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2.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8.xml" ContentType="application/vnd.openxmlformats-officedocument.drawingml.chart+xml"/>
  <Override PartName="/ppt/drawings/drawing3.xml" ContentType="application/vnd.openxmlformats-officedocument.drawingml.chartshape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media/image74.jpg" ContentType="image/jpg"/>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media/image99.jpg" ContentType="image/jpg"/>
  <Override PartName="/ppt/media/image100.jpg" ContentType="image/jpg"/>
  <Override PartName="/ppt/media/image102.jpg" ContentType="image/jpg"/>
  <Override PartName="/ppt/media/image104.jpg" ContentType="image/jpg"/>
  <Override PartName="/ppt/notesSlides/notesSlide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4.xml" ContentType="application/vnd.openxmlformats-officedocument.drawingml.chartshapes+xml"/>
  <Override PartName="/ppt/charts/chart21.xml" ContentType="application/vnd.openxmlformats-officedocument.drawingml.chart+xml"/>
  <Override PartName="/ppt/charts/chart22.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3.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4.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5.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6.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3.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7.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56"/>
  </p:notesMasterIdLst>
  <p:sldIdLst>
    <p:sldId id="256" r:id="rId3"/>
    <p:sldId id="7168" r:id="rId4"/>
    <p:sldId id="7161" r:id="rId5"/>
    <p:sldId id="271" r:id="rId6"/>
    <p:sldId id="257" r:id="rId7"/>
    <p:sldId id="258" r:id="rId8"/>
    <p:sldId id="7178" r:id="rId9"/>
    <p:sldId id="270" r:id="rId10"/>
    <p:sldId id="7181" r:id="rId11"/>
    <p:sldId id="260" r:id="rId12"/>
    <p:sldId id="259" r:id="rId13"/>
    <p:sldId id="7180" r:id="rId14"/>
    <p:sldId id="7179" r:id="rId15"/>
    <p:sldId id="263" r:id="rId16"/>
    <p:sldId id="262" r:id="rId17"/>
    <p:sldId id="261" r:id="rId18"/>
    <p:sldId id="7193" r:id="rId19"/>
    <p:sldId id="7183" r:id="rId20"/>
    <p:sldId id="7184" r:id="rId21"/>
    <p:sldId id="7196" r:id="rId22"/>
    <p:sldId id="7201" r:id="rId23"/>
    <p:sldId id="345" r:id="rId24"/>
    <p:sldId id="7192" r:id="rId25"/>
    <p:sldId id="340" r:id="rId26"/>
    <p:sldId id="7195" r:id="rId27"/>
    <p:sldId id="264" r:id="rId28"/>
    <p:sldId id="7197" r:id="rId29"/>
    <p:sldId id="265" r:id="rId30"/>
    <p:sldId id="7191" r:id="rId31"/>
    <p:sldId id="7189" r:id="rId32"/>
    <p:sldId id="7155" r:id="rId33"/>
    <p:sldId id="288" r:id="rId34"/>
    <p:sldId id="7128" r:id="rId35"/>
    <p:sldId id="266" r:id="rId36"/>
    <p:sldId id="7186" r:id="rId37"/>
    <p:sldId id="7198" r:id="rId38"/>
    <p:sldId id="930" r:id="rId39"/>
    <p:sldId id="7200" r:id="rId40"/>
    <p:sldId id="7150" r:id="rId41"/>
    <p:sldId id="7147" r:id="rId42"/>
    <p:sldId id="7143" r:id="rId43"/>
    <p:sldId id="7144" r:id="rId44"/>
    <p:sldId id="7142" r:id="rId45"/>
    <p:sldId id="7148" r:id="rId46"/>
    <p:sldId id="7205" r:id="rId47"/>
    <p:sldId id="7202" r:id="rId48"/>
    <p:sldId id="7203" r:id="rId49"/>
    <p:sldId id="7185" r:id="rId50"/>
    <p:sldId id="7209" r:id="rId51"/>
    <p:sldId id="7152" r:id="rId52"/>
    <p:sldId id="7199" r:id="rId53"/>
    <p:sldId id="7207" r:id="rId54"/>
    <p:sldId id="7208"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chinnorow" initials="I" lastIdx="1" clrIdx="0">
    <p:extLst>
      <p:ext uri="{19B8F6BF-5375-455C-9EA6-DF929625EA0E}">
        <p15:presenceInfo xmlns:p15="http://schemas.microsoft.com/office/powerpoint/2012/main" userId="Ichinnorow" providerId="None"/>
      </p:ext>
    </p:extLst>
  </p:cmAuthor>
  <p:cmAuthor id="2" name="Nergui" initials="N" lastIdx="1" clrIdx="1">
    <p:extLst>
      <p:ext uri="{19B8F6BF-5375-455C-9EA6-DF929625EA0E}">
        <p15:presenceInfo xmlns:p15="http://schemas.microsoft.com/office/powerpoint/2012/main" userId="8d6191f9f37cfb3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459D"/>
    <a:srgbClr val="178767"/>
    <a:srgbClr val="EE7D30"/>
    <a:srgbClr val="00227D"/>
    <a:srgbClr val="0000FF"/>
    <a:srgbClr val="1E14EC"/>
    <a:srgbClr val="00237C"/>
    <a:srgbClr val="9BDDFF"/>
    <a:srgbClr val="429DCA"/>
    <a:srgbClr val="A3A2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902" autoAdjust="0"/>
    <p:restoredTop sz="86478" autoAdjust="0"/>
  </p:normalViewPr>
  <p:slideViewPr>
    <p:cSldViewPr snapToGrid="0">
      <p:cViewPr varScale="1">
        <p:scale>
          <a:sx n="71" d="100"/>
          <a:sy n="71" d="100"/>
        </p:scale>
        <p:origin x="730" y="53"/>
      </p:cViewPr>
      <p:guideLst>
        <p:guide orient="horz" pos="2160"/>
        <p:guide pos="3840"/>
      </p:guideLst>
    </p:cSldViewPr>
  </p:slideViewPr>
  <p:outlineViewPr>
    <p:cViewPr>
      <p:scale>
        <a:sx n="33" d="100"/>
        <a:sy n="33" d="100"/>
      </p:scale>
      <p:origin x="0" y="-10854"/>
    </p:cViewPr>
  </p:outlineViewPr>
  <p:notesTextViewPr>
    <p:cViewPr>
      <p:scale>
        <a:sx n="1" d="1"/>
        <a:sy n="1" d="1"/>
      </p:scale>
      <p:origin x="0" y="0"/>
    </p:cViewPr>
  </p:notesTextViewPr>
  <p:sorterViewPr>
    <p:cViewPr varScale="1">
      <p:scale>
        <a:sx n="1" d="1"/>
        <a:sy n="1" d="1"/>
      </p:scale>
      <p:origin x="0" y="-13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oleObject" Target="../embeddings/oleObject5.bin"/><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4.xml"/></Relationships>
</file>

<file path=ppt/charts/_rels/chart21.xml.rels><?xml version="1.0" encoding="UTF-8" standalone="yes"?>
<Relationships xmlns="http://schemas.openxmlformats.org/package/2006/relationships"><Relationship Id="rId1" Type="http://schemas.openxmlformats.org/officeDocument/2006/relationships/oleObject" Target="../embeddings/oleObject6.bin"/></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20.xml"/><Relationship Id="rId1" Type="http://schemas.microsoft.com/office/2011/relationships/chartStyle" Target="style20.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21.xml"/><Relationship Id="rId1" Type="http://schemas.microsoft.com/office/2011/relationships/chartStyle" Target="style21.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22.xml"/><Relationship Id="rId1" Type="http://schemas.microsoft.com/office/2011/relationships/chartStyle" Target="style22.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3.xml"/><Relationship Id="rId1" Type="http://schemas.microsoft.com/office/2011/relationships/chartStyle" Target="style23.xml"/></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oleObject" Target="../embeddings/oleObject7.bin"/></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5.xml"/><Relationship Id="rId1" Type="http://schemas.microsoft.com/office/2011/relationships/chartStyle" Target="style25.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rgbClr val="0000FF"/>
                </a:solidFill>
                <a:latin typeface="Arial" panose="020B0604020202020204" pitchFamily="34" charset="0"/>
                <a:ea typeface="+mn-ea"/>
                <a:cs typeface="Arial" panose="020B0604020202020204" pitchFamily="34" charset="0"/>
              </a:defRPr>
            </a:pPr>
            <a:r>
              <a:rPr lang="mn-Mong-CN" sz="2000" dirty="0">
                <a:solidFill>
                  <a:srgbClr val="0000FF"/>
                </a:solidFill>
                <a:latin typeface="Arial" panose="020B0604020202020204" pitchFamily="34" charset="0"/>
              </a:rPr>
              <a:t>Нас, хүйсийн суварга 2023 он</a:t>
            </a:r>
            <a:endParaRPr lang="en-US" sz="2000" dirty="0">
              <a:solidFill>
                <a:srgbClr val="0000FF"/>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rgbClr val="0000FF"/>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5.2612652971643838E-2"/>
          <c:y val="0.22221979342030834"/>
          <c:w val="0.89916766149190142"/>
          <c:h val="0.66331929186897653"/>
        </c:manualLayout>
      </c:layout>
      <c:barChart>
        <c:barDir val="bar"/>
        <c:grouping val="stacked"/>
        <c:varyColors val="0"/>
        <c:ser>
          <c:idx val="0"/>
          <c:order val="0"/>
          <c:tx>
            <c:strRef>
              <c:f>'C:\Users\Natsag\Desktop\[ТОВХИМОЛ 2023.xlsx]1.Хүн ам'!$B$404</c:f>
              <c:strCache>
                <c:ptCount val="1"/>
                <c:pt idx="0">
                  <c:v>Эрэгтэй </c:v>
                </c:pt>
              </c:strCache>
            </c:strRef>
          </c:tx>
          <c:spPr>
            <a:solidFill>
              <a:srgbClr val="3366FF"/>
            </a:solidFill>
            <a:ln>
              <a:noFill/>
            </a:ln>
            <a:effectLst/>
          </c:spPr>
          <c:invertIfNegative val="0"/>
          <c:cat>
            <c:strRef>
              <c:f>'[1]1.Хүн ам'!$A$405:$A$419</c:f>
              <c:strCache>
                <c:ptCount val="15"/>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c:v>
                </c:pt>
              </c:strCache>
            </c:strRef>
          </c:cat>
          <c:val>
            <c:numRef>
              <c:f>'[1]1.Хүн ам'!$B$405:$B$419</c:f>
              <c:numCache>
                <c:formatCode>General</c:formatCode>
                <c:ptCount val="15"/>
                <c:pt idx="0">
                  <c:v>6141</c:v>
                </c:pt>
                <c:pt idx="1">
                  <c:v>6345</c:v>
                </c:pt>
                <c:pt idx="2">
                  <c:v>5934</c:v>
                </c:pt>
                <c:pt idx="3">
                  <c:v>4803</c:v>
                </c:pt>
                <c:pt idx="4">
                  <c:v>4461</c:v>
                </c:pt>
                <c:pt idx="5">
                  <c:v>4473</c:v>
                </c:pt>
                <c:pt idx="6">
                  <c:v>4069</c:v>
                </c:pt>
                <c:pt idx="7">
                  <c:v>4167</c:v>
                </c:pt>
                <c:pt idx="8">
                  <c:v>3750</c:v>
                </c:pt>
                <c:pt idx="9">
                  <c:v>3516</c:v>
                </c:pt>
                <c:pt idx="10">
                  <c:v>3053</c:v>
                </c:pt>
                <c:pt idx="11">
                  <c:v>2521</c:v>
                </c:pt>
                <c:pt idx="12">
                  <c:v>1830</c:v>
                </c:pt>
                <c:pt idx="13">
                  <c:v>1054</c:v>
                </c:pt>
                <c:pt idx="14">
                  <c:v>1357</c:v>
                </c:pt>
              </c:numCache>
            </c:numRef>
          </c:val>
          <c:extLst>
            <c:ext xmlns:c16="http://schemas.microsoft.com/office/drawing/2014/chart" uri="{C3380CC4-5D6E-409C-BE32-E72D297353CC}">
              <c16:uniqueId val="{00000000-17EE-4FFF-8675-D2BE1880B270}"/>
            </c:ext>
          </c:extLst>
        </c:ser>
        <c:ser>
          <c:idx val="1"/>
          <c:order val="1"/>
          <c:tx>
            <c:strRef>
              <c:f>'C:\Users\Natsag\Desktop\[ТОВХИМОЛ 2023.xlsx]1.Хүн ам'!$C$404</c:f>
              <c:strCache>
                <c:ptCount val="1"/>
                <c:pt idx="0">
                  <c:v>Эмэгтэй </c:v>
                </c:pt>
              </c:strCache>
            </c:strRef>
          </c:tx>
          <c:spPr>
            <a:solidFill>
              <a:schemeClr val="accent2"/>
            </a:solidFill>
            <a:ln>
              <a:noFill/>
            </a:ln>
            <a:effectLst/>
          </c:spPr>
          <c:invertIfNegative val="0"/>
          <c:cat>
            <c:strRef>
              <c:f>'[1]1.Хүн ам'!$A$405:$A$419</c:f>
              <c:strCache>
                <c:ptCount val="15"/>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c:v>
                </c:pt>
              </c:strCache>
            </c:strRef>
          </c:cat>
          <c:val>
            <c:numRef>
              <c:f>'[1]1.Хүн ам'!$C$405:$C$419</c:f>
              <c:numCache>
                <c:formatCode>General</c:formatCode>
                <c:ptCount val="15"/>
                <c:pt idx="0">
                  <c:v>-5818</c:v>
                </c:pt>
                <c:pt idx="1">
                  <c:v>-6070</c:v>
                </c:pt>
                <c:pt idx="2">
                  <c:v>-5760</c:v>
                </c:pt>
                <c:pt idx="3">
                  <c:v>-4510</c:v>
                </c:pt>
                <c:pt idx="4">
                  <c:v>-4081</c:v>
                </c:pt>
                <c:pt idx="5">
                  <c:v>-3889</c:v>
                </c:pt>
                <c:pt idx="6">
                  <c:v>-3929</c:v>
                </c:pt>
                <c:pt idx="7">
                  <c:v>-4150</c:v>
                </c:pt>
                <c:pt idx="8">
                  <c:v>-3757</c:v>
                </c:pt>
                <c:pt idx="9">
                  <c:v>-3755</c:v>
                </c:pt>
                <c:pt idx="10">
                  <c:v>-3335</c:v>
                </c:pt>
                <c:pt idx="11">
                  <c:v>-2932</c:v>
                </c:pt>
                <c:pt idx="12">
                  <c:v>-2283</c:v>
                </c:pt>
                <c:pt idx="13">
                  <c:v>-1571</c:v>
                </c:pt>
                <c:pt idx="14">
                  <c:v>-2261</c:v>
                </c:pt>
              </c:numCache>
            </c:numRef>
          </c:val>
          <c:extLst>
            <c:ext xmlns:c16="http://schemas.microsoft.com/office/drawing/2014/chart" uri="{C3380CC4-5D6E-409C-BE32-E72D297353CC}">
              <c16:uniqueId val="{00000001-17EE-4FFF-8675-D2BE1880B270}"/>
            </c:ext>
          </c:extLst>
        </c:ser>
        <c:dLbls>
          <c:showLegendKey val="0"/>
          <c:showVal val="0"/>
          <c:showCatName val="0"/>
          <c:showSerName val="0"/>
          <c:showPercent val="0"/>
          <c:showBubbleSize val="0"/>
        </c:dLbls>
        <c:gapWidth val="150"/>
        <c:overlap val="100"/>
        <c:axId val="215716992"/>
        <c:axId val="215718528"/>
      </c:barChart>
      <c:catAx>
        <c:axId val="215716992"/>
        <c:scaling>
          <c:orientation val="minMax"/>
        </c:scaling>
        <c:delete val="0"/>
        <c:axPos val="l"/>
        <c:numFmt formatCode="General" sourceLinked="1"/>
        <c:majorTickMark val="none"/>
        <c:minorTickMark val="none"/>
        <c:tickLblPos val="nextTo"/>
        <c:spPr>
          <a:solidFill>
            <a:schemeClr val="bg2"/>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215718528"/>
        <c:crosses val="autoZero"/>
        <c:auto val="1"/>
        <c:lblAlgn val="ctr"/>
        <c:lblOffset val="100"/>
        <c:noMultiLvlLbl val="0"/>
      </c:catAx>
      <c:valAx>
        <c:axId val="2157185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215716992"/>
        <c:crosses val="autoZero"/>
        <c:crossBetween val="between"/>
      </c:valAx>
      <c:spPr>
        <a:noFill/>
        <a:ln>
          <a:solidFill>
            <a:schemeClr val="accent2">
              <a:lumMod val="40000"/>
              <a:lumOff val="60000"/>
            </a:schemeClr>
          </a:solidFill>
        </a:ln>
        <a:effectLst/>
      </c:spPr>
    </c:plotArea>
    <c:plotVisOnly val="1"/>
    <c:dispBlanksAs val="gap"/>
    <c:showDLblsOverMax val="0"/>
  </c:chart>
  <c:spPr>
    <a:noFill/>
    <a:ln>
      <a:noFill/>
    </a:ln>
    <a:effectLst/>
  </c:spPr>
  <c:txPr>
    <a:bodyPr/>
    <a:lstStyle/>
    <a:p>
      <a:pPr>
        <a:defRPr>
          <a:solidFill>
            <a:sysClr val="windowText" lastClr="000000"/>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spPr>
            <a:solidFill>
              <a:schemeClr val="accent1"/>
            </a:solidFill>
            <a:ln>
              <a:noFill/>
            </a:ln>
            <a:effectLst/>
            <a:sp3d/>
          </c:spPr>
          <c:invertIfNegative val="0"/>
          <c:dLbls>
            <c:dLbl>
              <c:idx val="0"/>
              <c:layout>
                <c:manualLayout>
                  <c:x val="4.0943414494579902E-2"/>
                  <c:y val="-0.34722222222222227"/>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6405168374210419"/>
                      <c:h val="0.20732158480189977"/>
                    </c:manualLayout>
                  </c15:layout>
                </c:ext>
                <c:ext xmlns:c16="http://schemas.microsoft.com/office/drawing/2014/chart" uri="{C3380CC4-5D6E-409C-BE32-E72D297353CC}">
                  <c16:uniqueId val="{00000000-4EBC-4C52-88B1-3F0C25829A41}"/>
                </c:ext>
              </c:extLst>
            </c:dLbl>
            <c:dLbl>
              <c:idx val="1"/>
              <c:layout>
                <c:manualLayout>
                  <c:x val="5.4625801816452352E-2"/>
                  <c:y val="-0.38026652918385201"/>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7803666348190381"/>
                      <c:h val="0.14382952130983628"/>
                    </c:manualLayout>
                  </c15:layout>
                </c:ext>
                <c:ext xmlns:c16="http://schemas.microsoft.com/office/drawing/2014/chart" uri="{C3380CC4-5D6E-409C-BE32-E72D297353CC}">
                  <c16:uniqueId val="{00000001-4EBC-4C52-88B1-3F0C25829A41}"/>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'Төсөв-5 жил'!$K$24:$L$24</c:f>
              <c:strCache>
                <c:ptCount val="2"/>
                <c:pt idx="0">
                  <c:v>2021 оны санхүүжилт /суурь/</c:v>
                </c:pt>
                <c:pt idx="1">
                  <c:v>2023 оны санхүүжилт</c:v>
                </c:pt>
              </c:strCache>
            </c:strRef>
          </c:cat>
          <c:val>
            <c:numRef>
              <c:f>'Төсөв-5 жил'!$K$25:$L$25</c:f>
              <c:numCache>
                <c:formatCode>_(* #,##0.00_);_(* \(#,##0.00\);_(* "-"??_);_(@_)</c:formatCode>
                <c:ptCount val="2"/>
                <c:pt idx="0">
                  <c:v>9674853.0794999991</c:v>
                </c:pt>
                <c:pt idx="1">
                  <c:v>17047228.899999999</c:v>
                </c:pt>
              </c:numCache>
            </c:numRef>
          </c:val>
          <c:extLst>
            <c:ext xmlns:c16="http://schemas.microsoft.com/office/drawing/2014/chart" uri="{C3380CC4-5D6E-409C-BE32-E72D297353CC}">
              <c16:uniqueId val="{00000002-4EBC-4C52-88B1-3F0C25829A41}"/>
            </c:ext>
          </c:extLst>
        </c:ser>
        <c:dLbls>
          <c:showLegendKey val="0"/>
          <c:showVal val="0"/>
          <c:showCatName val="0"/>
          <c:showSerName val="0"/>
          <c:showPercent val="0"/>
          <c:showBubbleSize val="0"/>
        </c:dLbls>
        <c:gapWidth val="150"/>
        <c:shape val="box"/>
        <c:axId val="322580480"/>
        <c:axId val="322582016"/>
        <c:axId val="0"/>
      </c:bar3DChart>
      <c:catAx>
        <c:axId val="32258048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cap="none" spc="0" normalizeH="0" baseline="0">
                <a:solidFill>
                  <a:srgbClr val="FF0000"/>
                </a:solidFill>
                <a:latin typeface="+mn-lt"/>
                <a:ea typeface="+mn-ea"/>
                <a:cs typeface="+mn-cs"/>
              </a:defRPr>
            </a:pPr>
            <a:endParaRPr lang="en-US"/>
          </a:p>
        </c:txPr>
        <c:crossAx val="322582016"/>
        <c:crosses val="autoZero"/>
        <c:auto val="1"/>
        <c:lblAlgn val="ctr"/>
        <c:lblOffset val="100"/>
        <c:noMultiLvlLbl val="0"/>
      </c:catAx>
      <c:valAx>
        <c:axId val="322582016"/>
        <c:scaling>
          <c:orientation val="minMax"/>
        </c:scaling>
        <c:delete val="0"/>
        <c:axPos val="l"/>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2580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mn-MN" b="0" dirty="0">
                <a:latin typeface="Arial" panose="020B0604020202020204" pitchFamily="34" charset="0"/>
                <a:cs typeface="Arial" panose="020B0604020202020204" pitchFamily="34" charset="0"/>
              </a:rPr>
              <a:t>БОЭТ, Хархорин НЭ</a:t>
            </a:r>
            <a:endParaRPr lang="en-US" b="0" dirty="0">
              <a:latin typeface="Arial" panose="020B0604020202020204" pitchFamily="34" charset="0"/>
              <a:cs typeface="Arial" panose="020B0604020202020204" pitchFamily="34" charset="0"/>
            </a:endParaRPr>
          </a:p>
        </c:rich>
      </c:tx>
      <c:layout>
        <c:manualLayout>
          <c:xMode val="edge"/>
          <c:yMode val="edge"/>
          <c:x val="0.27082437045777152"/>
          <c:y val="1.0858282759063784E-4"/>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manualLayout>
          <c:layoutTarget val="inner"/>
          <c:xMode val="edge"/>
          <c:yMode val="edge"/>
          <c:x val="0.11234264328096707"/>
          <c:y val="0.16909910962081373"/>
          <c:w val="0.86187380529598212"/>
          <c:h val="0.5467888798051419"/>
        </c:manualLayout>
      </c:layout>
      <c:bar3DChart>
        <c:barDir val="col"/>
        <c:grouping val="clustered"/>
        <c:varyColors val="0"/>
        <c:ser>
          <c:idx val="0"/>
          <c:order val="0"/>
          <c:tx>
            <c:strRef>
              <c:f>Sheet6!$C$15</c:f>
              <c:strCache>
                <c:ptCount val="1"/>
                <c:pt idx="0">
                  <c:v>2020 он </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2.1164021164021163E-2"/>
                  <c:y val="-2.72934040940105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EC3-4C75-8608-17A4E3EB8163}"/>
                </c:ext>
              </c:extLst>
            </c:dLbl>
            <c:dLbl>
              <c:idx val="1"/>
              <c:layout>
                <c:manualLayout>
                  <c:x val="-2.3809523809523808E-2"/>
                  <c:y val="-3.9423805913570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EC3-4C75-8608-17A4E3EB8163}"/>
                </c:ext>
              </c:extLst>
            </c:dLbl>
            <c:dLbl>
              <c:idx val="2"/>
              <c:layout>
                <c:manualLayout>
                  <c:x val="-2.3809523809523808E-2"/>
                  <c:y val="-2.72934040940106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EC3-4C75-8608-17A4E3EB8163}"/>
                </c:ext>
              </c:extLst>
            </c:dLbl>
            <c:dLbl>
              <c:idx val="3"/>
              <c:layout>
                <c:manualLayout>
                  <c:x val="-1.8518518518518615E-2"/>
                  <c:y val="-5.45868081880213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EC3-4C75-8608-17A4E3EB816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Sheet6!$B$16:$B$19</c:f>
              <c:strCache>
                <c:ptCount val="4"/>
                <c:pt idx="0">
                  <c:v>Хэвтэн эмчлүүлсэн</c:v>
                </c:pt>
                <c:pt idx="1">
                  <c:v>Түргэн тусламжийн дуудлага</c:v>
                </c:pt>
                <c:pt idx="2">
                  <c:v>Алсын дуудлага</c:v>
                </c:pt>
                <c:pt idx="3">
                  <c:v>Өдрийн эмчилгээ</c:v>
                </c:pt>
              </c:strCache>
            </c:strRef>
          </c:cat>
          <c:val>
            <c:numRef>
              <c:f>Sheet6!$C$16:$C$19</c:f>
              <c:numCache>
                <c:formatCode>General</c:formatCode>
                <c:ptCount val="4"/>
                <c:pt idx="0">
                  <c:v>12555</c:v>
                </c:pt>
                <c:pt idx="1">
                  <c:v>7564</c:v>
                </c:pt>
                <c:pt idx="2">
                  <c:v>328</c:v>
                </c:pt>
                <c:pt idx="3">
                  <c:v>607</c:v>
                </c:pt>
              </c:numCache>
            </c:numRef>
          </c:val>
          <c:extLst>
            <c:ext xmlns:c16="http://schemas.microsoft.com/office/drawing/2014/chart" uri="{C3380CC4-5D6E-409C-BE32-E72D297353CC}">
              <c16:uniqueId val="{00000004-CEC3-4C75-8608-17A4E3EB8163}"/>
            </c:ext>
          </c:extLst>
        </c:ser>
        <c:ser>
          <c:idx val="1"/>
          <c:order val="1"/>
          <c:tx>
            <c:strRef>
              <c:f>Sheet6!$D$15</c:f>
              <c:strCache>
                <c:ptCount val="1"/>
                <c:pt idx="0">
                  <c:v>2022 он </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8518518518518517E-2"/>
                  <c:y val="-3.33586050037907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EC3-4C75-8608-17A4E3EB8163}"/>
                </c:ext>
              </c:extLst>
            </c:dLbl>
            <c:dLbl>
              <c:idx val="1"/>
              <c:layout>
                <c:manualLayout>
                  <c:x val="1.3227513227513178E-2"/>
                  <c:y val="-6.0652009097801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EC3-4C75-8608-17A4E3EB8163}"/>
                </c:ext>
              </c:extLst>
            </c:dLbl>
            <c:dLbl>
              <c:idx val="2"/>
              <c:layout>
                <c:manualLayout>
                  <c:x val="7.9365079365079361E-3"/>
                  <c:y val="-4.85216072782412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EC3-4C75-8608-17A4E3EB8163}"/>
                </c:ext>
              </c:extLst>
            </c:dLbl>
            <c:dLbl>
              <c:idx val="3"/>
              <c:layout>
                <c:manualLayout>
                  <c:x val="-2.3809523809523905E-2"/>
                  <c:y val="-3.94238059135709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EC3-4C75-8608-17A4E3EB816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Sheet6!$B$16:$B$19</c:f>
              <c:strCache>
                <c:ptCount val="4"/>
                <c:pt idx="0">
                  <c:v>Хэвтэн эмчлүүлсэн</c:v>
                </c:pt>
                <c:pt idx="1">
                  <c:v>Түргэн тусламжийн дуудлага</c:v>
                </c:pt>
                <c:pt idx="2">
                  <c:v>Алсын дуудлага</c:v>
                </c:pt>
                <c:pt idx="3">
                  <c:v>Өдрийн эмчилгээ</c:v>
                </c:pt>
              </c:strCache>
            </c:strRef>
          </c:cat>
          <c:val>
            <c:numRef>
              <c:f>Sheet6!$D$16:$D$19</c:f>
              <c:numCache>
                <c:formatCode>General</c:formatCode>
                <c:ptCount val="4"/>
                <c:pt idx="0">
                  <c:v>14781</c:v>
                </c:pt>
                <c:pt idx="1">
                  <c:v>7467</c:v>
                </c:pt>
                <c:pt idx="2">
                  <c:v>304</c:v>
                </c:pt>
                <c:pt idx="3">
                  <c:v>2857</c:v>
                </c:pt>
              </c:numCache>
            </c:numRef>
          </c:val>
          <c:extLst>
            <c:ext xmlns:c16="http://schemas.microsoft.com/office/drawing/2014/chart" uri="{C3380CC4-5D6E-409C-BE32-E72D297353CC}">
              <c16:uniqueId val="{00000009-CEC3-4C75-8608-17A4E3EB8163}"/>
            </c:ext>
          </c:extLst>
        </c:ser>
        <c:ser>
          <c:idx val="2"/>
          <c:order val="2"/>
          <c:tx>
            <c:strRef>
              <c:f>Sheet6!$E$15</c:f>
              <c:strCache>
                <c:ptCount val="1"/>
                <c:pt idx="0">
                  <c:v>2023 он </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9.2592592592592587E-2"/>
                  <c:y val="6.06520090978015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EC3-4C75-8608-17A4E3EB8163}"/>
                </c:ext>
              </c:extLst>
            </c:dLbl>
            <c:dLbl>
              <c:idx val="1"/>
              <c:layout>
                <c:manualLayout>
                  <c:x val="6.0846560846560753E-2"/>
                  <c:y val="-9.097801364670204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EC3-4C75-8608-17A4E3EB8163}"/>
                </c:ext>
              </c:extLst>
            </c:dLbl>
            <c:dLbl>
              <c:idx val="2"/>
              <c:layout>
                <c:manualLayout>
                  <c:x val="2.6455026455026454E-2"/>
                  <c:y val="-2.72934040940107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EC3-4C75-8608-17A4E3EB8163}"/>
                </c:ext>
              </c:extLst>
            </c:dLbl>
            <c:dLbl>
              <c:idx val="3"/>
              <c:layout>
                <c:manualLayout>
                  <c:x val="2.3809523809523711E-2"/>
                  <c:y val="-4.54890068233511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EC3-4C75-8608-17A4E3EB816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Sheet6!$B$16:$B$19</c:f>
              <c:strCache>
                <c:ptCount val="4"/>
                <c:pt idx="0">
                  <c:v>Хэвтэн эмчлүүлсэн</c:v>
                </c:pt>
                <c:pt idx="1">
                  <c:v>Түргэн тусламжийн дуудлага</c:v>
                </c:pt>
                <c:pt idx="2">
                  <c:v>Алсын дуудлага</c:v>
                </c:pt>
                <c:pt idx="3">
                  <c:v>Өдрийн эмчилгээ</c:v>
                </c:pt>
              </c:strCache>
            </c:strRef>
          </c:cat>
          <c:val>
            <c:numRef>
              <c:f>Sheet6!$E$16:$E$19</c:f>
              <c:numCache>
                <c:formatCode>General</c:formatCode>
                <c:ptCount val="4"/>
                <c:pt idx="0">
                  <c:v>15876</c:v>
                </c:pt>
                <c:pt idx="1">
                  <c:v>8333</c:v>
                </c:pt>
                <c:pt idx="2">
                  <c:v>340</c:v>
                </c:pt>
                <c:pt idx="3">
                  <c:v>4575</c:v>
                </c:pt>
              </c:numCache>
            </c:numRef>
          </c:val>
          <c:extLst>
            <c:ext xmlns:c16="http://schemas.microsoft.com/office/drawing/2014/chart" uri="{C3380CC4-5D6E-409C-BE32-E72D297353CC}">
              <c16:uniqueId val="{0000000E-CEC3-4C75-8608-17A4E3EB8163}"/>
            </c:ext>
          </c:extLst>
        </c:ser>
        <c:dLbls>
          <c:showLegendKey val="0"/>
          <c:showVal val="0"/>
          <c:showCatName val="0"/>
          <c:showSerName val="0"/>
          <c:showPercent val="0"/>
          <c:showBubbleSize val="0"/>
        </c:dLbls>
        <c:gapWidth val="150"/>
        <c:shape val="box"/>
        <c:axId val="323986560"/>
        <c:axId val="323988096"/>
        <c:axId val="0"/>
      </c:bar3DChart>
      <c:catAx>
        <c:axId val="32398656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3988096"/>
        <c:crosses val="autoZero"/>
        <c:auto val="1"/>
        <c:lblAlgn val="ctr"/>
        <c:lblOffset val="100"/>
        <c:noMultiLvlLbl val="0"/>
      </c:catAx>
      <c:valAx>
        <c:axId val="3239880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3986560"/>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r>
              <a:rPr lang="mn-MN" dirty="0">
                <a:latin typeface="Arial" panose="020B0604020202020204" pitchFamily="34" charset="0"/>
                <a:cs typeface="Arial" panose="020B0604020202020204" pitchFamily="34" charset="0"/>
              </a:rPr>
              <a:t>СУМ, ӨРХИЙН ЭМТ</a:t>
            </a:r>
            <a:endParaRPr lang="en-US" dirty="0">
              <a:latin typeface="Arial" panose="020B0604020202020204" pitchFamily="34" charset="0"/>
              <a:cs typeface="Arial" panose="020B0604020202020204" pitchFamily="34" charset="0"/>
            </a:endParaRPr>
          </a:p>
        </c:rich>
      </c:tx>
      <c:layout>
        <c:manualLayout>
          <c:xMode val="edge"/>
          <c:yMode val="edge"/>
          <c:x val="0.27854366194556074"/>
          <c:y val="3.1378795532672636E-2"/>
        </c:manualLayout>
      </c:layout>
      <c:overlay val="0"/>
      <c:spPr>
        <a:noFill/>
        <a:ln>
          <a:noFill/>
        </a:ln>
        <a:effectLst/>
      </c:spPr>
      <c:txPr>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077939420708617"/>
          <c:y val="0.22516776988877876"/>
          <c:w val="0.85150075133306313"/>
          <c:h val="0.47284971359220457"/>
        </c:manualLayout>
      </c:layout>
      <c:bar3DChart>
        <c:barDir val="col"/>
        <c:grouping val="clustered"/>
        <c:varyColors val="0"/>
        <c:ser>
          <c:idx val="0"/>
          <c:order val="0"/>
          <c:tx>
            <c:strRef>
              <c:f>Sheet6!$C$22</c:f>
              <c:strCache>
                <c:ptCount val="1"/>
                <c:pt idx="0">
                  <c:v>2020 он </c:v>
                </c:pt>
              </c:strCache>
            </c:strRef>
          </c:tx>
          <c:spPr>
            <a:solidFill>
              <a:schemeClr val="accent1"/>
            </a:solidFill>
            <a:ln>
              <a:noFill/>
            </a:ln>
            <a:effectLst/>
            <a:sp3d/>
          </c:spPr>
          <c:invertIfNegative val="0"/>
          <c:dLbls>
            <c:dLbl>
              <c:idx val="0"/>
              <c:layout>
                <c:manualLayout>
                  <c:x val="-5.0264550264550276E-2"/>
                  <c:y val="-8.935219657483246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259-4634-8E7E-9B08E9C0C331}"/>
                </c:ext>
              </c:extLst>
            </c:dLbl>
            <c:dLbl>
              <c:idx val="1"/>
              <c:layout>
                <c:manualLayout>
                  <c:x val="-2.9100529100529099E-2"/>
                  <c:y val="-2.97840655249447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259-4634-8E7E-9B08E9C0C331}"/>
                </c:ext>
              </c:extLst>
            </c:dLbl>
            <c:dLbl>
              <c:idx val="2"/>
              <c:layout>
                <c:manualLayout>
                  <c:x val="-2.3809523809523905E-2"/>
                  <c:y val="-4.76545048399107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259-4634-8E7E-9B08E9C0C331}"/>
                </c:ext>
              </c:extLst>
            </c:dLbl>
            <c:dLbl>
              <c:idx val="3"/>
              <c:layout>
                <c:manualLayout>
                  <c:x val="-2.1164021164021163E-2"/>
                  <c:y val="-5.95681310498894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259-4634-8E7E-9B08E9C0C33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Sheet6!$B$23:$B$26</c:f>
              <c:strCache>
                <c:ptCount val="4"/>
                <c:pt idx="0">
                  <c:v>Хэвтэн эмчлүүлсэн</c:v>
                </c:pt>
                <c:pt idx="1">
                  <c:v>Түргэн тусламжийн дуудлага</c:v>
                </c:pt>
                <c:pt idx="2">
                  <c:v>Алсын дуудлага</c:v>
                </c:pt>
                <c:pt idx="3">
                  <c:v>Өдрийн эмчилгээ</c:v>
                </c:pt>
              </c:strCache>
            </c:strRef>
          </c:cat>
          <c:val>
            <c:numRef>
              <c:f>Sheet6!$C$23:$C$26</c:f>
              <c:numCache>
                <c:formatCode>General</c:formatCode>
                <c:ptCount val="4"/>
                <c:pt idx="0">
                  <c:v>6536</c:v>
                </c:pt>
                <c:pt idx="1">
                  <c:v>9638</c:v>
                </c:pt>
                <c:pt idx="2">
                  <c:v>4475</c:v>
                </c:pt>
                <c:pt idx="3">
                  <c:v>1631</c:v>
                </c:pt>
              </c:numCache>
            </c:numRef>
          </c:val>
          <c:extLst>
            <c:ext xmlns:c16="http://schemas.microsoft.com/office/drawing/2014/chart" uri="{C3380CC4-5D6E-409C-BE32-E72D297353CC}">
              <c16:uniqueId val="{00000004-A259-4634-8E7E-9B08E9C0C331}"/>
            </c:ext>
          </c:extLst>
        </c:ser>
        <c:ser>
          <c:idx val="1"/>
          <c:order val="1"/>
          <c:tx>
            <c:strRef>
              <c:f>Sheet6!$D$22</c:f>
              <c:strCache>
                <c:ptCount val="1"/>
                <c:pt idx="0">
                  <c:v>2022 он </c:v>
                </c:pt>
              </c:strCache>
            </c:strRef>
          </c:tx>
          <c:spPr>
            <a:solidFill>
              <a:schemeClr val="accent2"/>
            </a:solidFill>
            <a:ln>
              <a:noFill/>
            </a:ln>
            <a:effectLst/>
            <a:sp3d/>
          </c:spPr>
          <c:invertIfNegative val="0"/>
          <c:dLbls>
            <c:dLbl>
              <c:idx val="0"/>
              <c:layout>
                <c:manualLayout>
                  <c:x val="-4.7619047619047616E-2"/>
                  <c:y val="-2.0848845867460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259-4634-8E7E-9B08E9C0C331}"/>
                </c:ext>
              </c:extLst>
            </c:dLbl>
            <c:dLbl>
              <c:idx val="1"/>
              <c:layout>
                <c:manualLayout>
                  <c:x val="2.6455026455025972E-3"/>
                  <c:y val="-3.57408786299329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259-4634-8E7E-9B08E9C0C331}"/>
                </c:ext>
              </c:extLst>
            </c:dLbl>
            <c:dLbl>
              <c:idx val="2"/>
              <c:layout>
                <c:manualLayout>
                  <c:x val="7.9365079365078389E-3"/>
                  <c:y val="-6.8503350707371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259-4634-8E7E-9B08E9C0C331}"/>
                </c:ext>
              </c:extLst>
            </c:dLbl>
            <c:dLbl>
              <c:idx val="3"/>
              <c:layout>
                <c:manualLayout>
                  <c:x val="-3.439153439153439E-2"/>
                  <c:y val="-3.5740878629933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259-4634-8E7E-9B08E9C0C33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Sheet6!$B$23:$B$26</c:f>
              <c:strCache>
                <c:ptCount val="4"/>
                <c:pt idx="0">
                  <c:v>Хэвтэн эмчлүүлсэн</c:v>
                </c:pt>
                <c:pt idx="1">
                  <c:v>Түргэн тусламжийн дуудлага</c:v>
                </c:pt>
                <c:pt idx="2">
                  <c:v>Алсын дуудлага</c:v>
                </c:pt>
                <c:pt idx="3">
                  <c:v>Өдрийн эмчилгээ</c:v>
                </c:pt>
              </c:strCache>
            </c:strRef>
          </c:cat>
          <c:val>
            <c:numRef>
              <c:f>Sheet6!$D$23:$D$26</c:f>
              <c:numCache>
                <c:formatCode>General</c:formatCode>
                <c:ptCount val="4"/>
                <c:pt idx="0">
                  <c:v>7973</c:v>
                </c:pt>
                <c:pt idx="1">
                  <c:v>9670</c:v>
                </c:pt>
                <c:pt idx="2">
                  <c:v>4455</c:v>
                </c:pt>
                <c:pt idx="3">
                  <c:v>4662</c:v>
                </c:pt>
              </c:numCache>
            </c:numRef>
          </c:val>
          <c:extLst>
            <c:ext xmlns:c16="http://schemas.microsoft.com/office/drawing/2014/chart" uri="{C3380CC4-5D6E-409C-BE32-E72D297353CC}">
              <c16:uniqueId val="{00000009-A259-4634-8E7E-9B08E9C0C331}"/>
            </c:ext>
          </c:extLst>
        </c:ser>
        <c:ser>
          <c:idx val="2"/>
          <c:order val="2"/>
          <c:tx>
            <c:strRef>
              <c:f>Sheet6!$E$22</c:f>
              <c:strCache>
                <c:ptCount val="1"/>
                <c:pt idx="0">
                  <c:v>2023 он </c:v>
                </c:pt>
              </c:strCache>
            </c:strRef>
          </c:tx>
          <c:spPr>
            <a:solidFill>
              <a:schemeClr val="accent3"/>
            </a:solidFill>
            <a:ln>
              <a:noFill/>
            </a:ln>
            <a:effectLst/>
            <a:sp3d/>
          </c:spPr>
          <c:invertIfNegative val="0"/>
          <c:dLbls>
            <c:dLbl>
              <c:idx val="0"/>
              <c:layout>
                <c:manualLayout>
                  <c:x val="0"/>
                  <c:y val="-3.57408786299329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259-4634-8E7E-9B08E9C0C331}"/>
                </c:ext>
              </c:extLst>
            </c:dLbl>
            <c:dLbl>
              <c:idx val="1"/>
              <c:layout>
                <c:manualLayout>
                  <c:x val="6.0846560846560843E-2"/>
                  <c:y val="-1.78704393149664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259-4634-8E7E-9B08E9C0C331}"/>
                </c:ext>
              </c:extLst>
            </c:dLbl>
            <c:dLbl>
              <c:idx val="2"/>
              <c:layout>
                <c:manualLayout>
                  <c:x val="4.2328042328042326E-2"/>
                  <c:y val="-3.27624720774386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259-4634-8E7E-9B08E9C0C331}"/>
                </c:ext>
              </c:extLst>
            </c:dLbl>
            <c:dLbl>
              <c:idx val="3"/>
              <c:layout>
                <c:manualLayout>
                  <c:x val="1.5873015873015775E-2"/>
                  <c:y val="-5.95681310498883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259-4634-8E7E-9B08E9C0C33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Sheet6!$B$23:$B$26</c:f>
              <c:strCache>
                <c:ptCount val="4"/>
                <c:pt idx="0">
                  <c:v>Хэвтэн эмчлүүлсэн</c:v>
                </c:pt>
                <c:pt idx="1">
                  <c:v>Түргэн тусламжийн дуудлага</c:v>
                </c:pt>
                <c:pt idx="2">
                  <c:v>Алсын дуудлага</c:v>
                </c:pt>
                <c:pt idx="3">
                  <c:v>Өдрийн эмчилгээ</c:v>
                </c:pt>
              </c:strCache>
            </c:strRef>
          </c:cat>
          <c:val>
            <c:numRef>
              <c:f>Sheet6!$E$23:$E$26</c:f>
              <c:numCache>
                <c:formatCode>General</c:formatCode>
                <c:ptCount val="4"/>
                <c:pt idx="0">
                  <c:v>8368</c:v>
                </c:pt>
                <c:pt idx="1">
                  <c:v>10369</c:v>
                </c:pt>
                <c:pt idx="2">
                  <c:v>4518</c:v>
                </c:pt>
                <c:pt idx="3">
                  <c:v>7044</c:v>
                </c:pt>
              </c:numCache>
            </c:numRef>
          </c:val>
          <c:extLst>
            <c:ext xmlns:c16="http://schemas.microsoft.com/office/drawing/2014/chart" uri="{C3380CC4-5D6E-409C-BE32-E72D297353CC}">
              <c16:uniqueId val="{0000000E-A259-4634-8E7E-9B08E9C0C331}"/>
            </c:ext>
          </c:extLst>
        </c:ser>
        <c:dLbls>
          <c:showLegendKey val="0"/>
          <c:showVal val="0"/>
          <c:showCatName val="0"/>
          <c:showSerName val="0"/>
          <c:showPercent val="0"/>
          <c:showBubbleSize val="0"/>
        </c:dLbls>
        <c:gapWidth val="150"/>
        <c:shape val="box"/>
        <c:axId val="324661632"/>
        <c:axId val="324663168"/>
        <c:axId val="0"/>
      </c:bar3DChart>
      <c:catAx>
        <c:axId val="32466163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324663168"/>
        <c:crosses val="autoZero"/>
        <c:auto val="1"/>
        <c:lblAlgn val="ctr"/>
        <c:lblOffset val="100"/>
        <c:noMultiLvlLbl val="0"/>
      </c:catAx>
      <c:valAx>
        <c:axId val="324663168"/>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466163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mn-MN" sz="1800"/>
              <a:t>2023 оны нийт хөрөнгө оруулалт 23,366,320,200</a:t>
            </a:r>
            <a:endParaRPr lang="en-US" sz="1800"/>
          </a:p>
        </c:rich>
      </c:tx>
      <c:layout>
        <c:manualLayout>
          <c:xMode val="edge"/>
          <c:yMode val="edge"/>
          <c:x val="7.6453830125949376E-2"/>
          <c:y val="2.3659592489911296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2433382629537528E-2"/>
          <c:y val="0.24305864835303487"/>
          <c:w val="0.87772127260486643"/>
          <c:h val="0.57338794111183611"/>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BC2E-4FE7-821F-C3612A53C1D7}"/>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BC2E-4FE7-821F-C3612A53C1D7}"/>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BC2E-4FE7-821F-C3612A53C1D7}"/>
              </c:ext>
            </c:extLst>
          </c:dPt>
          <c:dLbls>
            <c:dLbl>
              <c:idx val="0"/>
              <c:layout>
                <c:manualLayout>
                  <c:x val="-1.1278876202975496E-3"/>
                  <c:y val="-4.1410962464149735E-2"/>
                </c:manualLayout>
              </c:layout>
              <c:showLegendKey val="0"/>
              <c:showVal val="1"/>
              <c:showCatName val="0"/>
              <c:showSerName val="0"/>
              <c:showPercent val="0"/>
              <c:showBubbleSize val="0"/>
              <c:extLst>
                <c:ext xmlns:c15="http://schemas.microsoft.com/office/drawing/2012/chart" uri="{CE6537A1-D6FC-4f65-9D91-7224C49458BB}">
                  <c15:layout>
                    <c:manualLayout>
                      <c:w val="0.22608956052581314"/>
                      <c:h val="0.2400761943414709"/>
                    </c:manualLayout>
                  </c15:layout>
                </c:ext>
                <c:ext xmlns:c16="http://schemas.microsoft.com/office/drawing/2014/chart" uri="{C3380CC4-5D6E-409C-BE32-E72D297353CC}">
                  <c16:uniqueId val="{00000001-BC2E-4FE7-821F-C3612A53C1D7}"/>
                </c:ext>
              </c:extLst>
            </c:dLbl>
            <c:dLbl>
              <c:idx val="1"/>
              <c:layout>
                <c:manualLayout>
                  <c:x val="-7.039774715660542E-2"/>
                  <c:y val="-3.54753572470107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C2E-4FE7-821F-C3612A53C1D7}"/>
                </c:ext>
              </c:extLst>
            </c:dLbl>
            <c:dLbl>
              <c:idx val="2"/>
              <c:layout>
                <c:manualLayout>
                  <c:x val="5.5671697287839023E-2"/>
                  <c:y val="-2.04837416156313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C2E-4FE7-821F-C3612A53C1D7}"/>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'[Chart in Microsoft PowerPoint]Sheet10'!$O$120:$O$122</c:f>
              <c:strCache>
                <c:ptCount val="3"/>
                <c:pt idx="0">
                  <c:v>Барилга, их засвар </c:v>
                </c:pt>
                <c:pt idx="1">
                  <c:v>Тоног төхөөрөмж </c:v>
                </c:pt>
                <c:pt idx="2">
                  <c:v>Түргэн тусламжийн автомашин</c:v>
                </c:pt>
              </c:strCache>
            </c:strRef>
          </c:cat>
          <c:val>
            <c:numRef>
              <c:f>'[Chart in Microsoft PowerPoint]Sheet10'!$P$120:$P$122</c:f>
              <c:numCache>
                <c:formatCode>_-* #,##0\ _₮_-;\-* #,##0\ _₮_-;_-* "-"??\ _₮_-;_-@_-</c:formatCode>
                <c:ptCount val="3"/>
                <c:pt idx="0">
                  <c:v>16669082800</c:v>
                </c:pt>
                <c:pt idx="1">
                  <c:v>4950851800</c:v>
                </c:pt>
                <c:pt idx="2">
                  <c:v>1746385600</c:v>
                </c:pt>
              </c:numCache>
            </c:numRef>
          </c:val>
          <c:extLst>
            <c:ext xmlns:c16="http://schemas.microsoft.com/office/drawing/2014/chart" uri="{C3380CC4-5D6E-409C-BE32-E72D297353CC}">
              <c16:uniqueId val="{00000006-BC2E-4FE7-821F-C3612A53C1D7}"/>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6.4552966804546072E-2"/>
          <c:y val="0.76730206240897969"/>
          <c:w val="0.93544703319545397"/>
          <c:h val="0.202017273777413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7.7424547947755037E-2"/>
          <c:y val="0.15267977432707916"/>
          <c:w val="0.90776016032090145"/>
          <c:h val="0.6729367160656986"/>
        </c:manualLayout>
      </c:layout>
      <c:barChart>
        <c:barDir val="col"/>
        <c:grouping val="clustered"/>
        <c:varyColors val="0"/>
        <c:ser>
          <c:idx val="0"/>
          <c:order val="0"/>
          <c:tx>
            <c:strRef>
              <c:f>Sheet1!$B$1</c:f>
              <c:strCache>
                <c:ptCount val="1"/>
                <c:pt idx="0">
                  <c:v>2021</c:v>
                </c:pt>
              </c:strCache>
            </c:strRef>
          </c:tx>
          <c:spPr>
            <a:solidFill>
              <a:srgbClr val="00237C"/>
            </a:solidFill>
            <a:ln>
              <a:noFill/>
            </a:ln>
            <a:effectLst/>
          </c:spPr>
          <c:invertIfNegative val="0"/>
          <c:dLbls>
            <c:dLbl>
              <c:idx val="0"/>
              <c:layout>
                <c:manualLayout>
                  <c:x val="-2.2331416068772661E-2"/>
                  <c:y val="7.756132535815621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F7D-415B-BD9E-7BE7D5B44319}"/>
                </c:ext>
              </c:extLst>
            </c:dLbl>
            <c:dLbl>
              <c:idx val="1"/>
              <c:layout>
                <c:manualLayout>
                  <c:x val="-1.0563377352950782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F7D-415B-BD9E-7BE7D5B4431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Нийт ТТ дуудлага</c:v>
                </c:pt>
                <c:pt idx="1">
                  <c:v>Ойрын дуудлага</c:v>
                </c:pt>
                <c:pt idx="2">
                  <c:v>Алсын дуудлага</c:v>
                </c:pt>
                <c:pt idx="3">
                  <c:v>Осол гэмтлийн дуудлага</c:v>
                </c:pt>
              </c:strCache>
            </c:strRef>
          </c:cat>
          <c:val>
            <c:numRef>
              <c:f>Sheet1!$B$2:$B$5</c:f>
              <c:numCache>
                <c:formatCode>General</c:formatCode>
                <c:ptCount val="4"/>
                <c:pt idx="0">
                  <c:v>16707</c:v>
                </c:pt>
                <c:pt idx="1">
                  <c:v>12359</c:v>
                </c:pt>
                <c:pt idx="2">
                  <c:v>4348</c:v>
                </c:pt>
                <c:pt idx="3">
                  <c:v>573</c:v>
                </c:pt>
              </c:numCache>
            </c:numRef>
          </c:val>
          <c:extLst>
            <c:ext xmlns:c16="http://schemas.microsoft.com/office/drawing/2014/chart" uri="{C3380CC4-5D6E-409C-BE32-E72D297353CC}">
              <c16:uniqueId val="{00000002-EF7D-415B-BD9E-7BE7D5B44319}"/>
            </c:ext>
          </c:extLst>
        </c:ser>
        <c:ser>
          <c:idx val="1"/>
          <c:order val="1"/>
          <c:tx>
            <c:strRef>
              <c:f>Sheet1!$C$1</c:f>
              <c:strCache>
                <c:ptCount val="1"/>
                <c:pt idx="0">
                  <c:v>2022</c:v>
                </c:pt>
              </c:strCache>
            </c:strRef>
          </c:tx>
          <c:spPr>
            <a:solidFill>
              <a:srgbClr val="FF0000"/>
            </a:solidFill>
            <a:ln>
              <a:noFill/>
            </a:ln>
            <a:effectLst/>
          </c:spPr>
          <c:invertIfNegative val="0"/>
          <c:dLbls>
            <c:dLbl>
              <c:idx val="0"/>
              <c:layout>
                <c:manualLayout>
                  <c:x val="-5.0679194261948725E-3"/>
                  <c:y val="-1.7774265064750701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F7D-415B-BD9E-7BE7D5B4431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Нийт ТТ дуудлага</c:v>
                </c:pt>
                <c:pt idx="1">
                  <c:v>Ойрын дуудлага</c:v>
                </c:pt>
                <c:pt idx="2">
                  <c:v>Алсын дуудлага</c:v>
                </c:pt>
                <c:pt idx="3">
                  <c:v>Осол гэмтлийн дуудлага</c:v>
                </c:pt>
              </c:strCache>
            </c:strRef>
          </c:cat>
          <c:val>
            <c:numRef>
              <c:f>Sheet1!$C$2:$C$5</c:f>
              <c:numCache>
                <c:formatCode>General</c:formatCode>
                <c:ptCount val="4"/>
                <c:pt idx="0">
                  <c:v>17137</c:v>
                </c:pt>
                <c:pt idx="1">
                  <c:v>12378</c:v>
                </c:pt>
                <c:pt idx="2">
                  <c:v>4759</c:v>
                </c:pt>
                <c:pt idx="3">
                  <c:v>663</c:v>
                </c:pt>
              </c:numCache>
            </c:numRef>
          </c:val>
          <c:extLst>
            <c:ext xmlns:c16="http://schemas.microsoft.com/office/drawing/2014/chart" uri="{C3380CC4-5D6E-409C-BE32-E72D297353CC}">
              <c16:uniqueId val="{00000004-EF7D-415B-BD9E-7BE7D5B44319}"/>
            </c:ext>
          </c:extLst>
        </c:ser>
        <c:ser>
          <c:idx val="2"/>
          <c:order val="2"/>
          <c:tx>
            <c:strRef>
              <c:f>Sheet1!$D$1</c:f>
              <c:strCache>
                <c:ptCount val="1"/>
                <c:pt idx="0">
                  <c:v>2023</c:v>
                </c:pt>
              </c:strCache>
            </c:strRef>
          </c:tx>
          <c:spPr>
            <a:solidFill>
              <a:schemeClr val="tx2">
                <a:lumMod val="60000"/>
                <a:lumOff val="40000"/>
              </a:schemeClr>
            </a:solidFill>
            <a:ln>
              <a:noFill/>
            </a:ln>
            <a:effectLst/>
          </c:spPr>
          <c:invertIfNegative val="0"/>
          <c:dLbls>
            <c:dLbl>
              <c:idx val="0"/>
              <c:layout>
                <c:manualLayout>
                  <c:x val="1.7178012360594343E-3"/>
                  <c:y val="2.326839760744684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F7D-415B-BD9E-7BE7D5B4431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Нийт ТТ дуудлага</c:v>
                </c:pt>
                <c:pt idx="1">
                  <c:v>Ойрын дуудлага</c:v>
                </c:pt>
                <c:pt idx="2">
                  <c:v>Алсын дуудлага</c:v>
                </c:pt>
                <c:pt idx="3">
                  <c:v>Осол гэмтлийн дуудлага</c:v>
                </c:pt>
              </c:strCache>
            </c:strRef>
          </c:cat>
          <c:val>
            <c:numRef>
              <c:f>Sheet1!$D$2:$D$5</c:f>
              <c:numCache>
                <c:formatCode>General</c:formatCode>
                <c:ptCount val="4"/>
                <c:pt idx="0">
                  <c:v>18402</c:v>
                </c:pt>
                <c:pt idx="1">
                  <c:v>13844</c:v>
                </c:pt>
                <c:pt idx="2">
                  <c:v>4858</c:v>
                </c:pt>
                <c:pt idx="3">
                  <c:v>800</c:v>
                </c:pt>
              </c:numCache>
            </c:numRef>
          </c:val>
          <c:extLst>
            <c:ext xmlns:c16="http://schemas.microsoft.com/office/drawing/2014/chart" uri="{C3380CC4-5D6E-409C-BE32-E72D297353CC}">
              <c16:uniqueId val="{00000006-EF7D-415B-BD9E-7BE7D5B44319}"/>
            </c:ext>
          </c:extLst>
        </c:ser>
        <c:dLbls>
          <c:dLblPos val="outEnd"/>
          <c:showLegendKey val="0"/>
          <c:showVal val="1"/>
          <c:showCatName val="0"/>
          <c:showSerName val="0"/>
          <c:showPercent val="0"/>
          <c:showBubbleSize val="0"/>
        </c:dLbls>
        <c:gapWidth val="219"/>
        <c:overlap val="-27"/>
        <c:axId val="324743552"/>
        <c:axId val="324745088"/>
      </c:barChart>
      <c:catAx>
        <c:axId val="324743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4745088"/>
        <c:crosses val="autoZero"/>
        <c:auto val="1"/>
        <c:lblAlgn val="ctr"/>
        <c:lblOffset val="100"/>
        <c:noMultiLvlLbl val="0"/>
      </c:catAx>
      <c:valAx>
        <c:axId val="32474508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4743552"/>
        <c:crosses val="autoZero"/>
        <c:crossBetween val="between"/>
      </c:valAx>
      <c:spPr>
        <a:noFill/>
        <a:ln>
          <a:noFill/>
        </a:ln>
        <a:effectLst/>
      </c:spPr>
    </c:plotArea>
    <c:legend>
      <c:legendPos val="b"/>
      <c:layout>
        <c:manualLayout>
          <c:xMode val="edge"/>
          <c:yMode val="edge"/>
          <c:x val="0.66398644587194777"/>
          <c:y val="0.1897041388258485"/>
          <c:w val="0.30924818197114851"/>
          <c:h val="0.14111519750044887"/>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mn-MN" sz="1800" b="0" dirty="0">
                <a:solidFill>
                  <a:schemeClr val="tx1"/>
                </a:solidFill>
                <a:latin typeface="Arial" panose="020B0604020202020204" pitchFamily="34" charset="0"/>
                <a:cs typeface="Arial" panose="020B0604020202020204" pitchFamily="34" charset="0"/>
              </a:rPr>
              <a:t>Осол</a:t>
            </a:r>
            <a:r>
              <a:rPr lang="mn-MN" sz="1800" b="0" baseline="0" dirty="0">
                <a:solidFill>
                  <a:schemeClr val="tx1"/>
                </a:solidFill>
                <a:latin typeface="Arial" panose="020B0604020202020204" pitchFamily="34" charset="0"/>
                <a:cs typeface="Arial" panose="020B0604020202020204" pitchFamily="34" charset="0"/>
              </a:rPr>
              <a:t> гэмтлийн дуудлага өндөр сумдууд</a:t>
            </a:r>
            <a:endParaRPr lang="en-US" sz="1800" b="0" dirty="0">
              <a:solidFill>
                <a:schemeClr val="tx1"/>
              </a:solidFill>
              <a:latin typeface="Arial" panose="020B0604020202020204" pitchFamily="34" charset="0"/>
              <a:cs typeface="Arial" panose="020B0604020202020204" pitchFamily="34" charset="0"/>
            </a:endParaRPr>
          </a:p>
        </c:rich>
      </c:tx>
      <c:layout>
        <c:manualLayout>
          <c:xMode val="edge"/>
          <c:yMode val="edge"/>
          <c:x val="0.16007232528555956"/>
          <c:y val="2.2580038488970782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manualLayout>
          <c:layoutTarget val="inner"/>
          <c:xMode val="edge"/>
          <c:yMode val="edge"/>
          <c:x val="0.1237086151395685"/>
          <c:y val="0.1459026745829653"/>
          <c:w val="0.85783249242272996"/>
          <c:h val="0.58210009351054914"/>
        </c:manualLayout>
      </c:layout>
      <c:bar3DChart>
        <c:barDir val="col"/>
        <c:grouping val="standard"/>
        <c:varyColors val="0"/>
        <c:ser>
          <c:idx val="0"/>
          <c:order val="0"/>
          <c:tx>
            <c:strRef>
              <c:f>Sheet1!$B$1</c:f>
              <c:strCache>
                <c:ptCount val="1"/>
                <c:pt idx="0">
                  <c:v>Дунджаас өндөр үзүүлэлттэй сумд</c:v>
                </c:pt>
              </c:strCache>
            </c:strRef>
          </c:tx>
          <c:spPr>
            <a:solidFill>
              <a:schemeClr val="accent1"/>
            </a:solidFill>
            <a:ln>
              <a:noFill/>
            </a:ln>
            <a:effectLst/>
            <a:sp3d/>
          </c:spPr>
          <c:invertIfNegative val="0"/>
          <c:dLbls>
            <c:dLbl>
              <c:idx val="0"/>
              <c:layout>
                <c:manualLayout>
                  <c:x val="2.8133994016984699E-3"/>
                  <c:y val="-8.3518674644124952E-3"/>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0F1-449F-B043-062F7844BE68}"/>
                </c:ext>
              </c:extLst>
            </c:dLbl>
            <c:dLbl>
              <c:idx val="1"/>
              <c:layout>
                <c:manualLayout>
                  <c:x val="8.2924917152347837E-3"/>
                  <c:y val="-1.9357062171769603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6.4404173789192373E-2"/>
                      <c:h val="6.7793326412375066E-2"/>
                    </c:manualLayout>
                  </c15:layout>
                </c:ext>
                <c:ext xmlns:c16="http://schemas.microsoft.com/office/drawing/2014/chart" uri="{C3380CC4-5D6E-409C-BE32-E72D297353CC}">
                  <c16:uniqueId val="{00000001-D0F1-449F-B043-062F7844BE68}"/>
                </c:ext>
              </c:extLst>
            </c:dLbl>
            <c:dLbl>
              <c:idx val="2"/>
              <c:layout>
                <c:manualLayout>
                  <c:x val="1.6880617937702815E-2"/>
                  <c:y val="3.2881367970127933E-7"/>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1235299434307346"/>
                      <c:h val="8.6692384280601706E-2"/>
                    </c:manualLayout>
                  </c15:layout>
                </c:ext>
                <c:ext xmlns:c16="http://schemas.microsoft.com/office/drawing/2014/chart" uri="{C3380CC4-5D6E-409C-BE32-E72D297353CC}">
                  <c16:uniqueId val="{00000002-D0F1-449F-B043-062F7844BE6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Бүрд</c:v>
                </c:pt>
                <c:pt idx="1">
                  <c:v>ЗБУлаан</c:v>
                </c:pt>
                <c:pt idx="2">
                  <c:v>Хархорин</c:v>
                </c:pt>
              </c:strCache>
            </c:strRef>
          </c:cat>
          <c:val>
            <c:numRef>
              <c:f>Sheet1!$B$2:$B$4</c:f>
              <c:numCache>
                <c:formatCode>0%</c:formatCode>
                <c:ptCount val="3"/>
                <c:pt idx="0" formatCode="0.00%">
                  <c:v>5.7000000000000002E-2</c:v>
                </c:pt>
                <c:pt idx="1">
                  <c:v>0.08</c:v>
                </c:pt>
                <c:pt idx="2" formatCode="0.00%">
                  <c:v>4.5999999999999999E-2</c:v>
                </c:pt>
              </c:numCache>
            </c:numRef>
          </c:val>
          <c:extLst>
            <c:ext xmlns:c16="http://schemas.microsoft.com/office/drawing/2014/chart" uri="{C3380CC4-5D6E-409C-BE32-E72D297353CC}">
              <c16:uniqueId val="{00000003-D0F1-449F-B043-062F7844BE68}"/>
            </c:ext>
          </c:extLst>
        </c:ser>
        <c:ser>
          <c:idx val="1"/>
          <c:order val="1"/>
          <c:tx>
            <c:strRef>
              <c:f>Sheet1!$C$1</c:f>
              <c:strCache>
                <c:ptCount val="1"/>
                <c:pt idx="0">
                  <c:v>Аймгийн дундаж 4.3%</c:v>
                </c:pt>
              </c:strCache>
            </c:strRef>
          </c:tx>
          <c:spPr>
            <a:solidFill>
              <a:schemeClr val="accent2"/>
            </a:solidFill>
            <a:ln>
              <a:noFill/>
            </a:ln>
            <a:effectLst/>
            <a:sp3d/>
          </c:spPr>
          <c:invertIfNegative val="0"/>
          <c:dLbls>
            <c:delete val="1"/>
          </c:dLbls>
          <c:cat>
            <c:strRef>
              <c:f>Sheet1!$A$2:$A$4</c:f>
              <c:strCache>
                <c:ptCount val="3"/>
                <c:pt idx="0">
                  <c:v>Бүрд</c:v>
                </c:pt>
                <c:pt idx="1">
                  <c:v>ЗБУлаан</c:v>
                </c:pt>
                <c:pt idx="2">
                  <c:v>Хархорин</c:v>
                </c:pt>
              </c:strCache>
            </c:strRef>
          </c:cat>
          <c:val>
            <c:numRef>
              <c:f>Sheet1!$C$2:$C$4</c:f>
              <c:numCache>
                <c:formatCode>0.00%</c:formatCode>
                <c:ptCount val="3"/>
                <c:pt idx="0">
                  <c:v>4.2999999999999997E-2</c:v>
                </c:pt>
                <c:pt idx="1">
                  <c:v>4.2999999999999997E-2</c:v>
                </c:pt>
                <c:pt idx="2">
                  <c:v>4.2999999999999997E-2</c:v>
                </c:pt>
              </c:numCache>
            </c:numRef>
          </c:val>
          <c:extLst>
            <c:ext xmlns:c16="http://schemas.microsoft.com/office/drawing/2014/chart" uri="{C3380CC4-5D6E-409C-BE32-E72D297353CC}">
              <c16:uniqueId val="{00000004-D0F1-449F-B043-062F7844BE68}"/>
            </c:ext>
          </c:extLst>
        </c:ser>
        <c:dLbls>
          <c:showLegendKey val="0"/>
          <c:showVal val="1"/>
          <c:showCatName val="0"/>
          <c:showSerName val="0"/>
          <c:showPercent val="0"/>
          <c:showBubbleSize val="0"/>
        </c:dLbls>
        <c:gapWidth val="150"/>
        <c:shape val="box"/>
        <c:axId val="324835968"/>
        <c:axId val="324850048"/>
        <c:axId val="324753600"/>
      </c:bar3DChart>
      <c:catAx>
        <c:axId val="32483596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4850048"/>
        <c:crosses val="autoZero"/>
        <c:auto val="1"/>
        <c:lblAlgn val="ctr"/>
        <c:lblOffset val="100"/>
        <c:noMultiLvlLbl val="0"/>
      </c:catAx>
      <c:valAx>
        <c:axId val="32485004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4835968"/>
        <c:crosses val="autoZero"/>
        <c:crossBetween val="between"/>
      </c:valAx>
      <c:serAx>
        <c:axId val="324753600"/>
        <c:scaling>
          <c:orientation val="minMax"/>
        </c:scaling>
        <c:delete val="1"/>
        <c:axPos val="b"/>
        <c:majorTickMark val="none"/>
        <c:minorTickMark val="none"/>
        <c:tickLblPos val="nextTo"/>
        <c:crossAx val="324850048"/>
        <c:crosses val="autoZero"/>
      </c:serAx>
      <c:spPr>
        <a:noFill/>
        <a:ln w="25400">
          <a:noFill/>
        </a:ln>
        <a:effectLst/>
      </c:spPr>
    </c:plotArea>
    <c:legend>
      <c:legendPos val="b"/>
      <c:layout>
        <c:manualLayout>
          <c:xMode val="edge"/>
          <c:yMode val="edge"/>
          <c:x val="0.1136706225506474"/>
          <c:y val="0.84095762052713541"/>
          <c:w val="0.80164707183118888"/>
          <c:h val="0.15904226582915168"/>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spc="120" normalizeH="0" baseline="0">
                <a:solidFill>
                  <a:schemeClr val="tx1">
                    <a:lumMod val="65000"/>
                    <a:lumOff val="35000"/>
                  </a:schemeClr>
                </a:solidFill>
                <a:latin typeface="Arial" panose="020B0604020202020204" pitchFamily="34" charset="0"/>
                <a:ea typeface="+mn-ea"/>
                <a:cs typeface="Arial" panose="020B0604020202020204" pitchFamily="34" charset="0"/>
              </a:defRPr>
            </a:pPr>
            <a:r>
              <a:rPr lang="mn-MN" sz="1400">
                <a:latin typeface="Arial" panose="020B0604020202020204" pitchFamily="34" charset="0"/>
                <a:cs typeface="Arial" panose="020B0604020202020204" pitchFamily="34" charset="0"/>
              </a:rPr>
              <a:t>ШУУД</a:t>
            </a:r>
            <a:r>
              <a:rPr lang="mn-MN" sz="1400" baseline="0">
                <a:latin typeface="Arial" panose="020B0604020202020204" pitchFamily="34" charset="0"/>
                <a:cs typeface="Arial" panose="020B0604020202020204" pitchFamily="34" charset="0"/>
              </a:rPr>
              <a:t> ХУДАЛДАН АВАЛТ</a:t>
            </a:r>
            <a:endParaRPr lang="en-US" sz="140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1" i="0" u="none" strike="noStrike" kern="1200" cap="all" spc="120" normalizeH="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'[Chart in Microsoft PowerPoint]Худалдан авалт'!$Q$240</c:f>
              <c:strCache>
                <c:ptCount val="1"/>
                <c:pt idx="0">
                  <c:v>Эм</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'[Chart in Microsoft PowerPoint]Худалдан авалт'!$P$241:$P$245</c:f>
              <c:numCache>
                <c:formatCode>0</c:formatCode>
                <c:ptCount val="5"/>
                <c:pt idx="0">
                  <c:v>2019</c:v>
                </c:pt>
                <c:pt idx="1">
                  <c:v>2020</c:v>
                </c:pt>
                <c:pt idx="2">
                  <c:v>2021</c:v>
                </c:pt>
                <c:pt idx="3">
                  <c:v>2022</c:v>
                </c:pt>
                <c:pt idx="4">
                  <c:v>2023</c:v>
                </c:pt>
              </c:numCache>
            </c:numRef>
          </c:cat>
          <c:val>
            <c:numRef>
              <c:f>'[Chart in Microsoft PowerPoint]Худалдан авалт'!$Q$241:$Q$245</c:f>
              <c:numCache>
                <c:formatCode>_(* #,##0.00_);_(* \(#,##0.00\);_(* "-"??_);_(@_)</c:formatCode>
                <c:ptCount val="5"/>
                <c:pt idx="0">
                  <c:v>326.51733240000004</c:v>
                </c:pt>
                <c:pt idx="1">
                  <c:v>520.49133199999994</c:v>
                </c:pt>
                <c:pt idx="2">
                  <c:v>1184.6370869999998</c:v>
                </c:pt>
                <c:pt idx="3">
                  <c:v>1392.1996106513186</c:v>
                </c:pt>
                <c:pt idx="4">
                  <c:v>830.54608624594994</c:v>
                </c:pt>
              </c:numCache>
            </c:numRef>
          </c:val>
          <c:extLst>
            <c:ext xmlns:c16="http://schemas.microsoft.com/office/drawing/2014/chart" uri="{C3380CC4-5D6E-409C-BE32-E72D297353CC}">
              <c16:uniqueId val="{00000000-EF2C-4344-A0C9-DB82C42436D9}"/>
            </c:ext>
          </c:extLst>
        </c:ser>
        <c:ser>
          <c:idx val="1"/>
          <c:order val="1"/>
          <c:tx>
            <c:strRef>
              <c:f>'[Chart in Microsoft PowerPoint]Худалдан авалт'!$R$240</c:f>
              <c:strCache>
                <c:ptCount val="1"/>
                <c:pt idx="0">
                  <c:v>Эмнэлгийн хэрэгсэл</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'[Chart in Microsoft PowerPoint]Худалдан авалт'!$P$241:$P$245</c:f>
              <c:numCache>
                <c:formatCode>0</c:formatCode>
                <c:ptCount val="5"/>
                <c:pt idx="0">
                  <c:v>2019</c:v>
                </c:pt>
                <c:pt idx="1">
                  <c:v>2020</c:v>
                </c:pt>
                <c:pt idx="2">
                  <c:v>2021</c:v>
                </c:pt>
                <c:pt idx="3">
                  <c:v>2022</c:v>
                </c:pt>
                <c:pt idx="4">
                  <c:v>2023</c:v>
                </c:pt>
              </c:numCache>
            </c:numRef>
          </c:cat>
          <c:val>
            <c:numRef>
              <c:f>'[Chart in Microsoft PowerPoint]Худалдан авалт'!$R$241:$R$245</c:f>
              <c:numCache>
                <c:formatCode>_(* #,##0.00_);_(* \(#,##0.00\);_(* "-"??_);_(@_)</c:formatCode>
                <c:ptCount val="5"/>
                <c:pt idx="0">
                  <c:v>145.90852999999998</c:v>
                </c:pt>
                <c:pt idx="1">
                  <c:v>302.89936</c:v>
                </c:pt>
                <c:pt idx="2">
                  <c:v>636.17980000000011</c:v>
                </c:pt>
                <c:pt idx="3">
                  <c:v>815.11378999999999</c:v>
                </c:pt>
                <c:pt idx="4">
                  <c:v>369.33190199999996</c:v>
                </c:pt>
              </c:numCache>
            </c:numRef>
          </c:val>
          <c:extLst>
            <c:ext xmlns:c16="http://schemas.microsoft.com/office/drawing/2014/chart" uri="{C3380CC4-5D6E-409C-BE32-E72D297353CC}">
              <c16:uniqueId val="{00000001-EF2C-4344-A0C9-DB82C42436D9}"/>
            </c:ext>
          </c:extLst>
        </c:ser>
        <c:ser>
          <c:idx val="2"/>
          <c:order val="2"/>
          <c:tx>
            <c:strRef>
              <c:f>'[Chart in Microsoft PowerPoint]Худалдан авалт'!$S$240</c:f>
              <c:strCache>
                <c:ptCount val="1"/>
                <c:pt idx="0">
                  <c:v>Оношлуур</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'[Chart in Microsoft PowerPoint]Худалдан авалт'!$P$241:$P$245</c:f>
              <c:numCache>
                <c:formatCode>0</c:formatCode>
                <c:ptCount val="5"/>
                <c:pt idx="0">
                  <c:v>2019</c:v>
                </c:pt>
                <c:pt idx="1">
                  <c:v>2020</c:v>
                </c:pt>
                <c:pt idx="2">
                  <c:v>2021</c:v>
                </c:pt>
                <c:pt idx="3">
                  <c:v>2022</c:v>
                </c:pt>
                <c:pt idx="4">
                  <c:v>2023</c:v>
                </c:pt>
              </c:numCache>
            </c:numRef>
          </c:cat>
          <c:val>
            <c:numRef>
              <c:f>'[Chart in Microsoft PowerPoint]Худалдан авалт'!$S$241:$S$245</c:f>
              <c:numCache>
                <c:formatCode>_(* #,##0.00_);_(* \(#,##0.00\);_(* "-"??_);_(@_)</c:formatCode>
                <c:ptCount val="5"/>
                <c:pt idx="0">
                  <c:v>75.269777999999988</c:v>
                </c:pt>
                <c:pt idx="1">
                  <c:v>143.56578200000001</c:v>
                </c:pt>
                <c:pt idx="2">
                  <c:v>343.90374000000003</c:v>
                </c:pt>
                <c:pt idx="3">
                  <c:v>508.23803199999998</c:v>
                </c:pt>
                <c:pt idx="4">
                  <c:v>288.13533799999999</c:v>
                </c:pt>
              </c:numCache>
            </c:numRef>
          </c:val>
          <c:extLst>
            <c:ext xmlns:c16="http://schemas.microsoft.com/office/drawing/2014/chart" uri="{C3380CC4-5D6E-409C-BE32-E72D297353CC}">
              <c16:uniqueId val="{00000002-EF2C-4344-A0C9-DB82C42436D9}"/>
            </c:ext>
          </c:extLst>
        </c:ser>
        <c:dLbls>
          <c:dLblPos val="outEnd"/>
          <c:showLegendKey val="0"/>
          <c:showVal val="1"/>
          <c:showCatName val="0"/>
          <c:showSerName val="0"/>
          <c:showPercent val="0"/>
          <c:showBubbleSize val="0"/>
        </c:dLbls>
        <c:gapWidth val="444"/>
        <c:overlap val="-90"/>
        <c:axId val="324991232"/>
        <c:axId val="324870144"/>
      </c:barChart>
      <c:catAx>
        <c:axId val="32499123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cap="all" spc="120" normalizeH="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24870144"/>
        <c:crosses val="autoZero"/>
        <c:auto val="1"/>
        <c:lblAlgn val="ctr"/>
        <c:lblOffset val="100"/>
        <c:noMultiLvlLbl val="0"/>
      </c:catAx>
      <c:valAx>
        <c:axId val="324870144"/>
        <c:scaling>
          <c:orientation val="minMax"/>
        </c:scaling>
        <c:delete val="1"/>
        <c:axPos val="l"/>
        <c:numFmt formatCode="_(* #,##0.00_);_(* \(#,##0.00\);_(* &quot;-&quot;??_);_(@_)" sourceLinked="1"/>
        <c:majorTickMark val="none"/>
        <c:minorTickMark val="none"/>
        <c:tickLblPos val="nextTo"/>
        <c:crossAx val="324991232"/>
        <c:crosses val="autoZero"/>
        <c:crossBetween val="between"/>
      </c:valAx>
      <c:spPr>
        <a:noFill/>
        <a:ln>
          <a:noFill/>
        </a:ln>
        <a:effectLst/>
      </c:spPr>
    </c:plotArea>
    <c:legend>
      <c:legendPos val="t"/>
      <c:layout>
        <c:manualLayout>
          <c:xMode val="edge"/>
          <c:yMode val="edge"/>
          <c:x val="2.6509186351706407E-4"/>
          <c:y val="0.11195453747794178"/>
          <c:w val="0.62169181977252841"/>
          <c:h val="7.899642752989209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1" i="0" u="none" strike="noStrike" kern="1200" cap="all" spc="120" normalizeH="0" baseline="0">
                <a:solidFill>
                  <a:schemeClr val="tx1">
                    <a:lumMod val="65000"/>
                    <a:lumOff val="35000"/>
                  </a:schemeClr>
                </a:solidFill>
                <a:latin typeface="+mn-lt"/>
                <a:ea typeface="+mn-ea"/>
                <a:cs typeface="+mn-cs"/>
              </a:defRPr>
            </a:pPr>
            <a:r>
              <a:rPr lang="mn-MN" sz="1400" dirty="0">
                <a:latin typeface="Arial" panose="020B0604020202020204" pitchFamily="34" charset="0"/>
                <a:cs typeface="Arial" panose="020B0604020202020204" pitchFamily="34" charset="0"/>
              </a:rPr>
              <a:t>НЭЭЛТТЭЙ ТЕНДеР</a:t>
            </a:r>
            <a:r>
              <a:rPr lang="mn-MN" sz="1400" baseline="0" dirty="0">
                <a:latin typeface="Arial" panose="020B0604020202020204" pitchFamily="34" charset="0"/>
                <a:cs typeface="Arial" panose="020B0604020202020204" pitchFamily="34" charset="0"/>
              </a:rPr>
              <a:t> ШАЛГАРУУЛАЛТ</a:t>
            </a:r>
            <a:endParaRPr lang="en-US" sz="1400" dirty="0">
              <a:latin typeface="Arial" panose="020B0604020202020204" pitchFamily="34" charset="0"/>
              <a:cs typeface="Arial" panose="020B0604020202020204" pitchFamily="34" charset="0"/>
            </a:endParaRPr>
          </a:p>
        </c:rich>
      </c:tx>
      <c:layout>
        <c:manualLayout>
          <c:xMode val="edge"/>
          <c:yMode val="edge"/>
          <c:x val="4.774300087489064E-2"/>
          <c:y val="2.7777777777777776E-2"/>
        </c:manualLayout>
      </c:layout>
      <c:overlay val="0"/>
      <c:spPr>
        <a:noFill/>
        <a:ln>
          <a:noFill/>
        </a:ln>
        <a:effectLst/>
      </c:spPr>
      <c:txPr>
        <a:bodyPr rot="0" spcFirstLastPara="1" vertOverflow="ellipsis" vert="horz" wrap="square" anchor="ctr" anchorCtr="1"/>
        <a:lstStyle/>
        <a:p>
          <a:pPr algn="ctr">
            <a:defRPr sz="14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0555555555555555E-2"/>
          <c:y val="0.3940890201224847"/>
          <c:w val="0.93888888888888888"/>
          <c:h val="0.52099555263925346"/>
        </c:manualLayout>
      </c:layout>
      <c:barChart>
        <c:barDir val="col"/>
        <c:grouping val="clustered"/>
        <c:varyColors val="0"/>
        <c:ser>
          <c:idx val="0"/>
          <c:order val="0"/>
          <c:tx>
            <c:strRef>
              <c:f>'[Chart in Microsoft PowerPoint]Худалдан авалт'!$J$240</c:f>
              <c:strCache>
                <c:ptCount val="1"/>
                <c:pt idx="0">
                  <c:v>Эм</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'[Chart in Microsoft PowerPoint]Худалдан авалт'!$I$241:$I$245</c:f>
              <c:numCache>
                <c:formatCode>0</c:formatCode>
                <c:ptCount val="5"/>
                <c:pt idx="0">
                  <c:v>2019</c:v>
                </c:pt>
                <c:pt idx="1">
                  <c:v>2020</c:v>
                </c:pt>
                <c:pt idx="2">
                  <c:v>2021</c:v>
                </c:pt>
                <c:pt idx="3">
                  <c:v>2022</c:v>
                </c:pt>
                <c:pt idx="4">
                  <c:v>2023</c:v>
                </c:pt>
              </c:numCache>
            </c:numRef>
          </c:cat>
          <c:val>
            <c:numRef>
              <c:f>'[Chart in Microsoft PowerPoint]Худалдан авалт'!$J$241:$J$245</c:f>
              <c:numCache>
                <c:formatCode>_(* #,##0.00_);_(* \(#,##0.00\);_(* "-"??_);_(@_)</c:formatCode>
                <c:ptCount val="5"/>
                <c:pt idx="0">
                  <c:v>694.31824759999995</c:v>
                </c:pt>
                <c:pt idx="1">
                  <c:v>773.77866399999994</c:v>
                </c:pt>
                <c:pt idx="2">
                  <c:v>1354.0407130000001</c:v>
                </c:pt>
                <c:pt idx="3">
                  <c:v>1608.9098920000106</c:v>
                </c:pt>
                <c:pt idx="4">
                  <c:v>1793.6313860200003</c:v>
                </c:pt>
              </c:numCache>
            </c:numRef>
          </c:val>
          <c:extLst>
            <c:ext xmlns:c16="http://schemas.microsoft.com/office/drawing/2014/chart" uri="{C3380CC4-5D6E-409C-BE32-E72D297353CC}">
              <c16:uniqueId val="{00000000-EF75-4C47-B56A-4CD25B21436A}"/>
            </c:ext>
          </c:extLst>
        </c:ser>
        <c:ser>
          <c:idx val="1"/>
          <c:order val="1"/>
          <c:tx>
            <c:strRef>
              <c:f>'[Chart in Microsoft PowerPoint]Худалдан авалт'!$K$240</c:f>
              <c:strCache>
                <c:ptCount val="1"/>
                <c:pt idx="0">
                  <c:v>Эмнэлгийн хэрэгсэл</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'[Chart in Microsoft PowerPoint]Худалдан авалт'!$I$241:$I$245</c:f>
              <c:numCache>
                <c:formatCode>0</c:formatCode>
                <c:ptCount val="5"/>
                <c:pt idx="0">
                  <c:v>2019</c:v>
                </c:pt>
                <c:pt idx="1">
                  <c:v>2020</c:v>
                </c:pt>
                <c:pt idx="2">
                  <c:v>2021</c:v>
                </c:pt>
                <c:pt idx="3">
                  <c:v>2022</c:v>
                </c:pt>
                <c:pt idx="4">
                  <c:v>2023</c:v>
                </c:pt>
              </c:numCache>
            </c:numRef>
          </c:cat>
          <c:val>
            <c:numRef>
              <c:f>'[Chart in Microsoft PowerPoint]Худалдан авалт'!$K$241:$K$245</c:f>
              <c:numCache>
                <c:formatCode>_(* #,##0.00_);_(* \(#,##0.00\);_(* "-"??_);_(@_)</c:formatCode>
                <c:ptCount val="5"/>
                <c:pt idx="0">
                  <c:v>270.976269</c:v>
                </c:pt>
                <c:pt idx="1">
                  <c:v>268.64730000000003</c:v>
                </c:pt>
                <c:pt idx="2">
                  <c:v>738.59366199999999</c:v>
                </c:pt>
                <c:pt idx="3">
                  <c:v>849.4049</c:v>
                </c:pt>
                <c:pt idx="4">
                  <c:v>1528.8453440000001</c:v>
                </c:pt>
              </c:numCache>
            </c:numRef>
          </c:val>
          <c:extLst>
            <c:ext xmlns:c16="http://schemas.microsoft.com/office/drawing/2014/chart" uri="{C3380CC4-5D6E-409C-BE32-E72D297353CC}">
              <c16:uniqueId val="{00000001-EF75-4C47-B56A-4CD25B21436A}"/>
            </c:ext>
          </c:extLst>
        </c:ser>
        <c:ser>
          <c:idx val="2"/>
          <c:order val="2"/>
          <c:tx>
            <c:strRef>
              <c:f>'[Chart in Microsoft PowerPoint]Худалдан авалт'!$L$240</c:f>
              <c:strCache>
                <c:ptCount val="1"/>
                <c:pt idx="0">
                  <c:v>Оношлуур</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'[Chart in Microsoft PowerPoint]Худалдан авалт'!$I$241:$I$245</c:f>
              <c:numCache>
                <c:formatCode>0</c:formatCode>
                <c:ptCount val="5"/>
                <c:pt idx="0">
                  <c:v>2019</c:v>
                </c:pt>
                <c:pt idx="1">
                  <c:v>2020</c:v>
                </c:pt>
                <c:pt idx="2">
                  <c:v>2021</c:v>
                </c:pt>
                <c:pt idx="3">
                  <c:v>2022</c:v>
                </c:pt>
                <c:pt idx="4">
                  <c:v>2023</c:v>
                </c:pt>
              </c:numCache>
            </c:numRef>
          </c:cat>
          <c:val>
            <c:numRef>
              <c:f>'[Chart in Microsoft PowerPoint]Худалдан авалт'!$L$241:$L$245</c:f>
              <c:numCache>
                <c:formatCode>_(* #,##0.00_);_(* \(#,##0.00\);_(* "-"??_);_(@_)</c:formatCode>
                <c:ptCount val="5"/>
                <c:pt idx="0">
                  <c:v>210.03615500000001</c:v>
                </c:pt>
                <c:pt idx="1">
                  <c:v>241.00079999999997</c:v>
                </c:pt>
                <c:pt idx="2">
                  <c:v>322.03851999999995</c:v>
                </c:pt>
                <c:pt idx="3">
                  <c:v>405.56422500000002</c:v>
                </c:pt>
                <c:pt idx="4">
                  <c:v>734.34854399999995</c:v>
                </c:pt>
              </c:numCache>
            </c:numRef>
          </c:val>
          <c:extLst>
            <c:ext xmlns:c16="http://schemas.microsoft.com/office/drawing/2014/chart" uri="{C3380CC4-5D6E-409C-BE32-E72D297353CC}">
              <c16:uniqueId val="{00000002-EF75-4C47-B56A-4CD25B21436A}"/>
            </c:ext>
          </c:extLst>
        </c:ser>
        <c:dLbls>
          <c:dLblPos val="outEnd"/>
          <c:showLegendKey val="0"/>
          <c:showVal val="1"/>
          <c:showCatName val="0"/>
          <c:showSerName val="0"/>
          <c:showPercent val="0"/>
          <c:showBubbleSize val="0"/>
        </c:dLbls>
        <c:gapWidth val="444"/>
        <c:overlap val="-90"/>
        <c:axId val="324911104"/>
        <c:axId val="324912640"/>
      </c:barChart>
      <c:catAx>
        <c:axId val="32491110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cap="all" spc="120" normalizeH="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24912640"/>
        <c:crosses val="autoZero"/>
        <c:auto val="1"/>
        <c:lblAlgn val="ctr"/>
        <c:lblOffset val="100"/>
        <c:noMultiLvlLbl val="0"/>
      </c:catAx>
      <c:valAx>
        <c:axId val="324912640"/>
        <c:scaling>
          <c:orientation val="minMax"/>
        </c:scaling>
        <c:delete val="1"/>
        <c:axPos val="l"/>
        <c:numFmt formatCode="_(* #,##0.00_);_(* \(#,##0.00\);_(* &quot;-&quot;??_);_(@_)" sourceLinked="1"/>
        <c:majorTickMark val="none"/>
        <c:minorTickMark val="none"/>
        <c:tickLblPos val="nextTo"/>
        <c:crossAx val="324911104"/>
        <c:crosses val="autoZero"/>
        <c:crossBetween val="between"/>
      </c:valAx>
      <c:spPr>
        <a:noFill/>
        <a:ln>
          <a:noFill/>
        </a:ln>
        <a:effectLst/>
      </c:spPr>
    </c:plotArea>
    <c:legend>
      <c:legendPos val="t"/>
      <c:layout>
        <c:manualLayout>
          <c:xMode val="edge"/>
          <c:yMode val="edge"/>
          <c:x val="5.8598425196850379E-2"/>
          <c:y val="0.25027777777777777"/>
          <c:w val="0.62169181977252841"/>
          <c:h val="7.899642752989209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mn-MN" sz="1400" dirty="0">
                <a:latin typeface="Arial" panose="020B0604020202020204" pitchFamily="34" charset="0"/>
                <a:cs typeface="Arial" panose="020B0604020202020204" pitchFamily="34" charset="0"/>
              </a:rPr>
              <a:t>Эмийн төсөв 2019-2023</a:t>
            </a:r>
            <a:endParaRPr lang="en-US" sz="1400"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'[Chart in Microsoft PowerPoint]Худалдан авалт'!$C$238:$C$240</c:f>
              <c:strCache>
                <c:ptCount val="3"/>
                <c:pt idx="0">
                  <c:v>Тухайн онд батлагдсан төсөв</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'[Chart in Microsoft PowerPoint]Худалдан авалт'!$B$241:$B$245</c:f>
              <c:numCache>
                <c:formatCode>0</c:formatCode>
                <c:ptCount val="5"/>
                <c:pt idx="0">
                  <c:v>2019</c:v>
                </c:pt>
                <c:pt idx="1">
                  <c:v>2020</c:v>
                </c:pt>
                <c:pt idx="2">
                  <c:v>2021</c:v>
                </c:pt>
                <c:pt idx="3">
                  <c:v>2022</c:v>
                </c:pt>
                <c:pt idx="4">
                  <c:v>2023</c:v>
                </c:pt>
              </c:numCache>
            </c:numRef>
          </c:cat>
          <c:val>
            <c:numRef>
              <c:f>'[Chart in Microsoft PowerPoint]Худалдан авалт'!$C$241:$C$245</c:f>
              <c:numCache>
                <c:formatCode>_(* #,##0.00_);_(* \(#,##0.00\);_(* "-"??_);_(@_)</c:formatCode>
                <c:ptCount val="5"/>
                <c:pt idx="0">
                  <c:v>2301.4482739999999</c:v>
                </c:pt>
                <c:pt idx="1">
                  <c:v>2934.0232059999998</c:v>
                </c:pt>
                <c:pt idx="2">
                  <c:v>4140.5071549999993</c:v>
                </c:pt>
                <c:pt idx="3">
                  <c:v>6948.7727846500011</c:v>
                </c:pt>
                <c:pt idx="4">
                  <c:v>6631.8232746699996</c:v>
                </c:pt>
              </c:numCache>
            </c:numRef>
          </c:val>
          <c:extLst>
            <c:ext xmlns:c16="http://schemas.microsoft.com/office/drawing/2014/chart" uri="{C3380CC4-5D6E-409C-BE32-E72D297353CC}">
              <c16:uniqueId val="{00000000-A983-494F-BA69-A71F958D2861}"/>
            </c:ext>
          </c:extLst>
        </c:ser>
        <c:ser>
          <c:idx val="1"/>
          <c:order val="1"/>
          <c:tx>
            <c:strRef>
              <c:f>'[Chart in Microsoft PowerPoint]Худалдан авалт'!$D$238:$D$240</c:f>
              <c:strCache>
                <c:ptCount val="3"/>
                <c:pt idx="0">
                  <c:v>Нийт зарцуулалт</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'[Chart in Microsoft PowerPoint]Худалдан авалт'!$B$241:$B$245</c:f>
              <c:numCache>
                <c:formatCode>0</c:formatCode>
                <c:ptCount val="5"/>
                <c:pt idx="0">
                  <c:v>2019</c:v>
                </c:pt>
                <c:pt idx="1">
                  <c:v>2020</c:v>
                </c:pt>
                <c:pt idx="2">
                  <c:v>2021</c:v>
                </c:pt>
                <c:pt idx="3">
                  <c:v>2022</c:v>
                </c:pt>
                <c:pt idx="4">
                  <c:v>2023</c:v>
                </c:pt>
              </c:numCache>
            </c:numRef>
          </c:cat>
          <c:val>
            <c:numRef>
              <c:f>'[Chart in Microsoft PowerPoint]Худалдан авалт'!$D$241:$D$245</c:f>
              <c:numCache>
                <c:formatCode>_(* #,##0.00_);_(* \(#,##0.00\);_(* "-"??_);_(@_)</c:formatCode>
                <c:ptCount val="5"/>
                <c:pt idx="0">
                  <c:v>2070.8539430299998</c:v>
                </c:pt>
                <c:pt idx="1">
                  <c:v>2596.1058271499996</c:v>
                </c:pt>
                <c:pt idx="2">
                  <c:v>5415.0256868699998</c:v>
                </c:pt>
                <c:pt idx="3">
                  <c:v>6792.8029306513299</c:v>
                </c:pt>
                <c:pt idx="4">
                  <c:v>6482.4851408659488</c:v>
                </c:pt>
              </c:numCache>
            </c:numRef>
          </c:val>
          <c:extLst>
            <c:ext xmlns:c16="http://schemas.microsoft.com/office/drawing/2014/chart" uri="{C3380CC4-5D6E-409C-BE32-E72D297353CC}">
              <c16:uniqueId val="{00000001-A983-494F-BA69-A71F958D2861}"/>
            </c:ext>
          </c:extLst>
        </c:ser>
        <c:dLbls>
          <c:dLblPos val="outEnd"/>
          <c:showLegendKey val="0"/>
          <c:showVal val="1"/>
          <c:showCatName val="0"/>
          <c:showSerName val="0"/>
          <c:showPercent val="0"/>
          <c:showBubbleSize val="0"/>
        </c:dLbls>
        <c:gapWidth val="444"/>
        <c:overlap val="-90"/>
        <c:axId val="325025792"/>
        <c:axId val="325027328"/>
      </c:barChart>
      <c:catAx>
        <c:axId val="3250257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cap="all" spc="120" normalizeH="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25027328"/>
        <c:crosses val="autoZero"/>
        <c:auto val="1"/>
        <c:lblAlgn val="ctr"/>
        <c:lblOffset val="100"/>
        <c:noMultiLvlLbl val="0"/>
      </c:catAx>
      <c:valAx>
        <c:axId val="325027328"/>
        <c:scaling>
          <c:orientation val="minMax"/>
        </c:scaling>
        <c:delete val="1"/>
        <c:axPos val="l"/>
        <c:numFmt formatCode="_(* #,##0.00_);_(* \(#,##0.00\);_(* &quot;-&quot;??_);_(@_)" sourceLinked="1"/>
        <c:majorTickMark val="none"/>
        <c:minorTickMark val="none"/>
        <c:tickLblPos val="nextTo"/>
        <c:crossAx val="325025792"/>
        <c:crosses val="autoZero"/>
        <c:crossBetween val="between"/>
      </c:valAx>
      <c:spPr>
        <a:noFill/>
        <a:ln>
          <a:noFill/>
        </a:ln>
        <a:effectLst/>
      </c:spPr>
    </c:plotArea>
    <c:legend>
      <c:legendPos val="t"/>
      <c:layout>
        <c:manualLayout>
          <c:xMode val="edge"/>
          <c:yMode val="edge"/>
          <c:x val="0"/>
          <c:y val="9.6147183824393731E-2"/>
          <c:w val="0.63104440069991241"/>
          <c:h val="0.1183857890282062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all" spc="120" normalizeH="0" baseline="0">
                <a:solidFill>
                  <a:schemeClr val="tx1">
                    <a:lumMod val="65000"/>
                    <a:lumOff val="35000"/>
                  </a:schemeClr>
                </a:solidFill>
                <a:latin typeface="+mn-lt"/>
                <a:ea typeface="+mn-ea"/>
                <a:cs typeface="+mn-cs"/>
              </a:defRPr>
            </a:pPr>
            <a:r>
              <a:rPr lang="mn-MN" sz="1200">
                <a:latin typeface="Arial" panose="020B0604020202020204" pitchFamily="34" charset="0"/>
                <a:cs typeface="Arial" panose="020B0604020202020204" pitchFamily="34" charset="0"/>
              </a:rPr>
              <a:t>Ерөнхий</a:t>
            </a:r>
            <a:r>
              <a:rPr lang="mn-MN" sz="1200" baseline="0">
                <a:latin typeface="Arial" panose="020B0604020202020204" pitchFamily="34" charset="0"/>
                <a:cs typeface="Arial" panose="020B0604020202020204" pitchFamily="34" charset="0"/>
              </a:rPr>
              <a:t> гэрээний худалдан авалт</a:t>
            </a:r>
            <a:endParaRPr lang="en-US" sz="1200"/>
          </a:p>
        </c:rich>
      </c:tx>
      <c:overlay val="0"/>
      <c:spPr>
        <a:noFill/>
        <a:ln>
          <a:noFill/>
        </a:ln>
        <a:effectLst/>
      </c:spPr>
      <c:txPr>
        <a:bodyPr rot="0" spcFirstLastPara="1" vertOverflow="ellipsis" vert="horz" wrap="square" anchor="ctr" anchorCtr="1"/>
        <a:lstStyle/>
        <a:p>
          <a:pPr>
            <a:defRPr sz="12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0555555555555555E-2"/>
          <c:y val="0.33399642752989211"/>
          <c:w val="0.93888888888888888"/>
          <c:h val="0.58108814523184604"/>
        </c:manualLayout>
      </c:layout>
      <c:barChart>
        <c:barDir val="col"/>
        <c:grouping val="clustered"/>
        <c:varyColors val="0"/>
        <c:ser>
          <c:idx val="0"/>
          <c:order val="0"/>
          <c:tx>
            <c:strRef>
              <c:f>'[Chart in Microsoft PowerPoint]Худалдан авалт'!$F$240</c:f>
              <c:strCache>
                <c:ptCount val="1"/>
                <c:pt idx="0">
                  <c:v>Эм</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'[Chart in Microsoft PowerPoint]Худалдан авалт'!$E$241:$E$245</c:f>
              <c:numCache>
                <c:formatCode>0</c:formatCode>
                <c:ptCount val="5"/>
                <c:pt idx="0">
                  <c:v>2019</c:v>
                </c:pt>
                <c:pt idx="1">
                  <c:v>2020</c:v>
                </c:pt>
                <c:pt idx="2">
                  <c:v>2021</c:v>
                </c:pt>
                <c:pt idx="3">
                  <c:v>2022</c:v>
                </c:pt>
                <c:pt idx="4">
                  <c:v>2023</c:v>
                </c:pt>
              </c:numCache>
            </c:numRef>
          </c:cat>
          <c:val>
            <c:numRef>
              <c:f>'[Chart in Microsoft PowerPoint]Худалдан авалт'!$F$241:$F$245</c:f>
              <c:numCache>
                <c:formatCode>_(* #,##0.00_);_(* \(#,##0.00\);_(* "-"??_);_(@_)</c:formatCode>
                <c:ptCount val="5"/>
                <c:pt idx="0">
                  <c:v>339.718661</c:v>
                </c:pt>
                <c:pt idx="1">
                  <c:v>335.44443769999998</c:v>
                </c:pt>
                <c:pt idx="2">
                  <c:v>728.98942999999997</c:v>
                </c:pt>
                <c:pt idx="3">
                  <c:v>645.70240799999999</c:v>
                </c:pt>
                <c:pt idx="4">
                  <c:v>919.1215729999999</c:v>
                </c:pt>
              </c:numCache>
            </c:numRef>
          </c:val>
          <c:extLst>
            <c:ext xmlns:c16="http://schemas.microsoft.com/office/drawing/2014/chart" uri="{C3380CC4-5D6E-409C-BE32-E72D297353CC}">
              <c16:uniqueId val="{00000000-9482-4C8D-9540-034E889B37F4}"/>
            </c:ext>
          </c:extLst>
        </c:ser>
        <c:ser>
          <c:idx val="1"/>
          <c:order val="1"/>
          <c:tx>
            <c:strRef>
              <c:f>'[Chart in Microsoft PowerPoint]Худалдан авалт'!$G$240</c:f>
              <c:strCache>
                <c:ptCount val="1"/>
                <c:pt idx="0">
                  <c:v>Эмнэлгийн хэрэгсэл</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'[Chart in Microsoft PowerPoint]Худалдан авалт'!$E$241:$E$245</c:f>
              <c:numCache>
                <c:formatCode>0</c:formatCode>
                <c:ptCount val="5"/>
                <c:pt idx="0">
                  <c:v>2019</c:v>
                </c:pt>
                <c:pt idx="1">
                  <c:v>2020</c:v>
                </c:pt>
                <c:pt idx="2">
                  <c:v>2021</c:v>
                </c:pt>
                <c:pt idx="3">
                  <c:v>2022</c:v>
                </c:pt>
                <c:pt idx="4">
                  <c:v>2023</c:v>
                </c:pt>
              </c:numCache>
            </c:numRef>
          </c:cat>
          <c:val>
            <c:numRef>
              <c:f>'[Chart in Microsoft PowerPoint]Худалдан авалт'!$G$241:$G$245</c:f>
              <c:numCache>
                <c:formatCode>_(* #,##0.00_);_(* \(#,##0.00\);_(* "-"??_);_(@_)</c:formatCode>
                <c:ptCount val="5"/>
                <c:pt idx="0">
                  <c:v>50.668280000000003</c:v>
                </c:pt>
                <c:pt idx="1">
                  <c:v>53.699999999999996</c:v>
                </c:pt>
                <c:pt idx="2">
                  <c:v>70.400000000000006</c:v>
                </c:pt>
                <c:pt idx="3">
                  <c:v>56.895820000000001</c:v>
                </c:pt>
                <c:pt idx="4">
                  <c:v>69.707899999999995</c:v>
                </c:pt>
              </c:numCache>
            </c:numRef>
          </c:val>
          <c:extLst>
            <c:ext xmlns:c16="http://schemas.microsoft.com/office/drawing/2014/chart" uri="{C3380CC4-5D6E-409C-BE32-E72D297353CC}">
              <c16:uniqueId val="{00000001-9482-4C8D-9540-034E889B37F4}"/>
            </c:ext>
          </c:extLst>
        </c:ser>
        <c:ser>
          <c:idx val="2"/>
          <c:order val="2"/>
          <c:tx>
            <c:strRef>
              <c:f>'[Chart in Microsoft PowerPoint]Худалдан авалт'!$H$240</c:f>
              <c:strCache>
                <c:ptCount val="1"/>
                <c:pt idx="0">
                  <c:v>Оношлуур</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'[Chart in Microsoft PowerPoint]Худалдан авалт'!$E$241:$E$245</c:f>
              <c:numCache>
                <c:formatCode>0</c:formatCode>
                <c:ptCount val="5"/>
                <c:pt idx="0">
                  <c:v>2019</c:v>
                </c:pt>
                <c:pt idx="1">
                  <c:v>2020</c:v>
                </c:pt>
                <c:pt idx="2">
                  <c:v>2021</c:v>
                </c:pt>
                <c:pt idx="3">
                  <c:v>2022</c:v>
                </c:pt>
                <c:pt idx="4">
                  <c:v>2023</c:v>
                </c:pt>
              </c:numCache>
            </c:numRef>
          </c:cat>
          <c:val>
            <c:numRef>
              <c:f>'[Chart in Microsoft PowerPoint]Худалдан авалт'!$H$241:$H$245</c:f>
              <c:numCache>
                <c:formatCode>_(* #,##0.00_);_(* \(#,##0.00\);_(* "-"??_);_(@_)</c:formatCode>
                <c:ptCount val="5"/>
                <c:pt idx="0">
                  <c:v>1.6</c:v>
                </c:pt>
                <c:pt idx="1">
                  <c:v>1.45</c:v>
                </c:pt>
                <c:pt idx="2">
                  <c:v>159.69999999999999</c:v>
                </c:pt>
                <c:pt idx="3">
                  <c:v>85.000600000000006</c:v>
                </c:pt>
                <c:pt idx="4">
                  <c:v>2.4068040000000002</c:v>
                </c:pt>
              </c:numCache>
            </c:numRef>
          </c:val>
          <c:extLst>
            <c:ext xmlns:c16="http://schemas.microsoft.com/office/drawing/2014/chart" uri="{C3380CC4-5D6E-409C-BE32-E72D297353CC}">
              <c16:uniqueId val="{00000002-9482-4C8D-9540-034E889B37F4}"/>
            </c:ext>
          </c:extLst>
        </c:ser>
        <c:dLbls>
          <c:dLblPos val="outEnd"/>
          <c:showLegendKey val="0"/>
          <c:showVal val="1"/>
          <c:showCatName val="0"/>
          <c:showSerName val="0"/>
          <c:showPercent val="0"/>
          <c:showBubbleSize val="0"/>
        </c:dLbls>
        <c:gapWidth val="444"/>
        <c:overlap val="-90"/>
        <c:axId val="325486080"/>
        <c:axId val="325487616"/>
      </c:barChart>
      <c:catAx>
        <c:axId val="32548608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cap="all" spc="120" normalizeH="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25487616"/>
        <c:crosses val="autoZero"/>
        <c:auto val="1"/>
        <c:lblAlgn val="ctr"/>
        <c:lblOffset val="100"/>
        <c:noMultiLvlLbl val="0"/>
      </c:catAx>
      <c:valAx>
        <c:axId val="325487616"/>
        <c:scaling>
          <c:orientation val="minMax"/>
        </c:scaling>
        <c:delete val="1"/>
        <c:axPos val="l"/>
        <c:numFmt formatCode="_(* #,##0.00_);_(* \(#,##0.00\);_(* &quot;-&quot;??_);_(@_)" sourceLinked="1"/>
        <c:majorTickMark val="none"/>
        <c:minorTickMark val="none"/>
        <c:tickLblPos val="nextTo"/>
        <c:crossAx val="325486080"/>
        <c:crosses val="autoZero"/>
        <c:crossBetween val="between"/>
      </c:valAx>
      <c:spPr>
        <a:noFill/>
        <a:ln>
          <a:noFill/>
        </a:ln>
        <a:effectLst/>
      </c:spPr>
    </c:plotArea>
    <c:legend>
      <c:legendPos val="t"/>
      <c:layout>
        <c:manualLayout>
          <c:xMode val="edge"/>
          <c:yMode val="edge"/>
          <c:x val="8.6376202974628155E-2"/>
          <c:y val="0.19018518518518515"/>
          <c:w val="0.62169181977252841"/>
          <c:h val="7.899642752989209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1" u="none" strike="noStrike" kern="1200" spc="0" baseline="0">
                <a:solidFill>
                  <a:srgbClr val="002060"/>
                </a:solidFill>
                <a:latin typeface="Arial" panose="020B0604020202020204" pitchFamily="34" charset="0"/>
                <a:ea typeface="+mn-ea"/>
                <a:cs typeface="Arial" panose="020B0604020202020204" pitchFamily="34" charset="0"/>
              </a:defRPr>
            </a:pPr>
            <a:r>
              <a:rPr lang="mn-MN" sz="1200" b="1" i="1">
                <a:solidFill>
                  <a:srgbClr val="002060"/>
                </a:solidFill>
                <a:latin typeface="Arial" panose="020B0604020202020204" pitchFamily="34" charset="0"/>
                <a:cs typeface="Arial" panose="020B0604020202020204" pitchFamily="34" charset="0"/>
              </a:rPr>
              <a:t>Улсын дундаж</a:t>
            </a:r>
            <a:endParaRPr lang="en-US" sz="1200" b="1" i="1">
              <a:solidFill>
                <a:srgbClr val="002060"/>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200" b="1" i="1" u="none" strike="noStrike" kern="1200" spc="0" baseline="0">
              <a:solidFill>
                <a:srgbClr val="002060"/>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улс!$A$12</c:f>
              <c:strCache>
                <c:ptCount val="1"/>
                <c:pt idx="0">
                  <c:v>Цусны эргэлтийн тогтолцооны</c:v>
                </c:pt>
              </c:strCache>
            </c:strRef>
          </c:tx>
          <c:spPr>
            <a:solidFill>
              <a:srgbClr val="0000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улс!$B$11:$F$11</c:f>
              <c:numCache>
                <c:formatCode>General</c:formatCode>
                <c:ptCount val="5"/>
                <c:pt idx="0">
                  <c:v>2019</c:v>
                </c:pt>
                <c:pt idx="1">
                  <c:v>2020</c:v>
                </c:pt>
                <c:pt idx="2">
                  <c:v>2021</c:v>
                </c:pt>
                <c:pt idx="3">
                  <c:v>2022</c:v>
                </c:pt>
                <c:pt idx="4">
                  <c:v>2023</c:v>
                </c:pt>
              </c:numCache>
            </c:numRef>
          </c:cat>
          <c:val>
            <c:numRef>
              <c:f>улс!$B$12:$F$12</c:f>
              <c:numCache>
                <c:formatCode>0.0</c:formatCode>
                <c:ptCount val="5"/>
                <c:pt idx="0">
                  <c:v>17.338267210879064</c:v>
                </c:pt>
                <c:pt idx="1">
                  <c:v>16.188386809115787</c:v>
                </c:pt>
                <c:pt idx="2">
                  <c:v>18.926037969659244</c:v>
                </c:pt>
                <c:pt idx="3">
                  <c:v>17.491636988810054</c:v>
                </c:pt>
                <c:pt idx="4">
                  <c:v>17.12827880604604</c:v>
                </c:pt>
              </c:numCache>
            </c:numRef>
          </c:val>
          <c:extLst>
            <c:ext xmlns:c16="http://schemas.microsoft.com/office/drawing/2014/chart" uri="{C3380CC4-5D6E-409C-BE32-E72D297353CC}">
              <c16:uniqueId val="{00000000-4D36-4E19-9B09-0F9B2EC9A0F8}"/>
            </c:ext>
          </c:extLst>
        </c:ser>
        <c:ser>
          <c:idx val="1"/>
          <c:order val="1"/>
          <c:tx>
            <c:strRef>
              <c:f>улс!$A$13</c:f>
              <c:strCache>
                <c:ptCount val="1"/>
                <c:pt idx="0">
                  <c:v>Хорт хавдар</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улс!$B$11:$F$11</c:f>
              <c:numCache>
                <c:formatCode>General</c:formatCode>
                <c:ptCount val="5"/>
                <c:pt idx="0">
                  <c:v>2019</c:v>
                </c:pt>
                <c:pt idx="1">
                  <c:v>2020</c:v>
                </c:pt>
                <c:pt idx="2">
                  <c:v>2021</c:v>
                </c:pt>
                <c:pt idx="3">
                  <c:v>2022</c:v>
                </c:pt>
                <c:pt idx="4">
                  <c:v>2023</c:v>
                </c:pt>
              </c:numCache>
            </c:numRef>
          </c:cat>
          <c:val>
            <c:numRef>
              <c:f>улс!$B$13:$F$13</c:f>
              <c:numCache>
                <c:formatCode>0.0</c:formatCode>
                <c:ptCount val="5"/>
                <c:pt idx="0">
                  <c:v>14.310104830530271</c:v>
                </c:pt>
                <c:pt idx="1">
                  <c:v>12.814901873601906</c:v>
                </c:pt>
                <c:pt idx="2">
                  <c:v>12.836685015957517</c:v>
                </c:pt>
                <c:pt idx="3">
                  <c:v>12.79466994526342</c:v>
                </c:pt>
                <c:pt idx="4">
                  <c:v>12.800387854708207</c:v>
                </c:pt>
              </c:numCache>
            </c:numRef>
          </c:val>
          <c:extLst>
            <c:ext xmlns:c16="http://schemas.microsoft.com/office/drawing/2014/chart" uri="{C3380CC4-5D6E-409C-BE32-E72D297353CC}">
              <c16:uniqueId val="{00000001-4D36-4E19-9B09-0F9B2EC9A0F8}"/>
            </c:ext>
          </c:extLst>
        </c:ser>
        <c:ser>
          <c:idx val="2"/>
          <c:order val="2"/>
          <c:tx>
            <c:strRef>
              <c:f>улс!$A$14</c:f>
              <c:strCache>
                <c:ptCount val="1"/>
                <c:pt idx="0">
                  <c:v>Гэмтэл  хордлого ба  гадны  шалтгаант  бусад   тодорхой эмгэг</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улс!$B$11:$F$11</c:f>
              <c:numCache>
                <c:formatCode>General</c:formatCode>
                <c:ptCount val="5"/>
                <c:pt idx="0">
                  <c:v>2019</c:v>
                </c:pt>
                <c:pt idx="1">
                  <c:v>2020</c:v>
                </c:pt>
                <c:pt idx="2">
                  <c:v>2021</c:v>
                </c:pt>
                <c:pt idx="3">
                  <c:v>2022</c:v>
                </c:pt>
                <c:pt idx="4">
                  <c:v>2023</c:v>
                </c:pt>
              </c:numCache>
            </c:numRef>
          </c:cat>
          <c:val>
            <c:numRef>
              <c:f>улс!$B$14:$F$14</c:f>
              <c:numCache>
                <c:formatCode>0.0</c:formatCode>
                <c:ptCount val="5"/>
                <c:pt idx="0">
                  <c:v>8.8619203408344092</c:v>
                </c:pt>
                <c:pt idx="1">
                  <c:v>8.4833224113657923</c:v>
                </c:pt>
                <c:pt idx="2">
                  <c:v>9.2269385176400842</c:v>
                </c:pt>
                <c:pt idx="3">
                  <c:v>10.058514510080743</c:v>
                </c:pt>
                <c:pt idx="4">
                  <c:v>9.1465127072672505</c:v>
                </c:pt>
              </c:numCache>
            </c:numRef>
          </c:val>
          <c:extLst>
            <c:ext xmlns:c16="http://schemas.microsoft.com/office/drawing/2014/chart" uri="{C3380CC4-5D6E-409C-BE32-E72D297353CC}">
              <c16:uniqueId val="{00000002-4D36-4E19-9B09-0F9B2EC9A0F8}"/>
            </c:ext>
          </c:extLst>
        </c:ser>
        <c:ser>
          <c:idx val="3"/>
          <c:order val="3"/>
          <c:tx>
            <c:strRef>
              <c:f>улс!$A$15</c:f>
              <c:strCache>
                <c:ptCount val="1"/>
                <c:pt idx="0">
                  <c:v>Хоол  боловсруулах тогтолцооны өвчин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улс!$B$11:$F$11</c:f>
              <c:numCache>
                <c:formatCode>General</c:formatCode>
                <c:ptCount val="5"/>
                <c:pt idx="0">
                  <c:v>2019</c:v>
                </c:pt>
                <c:pt idx="1">
                  <c:v>2020</c:v>
                </c:pt>
                <c:pt idx="2">
                  <c:v>2021</c:v>
                </c:pt>
                <c:pt idx="3">
                  <c:v>2022</c:v>
                </c:pt>
                <c:pt idx="4">
                  <c:v>2023</c:v>
                </c:pt>
              </c:numCache>
            </c:numRef>
          </c:cat>
          <c:val>
            <c:numRef>
              <c:f>улс!$B$15:$F$15</c:f>
              <c:numCache>
                <c:formatCode>0.0</c:formatCode>
                <c:ptCount val="5"/>
                <c:pt idx="0">
                  <c:v>3.6770543189949634</c:v>
                </c:pt>
                <c:pt idx="1">
                  <c:v>3.3362773810780673</c:v>
                </c:pt>
                <c:pt idx="2">
                  <c:v>3.5183605110182561</c:v>
                </c:pt>
                <c:pt idx="3">
                  <c:v>3.7030900145743684</c:v>
                </c:pt>
                <c:pt idx="4">
                  <c:v>3.5592764381220974</c:v>
                </c:pt>
              </c:numCache>
            </c:numRef>
          </c:val>
          <c:extLst>
            <c:ext xmlns:c16="http://schemas.microsoft.com/office/drawing/2014/chart" uri="{C3380CC4-5D6E-409C-BE32-E72D297353CC}">
              <c16:uniqueId val="{00000003-4D36-4E19-9B09-0F9B2EC9A0F8}"/>
            </c:ext>
          </c:extLst>
        </c:ser>
        <c:ser>
          <c:idx val="4"/>
          <c:order val="4"/>
          <c:tx>
            <c:strRef>
              <c:f>улс!$A$16</c:f>
              <c:strCache>
                <c:ptCount val="1"/>
                <c:pt idx="0">
                  <c:v>Амьсгалын тогтолцооны  өвчин</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улс!$B$11:$F$11</c:f>
              <c:numCache>
                <c:formatCode>General</c:formatCode>
                <c:ptCount val="5"/>
                <c:pt idx="0">
                  <c:v>2019</c:v>
                </c:pt>
                <c:pt idx="1">
                  <c:v>2020</c:v>
                </c:pt>
                <c:pt idx="2">
                  <c:v>2021</c:v>
                </c:pt>
                <c:pt idx="3">
                  <c:v>2022</c:v>
                </c:pt>
                <c:pt idx="4">
                  <c:v>2023</c:v>
                </c:pt>
              </c:numCache>
            </c:numRef>
          </c:cat>
          <c:val>
            <c:numRef>
              <c:f>улс!$B$16:$F$16</c:f>
              <c:numCache>
                <c:formatCode>0.0</c:formatCode>
                <c:ptCount val="5"/>
                <c:pt idx="0">
                  <c:v>2.5171991629607464</c:v>
                </c:pt>
                <c:pt idx="1">
                  <c:v>1.8417739445728363</c:v>
                </c:pt>
                <c:pt idx="2">
                  <c:v>2.9395825914568112</c:v>
                </c:pt>
                <c:pt idx="3">
                  <c:v>2.6673025084767681</c:v>
                </c:pt>
                <c:pt idx="4">
                  <c:v>2.6398952319294295</c:v>
                </c:pt>
              </c:numCache>
            </c:numRef>
          </c:val>
          <c:extLst>
            <c:ext xmlns:c16="http://schemas.microsoft.com/office/drawing/2014/chart" uri="{C3380CC4-5D6E-409C-BE32-E72D297353CC}">
              <c16:uniqueId val="{00000004-4D36-4E19-9B09-0F9B2EC9A0F8}"/>
            </c:ext>
          </c:extLst>
        </c:ser>
        <c:dLbls>
          <c:showLegendKey val="0"/>
          <c:showVal val="0"/>
          <c:showCatName val="0"/>
          <c:showSerName val="0"/>
          <c:showPercent val="0"/>
          <c:showBubbleSize val="0"/>
        </c:dLbls>
        <c:gapWidth val="150"/>
        <c:axId val="260155648"/>
        <c:axId val="129564672"/>
      </c:barChart>
      <c:catAx>
        <c:axId val="260155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9564672"/>
        <c:crosses val="autoZero"/>
        <c:auto val="1"/>
        <c:lblAlgn val="ctr"/>
        <c:lblOffset val="100"/>
        <c:noMultiLvlLbl val="0"/>
      </c:catAx>
      <c:valAx>
        <c:axId val="129564672"/>
        <c:scaling>
          <c:orientation val="minMax"/>
        </c:scaling>
        <c:delete val="1"/>
        <c:axPos val="l"/>
        <c:numFmt formatCode="0.0" sourceLinked="1"/>
        <c:majorTickMark val="none"/>
        <c:minorTickMark val="none"/>
        <c:tickLblPos val="nextTo"/>
        <c:crossAx val="260155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870800633188082E-2"/>
          <c:y val="4.7348648265884058E-2"/>
          <c:w val="0.89024867355290271"/>
          <c:h val="0.51918264076633458"/>
        </c:manualLayout>
      </c:layout>
      <c:barChart>
        <c:barDir val="col"/>
        <c:grouping val="clustered"/>
        <c:varyColors val="0"/>
        <c:ser>
          <c:idx val="0"/>
          <c:order val="0"/>
          <c:tx>
            <c:strRef>
              <c:f>Sheet1!$B$88</c:f>
              <c:strCache>
                <c:ptCount val="1"/>
                <c:pt idx="0">
                  <c:v>Хамралтын хувь</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Sheet1!$A$89:$A$107</c:f>
              <c:strCache>
                <c:ptCount val="19"/>
                <c:pt idx="0">
                  <c:v>Арвайхээр</c:v>
                </c:pt>
                <c:pt idx="1">
                  <c:v>Баруунбаян-Улаан</c:v>
                </c:pt>
                <c:pt idx="2">
                  <c:v>Бат-Өлзий</c:v>
                </c:pt>
                <c:pt idx="3">
                  <c:v>Баян-Өндөр</c:v>
                </c:pt>
                <c:pt idx="4">
                  <c:v>Баянгол</c:v>
                </c:pt>
                <c:pt idx="5">
                  <c:v>Богд</c:v>
                </c:pt>
                <c:pt idx="6">
                  <c:v>Бүрд</c:v>
                </c:pt>
                <c:pt idx="7">
                  <c:v>Гучин-Ус</c:v>
                </c:pt>
                <c:pt idx="8">
                  <c:v>Есөн Зүйл</c:v>
                </c:pt>
                <c:pt idx="9">
                  <c:v>Зүүнбаян-Улаан</c:v>
                </c:pt>
                <c:pt idx="10">
                  <c:v>Нарийнтээл</c:v>
                </c:pt>
                <c:pt idx="11">
                  <c:v>Сант</c:v>
                </c:pt>
                <c:pt idx="12">
                  <c:v>Тарагт</c:v>
                </c:pt>
                <c:pt idx="13">
                  <c:v>Төгрөг</c:v>
                </c:pt>
                <c:pt idx="14">
                  <c:v>Уянга</c:v>
                </c:pt>
                <c:pt idx="15">
                  <c:v>Хайрхандулаан</c:v>
                </c:pt>
                <c:pt idx="16">
                  <c:v>Хархорин</c:v>
                </c:pt>
                <c:pt idx="17">
                  <c:v>Хужирт</c:v>
                </c:pt>
                <c:pt idx="18">
                  <c:v>Өлзийт</c:v>
                </c:pt>
              </c:strCache>
            </c:strRef>
          </c:cat>
          <c:val>
            <c:numRef>
              <c:f>Sheet1!$B$89:$B$107</c:f>
              <c:numCache>
                <c:formatCode>General</c:formatCode>
                <c:ptCount val="19"/>
                <c:pt idx="0">
                  <c:v>78</c:v>
                </c:pt>
                <c:pt idx="1">
                  <c:v>35.799999999999997</c:v>
                </c:pt>
                <c:pt idx="2">
                  <c:v>20.6</c:v>
                </c:pt>
                <c:pt idx="3">
                  <c:v>26.4</c:v>
                </c:pt>
                <c:pt idx="4">
                  <c:v>17.7</c:v>
                </c:pt>
                <c:pt idx="5">
                  <c:v>10.1</c:v>
                </c:pt>
                <c:pt idx="6">
                  <c:v>19.7</c:v>
                </c:pt>
                <c:pt idx="7">
                  <c:v>17.100000000000001</c:v>
                </c:pt>
                <c:pt idx="8">
                  <c:v>31.8</c:v>
                </c:pt>
                <c:pt idx="9">
                  <c:v>13.4</c:v>
                </c:pt>
                <c:pt idx="10">
                  <c:v>14.6</c:v>
                </c:pt>
                <c:pt idx="11">
                  <c:v>17.7</c:v>
                </c:pt>
                <c:pt idx="12">
                  <c:v>16.2</c:v>
                </c:pt>
                <c:pt idx="13">
                  <c:v>18.399999999999999</c:v>
                </c:pt>
                <c:pt idx="14">
                  <c:v>21</c:v>
                </c:pt>
                <c:pt idx="15">
                  <c:v>17.899999999999999</c:v>
                </c:pt>
                <c:pt idx="16">
                  <c:v>69.900000000000006</c:v>
                </c:pt>
                <c:pt idx="17">
                  <c:v>15.4</c:v>
                </c:pt>
                <c:pt idx="18">
                  <c:v>25.2</c:v>
                </c:pt>
              </c:numCache>
            </c:numRef>
          </c:val>
          <c:extLst>
            <c:ext xmlns:c16="http://schemas.microsoft.com/office/drawing/2014/chart" uri="{C3380CC4-5D6E-409C-BE32-E72D297353CC}">
              <c16:uniqueId val="{00000000-E478-48F3-89AC-08CFC9CB3915}"/>
            </c:ext>
          </c:extLst>
        </c:ser>
        <c:dLbls>
          <c:showLegendKey val="0"/>
          <c:showVal val="0"/>
          <c:showCatName val="0"/>
          <c:showSerName val="0"/>
          <c:showPercent val="0"/>
          <c:showBubbleSize val="0"/>
        </c:dLbls>
        <c:gapWidth val="219"/>
        <c:overlap val="-27"/>
        <c:axId val="329006080"/>
        <c:axId val="329007872"/>
      </c:barChart>
      <c:lineChart>
        <c:grouping val="standard"/>
        <c:varyColors val="0"/>
        <c:ser>
          <c:idx val="1"/>
          <c:order val="1"/>
          <c:tx>
            <c:strRef>
              <c:f>Sheet1!$C$88</c:f>
              <c:strCache>
                <c:ptCount val="1"/>
                <c:pt idx="0">
                  <c:v>Аймгийн дундаж</c:v>
                </c:pt>
              </c:strCache>
            </c:strRef>
          </c:tx>
          <c:spPr>
            <a:ln w="28575" cap="rnd">
              <a:solidFill>
                <a:schemeClr val="accent2"/>
              </a:solidFill>
              <a:round/>
            </a:ln>
            <a:effectLst/>
          </c:spPr>
          <c:marker>
            <c:symbol val="none"/>
          </c:marker>
          <c:cat>
            <c:strRef>
              <c:f>Sheet1!$A$89:$A$107</c:f>
              <c:strCache>
                <c:ptCount val="19"/>
                <c:pt idx="0">
                  <c:v>Арвайхээр</c:v>
                </c:pt>
                <c:pt idx="1">
                  <c:v>Баруунбаян-Улаан</c:v>
                </c:pt>
                <c:pt idx="2">
                  <c:v>Бат-Өлзий</c:v>
                </c:pt>
                <c:pt idx="3">
                  <c:v>Баян-Өндөр</c:v>
                </c:pt>
                <c:pt idx="4">
                  <c:v>Баянгол</c:v>
                </c:pt>
                <c:pt idx="5">
                  <c:v>Богд</c:v>
                </c:pt>
                <c:pt idx="6">
                  <c:v>Бүрд</c:v>
                </c:pt>
                <c:pt idx="7">
                  <c:v>Гучин-Ус</c:v>
                </c:pt>
                <c:pt idx="8">
                  <c:v>Есөн Зүйл</c:v>
                </c:pt>
                <c:pt idx="9">
                  <c:v>Зүүнбаян-Улаан</c:v>
                </c:pt>
                <c:pt idx="10">
                  <c:v>Нарийнтээл</c:v>
                </c:pt>
                <c:pt idx="11">
                  <c:v>Сант</c:v>
                </c:pt>
                <c:pt idx="12">
                  <c:v>Тарагт</c:v>
                </c:pt>
                <c:pt idx="13">
                  <c:v>Төгрөг</c:v>
                </c:pt>
                <c:pt idx="14">
                  <c:v>Уянга</c:v>
                </c:pt>
                <c:pt idx="15">
                  <c:v>Хайрхандулаан</c:v>
                </c:pt>
                <c:pt idx="16">
                  <c:v>Хархорин</c:v>
                </c:pt>
                <c:pt idx="17">
                  <c:v>Хужирт</c:v>
                </c:pt>
                <c:pt idx="18">
                  <c:v>Өлзийт</c:v>
                </c:pt>
              </c:strCache>
            </c:strRef>
          </c:cat>
          <c:val>
            <c:numRef>
              <c:f>Sheet1!$C$89:$C$107</c:f>
              <c:numCache>
                <c:formatCode>General</c:formatCode>
                <c:ptCount val="19"/>
                <c:pt idx="0">
                  <c:v>42.4</c:v>
                </c:pt>
                <c:pt idx="1">
                  <c:v>42.4</c:v>
                </c:pt>
                <c:pt idx="2">
                  <c:v>42.4</c:v>
                </c:pt>
                <c:pt idx="3">
                  <c:v>42.4</c:v>
                </c:pt>
                <c:pt idx="4">
                  <c:v>42.4</c:v>
                </c:pt>
                <c:pt idx="5">
                  <c:v>42.4</c:v>
                </c:pt>
                <c:pt idx="6">
                  <c:v>42.4</c:v>
                </c:pt>
                <c:pt idx="7">
                  <c:v>42.4</c:v>
                </c:pt>
                <c:pt idx="8">
                  <c:v>42.4</c:v>
                </c:pt>
                <c:pt idx="9">
                  <c:v>42.4</c:v>
                </c:pt>
                <c:pt idx="10">
                  <c:v>42.4</c:v>
                </c:pt>
                <c:pt idx="11">
                  <c:v>42.4</c:v>
                </c:pt>
                <c:pt idx="12">
                  <c:v>42.4</c:v>
                </c:pt>
                <c:pt idx="13">
                  <c:v>42.4</c:v>
                </c:pt>
                <c:pt idx="14">
                  <c:v>42.4</c:v>
                </c:pt>
                <c:pt idx="15">
                  <c:v>42.4</c:v>
                </c:pt>
                <c:pt idx="16">
                  <c:v>42.4</c:v>
                </c:pt>
                <c:pt idx="17">
                  <c:v>42.4</c:v>
                </c:pt>
                <c:pt idx="18">
                  <c:v>42.4</c:v>
                </c:pt>
              </c:numCache>
            </c:numRef>
          </c:val>
          <c:smooth val="0"/>
          <c:extLst>
            <c:ext xmlns:c16="http://schemas.microsoft.com/office/drawing/2014/chart" uri="{C3380CC4-5D6E-409C-BE32-E72D297353CC}">
              <c16:uniqueId val="{00000001-E478-48F3-89AC-08CFC9CB3915}"/>
            </c:ext>
          </c:extLst>
        </c:ser>
        <c:dLbls>
          <c:showLegendKey val="0"/>
          <c:showVal val="0"/>
          <c:showCatName val="0"/>
          <c:showSerName val="0"/>
          <c:showPercent val="0"/>
          <c:showBubbleSize val="0"/>
        </c:dLbls>
        <c:marker val="1"/>
        <c:smooth val="0"/>
        <c:axId val="329006080"/>
        <c:axId val="329007872"/>
      </c:lineChart>
      <c:catAx>
        <c:axId val="329006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29007872"/>
        <c:crosses val="autoZero"/>
        <c:auto val="1"/>
        <c:lblAlgn val="ctr"/>
        <c:lblOffset val="100"/>
        <c:noMultiLvlLbl val="0"/>
      </c:catAx>
      <c:valAx>
        <c:axId val="32900787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29006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1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847025568059577E-2"/>
          <c:y val="0.18934695013198688"/>
          <c:w val="0.92677670629367059"/>
          <c:h val="0.56602600258736124"/>
        </c:manualLayout>
      </c:layout>
      <c:barChart>
        <c:barDir val="col"/>
        <c:grouping val="clustered"/>
        <c:varyColors val="0"/>
        <c:ser>
          <c:idx val="0"/>
          <c:order val="0"/>
          <c:tx>
            <c:strRef>
              <c:f>'[Chart in Microsoft PowerPoint]Эрт илрүүлэг'!$A$48</c:f>
              <c:strCache>
                <c:ptCount val="1"/>
                <c:pt idx="0">
                  <c:v>Өвөрхангай</c:v>
                </c:pt>
              </c:strCache>
            </c:strRef>
          </c:tx>
          <c:spPr>
            <a:solidFill>
              <a:srgbClr val="00237C"/>
            </a:solidFill>
            <a:ln>
              <a:solidFill>
                <a:schemeClr val="tx1"/>
              </a:solidFill>
            </a:ln>
            <a:effectLst/>
          </c:spPr>
          <c:invertIfNegative val="0"/>
          <c:dLbls>
            <c:dLbl>
              <c:idx val="0"/>
              <c:layout>
                <c:manualLayout>
                  <c:x val="-3.7155291418166274E-3"/>
                  <c:y val="-9.5011876484560574E-3"/>
                </c:manualLayout>
              </c:layout>
              <c:spPr>
                <a:noFill/>
                <a:ln w="25400">
                  <a:noFill/>
                </a:ln>
              </c:spPr>
              <c:txPr>
                <a:bodyPr/>
                <a:lstStyle/>
                <a:p>
                  <a:pPr>
                    <a:defRPr sz="1100" b="1" i="0" u="none" strike="noStrike" baseline="0">
                      <a:solidFill>
                        <a:srgbClr val="000000"/>
                      </a:solidFill>
                      <a:latin typeface="Calibri"/>
                      <a:ea typeface="Calibri"/>
                      <a:cs typeface="Calibri"/>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D63-4CD4-B09A-B4001EA5E526}"/>
                </c:ext>
              </c:extLst>
            </c:dLbl>
            <c:spPr>
              <a:noFill/>
              <a:ln w="25400">
                <a:noFill/>
              </a:ln>
            </c:spPr>
            <c:txPr>
              <a:bodyPr wrap="square" lIns="38100" tIns="19050" rIns="38100" bIns="19050" anchor="ctr">
                <a:spAutoFit/>
              </a:bodyPr>
              <a:lstStyle/>
              <a:p>
                <a:pPr>
                  <a:defRPr sz="1100" b="1" i="0" u="none" strike="noStrike" baseline="0">
                    <a:solidFill>
                      <a:srgbClr val="000000"/>
                    </a:solidFill>
                    <a:latin typeface="Calibri"/>
                    <a:ea typeface="Calibri"/>
                    <a:cs typeface="Calibri"/>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'[Chart in Microsoft PowerPoint]Эрт илрүүлэг'!$B$47:$J$47</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'[Chart in Microsoft PowerPoint]Эрт илрүүлэг'!$B$48:$J$48</c:f>
              <c:numCache>
                <c:formatCode>General</c:formatCode>
                <c:ptCount val="9"/>
                <c:pt idx="0">
                  <c:v>71.7</c:v>
                </c:pt>
                <c:pt idx="1">
                  <c:v>83.1</c:v>
                </c:pt>
                <c:pt idx="2">
                  <c:v>90.7</c:v>
                </c:pt>
                <c:pt idx="3">
                  <c:v>85.4</c:v>
                </c:pt>
                <c:pt idx="4" formatCode="0.0">
                  <c:v>92</c:v>
                </c:pt>
                <c:pt idx="5">
                  <c:v>93.4</c:v>
                </c:pt>
                <c:pt idx="6">
                  <c:v>92.2</c:v>
                </c:pt>
                <c:pt idx="7">
                  <c:v>63.6</c:v>
                </c:pt>
                <c:pt idx="8">
                  <c:v>72</c:v>
                </c:pt>
              </c:numCache>
            </c:numRef>
          </c:val>
          <c:extLst>
            <c:ext xmlns:c16="http://schemas.microsoft.com/office/drawing/2014/chart" uri="{C3380CC4-5D6E-409C-BE32-E72D297353CC}">
              <c16:uniqueId val="{00000001-5D63-4CD4-B09A-B4001EA5E526}"/>
            </c:ext>
          </c:extLst>
        </c:ser>
        <c:ser>
          <c:idx val="1"/>
          <c:order val="1"/>
          <c:tx>
            <c:strRef>
              <c:f>'[Chart in Microsoft PowerPoint]Эрт илрүүлэг'!$A$49</c:f>
              <c:strCache>
                <c:ptCount val="1"/>
                <c:pt idx="0">
                  <c:v>Улсын дундаж</c:v>
                </c:pt>
              </c:strCache>
            </c:strRef>
          </c:tx>
          <c:spPr>
            <a:solidFill>
              <a:srgbClr val="FF0000"/>
            </a:solidFill>
            <a:ln>
              <a:solidFill>
                <a:schemeClr val="tx1"/>
              </a:solidFill>
            </a:ln>
            <a:effectLst/>
          </c:spPr>
          <c:invertIfNegative val="0"/>
          <c:dLbls>
            <c:spPr>
              <a:noFill/>
              <a:ln w="25400">
                <a:noFill/>
              </a:ln>
            </c:spPr>
            <c:txPr>
              <a:bodyPr wrap="square" lIns="38100" tIns="19050" rIns="38100" bIns="19050" anchor="ctr">
                <a:spAutoFit/>
              </a:bodyPr>
              <a:lstStyle/>
              <a:p>
                <a:pPr>
                  <a:defRPr sz="1100" b="1" i="0" u="none" strike="noStrike" baseline="0">
                    <a:solidFill>
                      <a:srgbClr val="000000"/>
                    </a:solidFill>
                    <a:latin typeface="Calibri"/>
                    <a:ea typeface="Calibri"/>
                    <a:cs typeface="Calibri"/>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'[Chart in Microsoft PowerPoint]Эрт илрүүлэг'!$B$47:$J$47</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'[Chart in Microsoft PowerPoint]Эрт илрүүлэг'!$B$49:$J$49</c:f>
              <c:numCache>
                <c:formatCode>General</c:formatCode>
                <c:ptCount val="9"/>
                <c:pt idx="0">
                  <c:v>65.099999999999994</c:v>
                </c:pt>
                <c:pt idx="1">
                  <c:v>59</c:v>
                </c:pt>
                <c:pt idx="2">
                  <c:v>69.099999999999994</c:v>
                </c:pt>
                <c:pt idx="3">
                  <c:v>71.7</c:v>
                </c:pt>
                <c:pt idx="4">
                  <c:v>65.599999999999994</c:v>
                </c:pt>
                <c:pt idx="5">
                  <c:v>46.1</c:v>
                </c:pt>
                <c:pt idx="6">
                  <c:v>46.6</c:v>
                </c:pt>
                <c:pt idx="7">
                  <c:v>60.6</c:v>
                </c:pt>
                <c:pt idx="8">
                  <c:v>61.9</c:v>
                </c:pt>
              </c:numCache>
            </c:numRef>
          </c:val>
          <c:extLst>
            <c:ext xmlns:c16="http://schemas.microsoft.com/office/drawing/2014/chart" uri="{C3380CC4-5D6E-409C-BE32-E72D297353CC}">
              <c16:uniqueId val="{00000002-5D63-4CD4-B09A-B4001EA5E526}"/>
            </c:ext>
          </c:extLst>
        </c:ser>
        <c:dLbls>
          <c:showLegendKey val="0"/>
          <c:showVal val="0"/>
          <c:showCatName val="0"/>
          <c:showSerName val="0"/>
          <c:showPercent val="0"/>
          <c:showBubbleSize val="0"/>
        </c:dLbls>
        <c:gapWidth val="219"/>
        <c:overlap val="-27"/>
        <c:axId val="329546368"/>
        <c:axId val="329568640"/>
      </c:barChart>
      <c:catAx>
        <c:axId val="329546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vert="horz"/>
          <a:lstStyle/>
          <a:p>
            <a:pPr>
              <a:defRPr sz="1000" b="0" i="0" u="none" strike="noStrike" baseline="0">
                <a:solidFill>
                  <a:srgbClr val="000000"/>
                </a:solidFill>
                <a:latin typeface="Calibri"/>
                <a:ea typeface="Calibri"/>
                <a:cs typeface="Calibri"/>
              </a:defRPr>
            </a:pPr>
            <a:endParaRPr lang="en-US"/>
          </a:p>
        </c:txPr>
        <c:crossAx val="329568640"/>
        <c:crosses val="autoZero"/>
        <c:auto val="1"/>
        <c:lblAlgn val="ctr"/>
        <c:lblOffset val="100"/>
        <c:noMultiLvlLbl val="0"/>
      </c:catAx>
      <c:valAx>
        <c:axId val="329568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ln w="9525">
            <a:noFill/>
          </a:ln>
        </c:spPr>
        <c:txPr>
          <a:bodyPr rot="0" vert="horz"/>
          <a:lstStyle/>
          <a:p>
            <a:pPr>
              <a:defRPr sz="900" b="0" i="0" u="none" strike="noStrike" baseline="0">
                <a:solidFill>
                  <a:srgbClr val="333333"/>
                </a:solidFill>
                <a:latin typeface="Calibri"/>
                <a:ea typeface="Calibri"/>
                <a:cs typeface="Calibri"/>
              </a:defRPr>
            </a:pPr>
            <a:endParaRPr lang="en-US"/>
          </a:p>
        </c:txPr>
        <c:crossAx val="329546368"/>
        <c:crosses val="autoZero"/>
        <c:crossBetween val="between"/>
      </c:valAx>
      <c:spPr>
        <a:solidFill>
          <a:schemeClr val="bg1">
            <a:lumMod val="95000"/>
          </a:schemeClr>
        </a:soli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c:spPr>
    </c:plotArea>
    <c:legend>
      <c:legendPos val="r"/>
      <c:layout>
        <c:manualLayout>
          <c:xMode val="edge"/>
          <c:yMode val="edge"/>
          <c:x val="0.26324604915626049"/>
          <c:y val="0.90408713250257777"/>
          <c:w val="0.40965494325906887"/>
          <c:h val="7.859091590267836E-2"/>
        </c:manualLayout>
      </c:layout>
      <c:overlay val="0"/>
      <c:spPr>
        <a:noFill/>
        <a:ln w="25400">
          <a:noFill/>
        </a:ln>
      </c:spPr>
      <c:txPr>
        <a:bodyPr/>
        <a:lstStyle/>
        <a:p>
          <a:pPr>
            <a:defRPr sz="1200" b="0" i="0" u="none" strike="noStrike" baseline="0">
              <a:solidFill>
                <a:srgbClr val="000000"/>
              </a:solidFill>
              <a:latin typeface="Arial" panose="020B0604020202020204" pitchFamily="34" charset="0"/>
              <a:ea typeface="Calibri"/>
              <a:cs typeface="Arial" panose="020B0604020202020204" pitchFamily="34" charset="0"/>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'Эрт илрүүлэг'!$A$54</c:f>
              <c:strCache>
                <c:ptCount val="1"/>
                <c:pt idx="0">
                  <c:v>Өвөрхангай</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'Эрт илрүүлэг'!$B$53:$I$53</c:f>
              <c:numCache>
                <c:formatCode>General</c:formatCode>
                <c:ptCount val="8"/>
                <c:pt idx="0">
                  <c:v>2015</c:v>
                </c:pt>
                <c:pt idx="1">
                  <c:v>2016</c:v>
                </c:pt>
                <c:pt idx="2">
                  <c:v>2017</c:v>
                </c:pt>
                <c:pt idx="3">
                  <c:v>2018</c:v>
                </c:pt>
                <c:pt idx="4">
                  <c:v>2019</c:v>
                </c:pt>
                <c:pt idx="5">
                  <c:v>2020</c:v>
                </c:pt>
                <c:pt idx="6">
                  <c:v>2021</c:v>
                </c:pt>
                <c:pt idx="7">
                  <c:v>2022</c:v>
                </c:pt>
              </c:numCache>
            </c:numRef>
          </c:cat>
          <c:val>
            <c:numRef>
              <c:f>'Эрт илрүүлэг'!$B$54:$I$54</c:f>
              <c:numCache>
                <c:formatCode>General</c:formatCode>
                <c:ptCount val="8"/>
                <c:pt idx="0">
                  <c:v>71.8</c:v>
                </c:pt>
                <c:pt idx="1">
                  <c:v>83.6</c:v>
                </c:pt>
                <c:pt idx="2">
                  <c:v>88.7</c:v>
                </c:pt>
                <c:pt idx="3">
                  <c:v>85.9</c:v>
                </c:pt>
                <c:pt idx="4">
                  <c:v>93.1</c:v>
                </c:pt>
                <c:pt idx="5" formatCode="0.0">
                  <c:v>92</c:v>
                </c:pt>
                <c:pt idx="6">
                  <c:v>92</c:v>
                </c:pt>
                <c:pt idx="7">
                  <c:v>92.7</c:v>
                </c:pt>
              </c:numCache>
            </c:numRef>
          </c:val>
          <c:extLst>
            <c:ext xmlns:c16="http://schemas.microsoft.com/office/drawing/2014/chart" uri="{C3380CC4-5D6E-409C-BE32-E72D297353CC}">
              <c16:uniqueId val="{00000000-EBD0-4C34-8F77-2F9908833A22}"/>
            </c:ext>
          </c:extLst>
        </c:ser>
        <c:ser>
          <c:idx val="1"/>
          <c:order val="1"/>
          <c:tx>
            <c:strRef>
              <c:f>'Эрт илрүүлэг'!$A$55</c:f>
              <c:strCache>
                <c:ptCount val="1"/>
                <c:pt idx="0">
                  <c:v>Улсын дундаж</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'Эрт илрүүлэг'!$B$53:$I$53</c:f>
              <c:numCache>
                <c:formatCode>General</c:formatCode>
                <c:ptCount val="8"/>
                <c:pt idx="0">
                  <c:v>2015</c:v>
                </c:pt>
                <c:pt idx="1">
                  <c:v>2016</c:v>
                </c:pt>
                <c:pt idx="2">
                  <c:v>2017</c:v>
                </c:pt>
                <c:pt idx="3">
                  <c:v>2018</c:v>
                </c:pt>
                <c:pt idx="4">
                  <c:v>2019</c:v>
                </c:pt>
                <c:pt idx="5">
                  <c:v>2020</c:v>
                </c:pt>
                <c:pt idx="6">
                  <c:v>2021</c:v>
                </c:pt>
                <c:pt idx="7">
                  <c:v>2022</c:v>
                </c:pt>
              </c:numCache>
            </c:numRef>
          </c:cat>
          <c:val>
            <c:numRef>
              <c:f>'Эрт илрүүлэг'!$B$55:$I$55</c:f>
              <c:numCache>
                <c:formatCode>General</c:formatCode>
                <c:ptCount val="8"/>
                <c:pt idx="0">
                  <c:v>60.3</c:v>
                </c:pt>
                <c:pt idx="1">
                  <c:v>55.5</c:v>
                </c:pt>
                <c:pt idx="2">
                  <c:v>65.5</c:v>
                </c:pt>
                <c:pt idx="3">
                  <c:v>67.8</c:v>
                </c:pt>
                <c:pt idx="4">
                  <c:v>73.099999999999994</c:v>
                </c:pt>
                <c:pt idx="5">
                  <c:v>40.9</c:v>
                </c:pt>
                <c:pt idx="6">
                  <c:v>82.4</c:v>
                </c:pt>
                <c:pt idx="7">
                  <c:v>82.3</c:v>
                </c:pt>
              </c:numCache>
            </c:numRef>
          </c:val>
          <c:extLst>
            <c:ext xmlns:c16="http://schemas.microsoft.com/office/drawing/2014/chart" uri="{C3380CC4-5D6E-409C-BE32-E72D297353CC}">
              <c16:uniqueId val="{00000001-EBD0-4C34-8F77-2F9908833A22}"/>
            </c:ext>
          </c:extLst>
        </c:ser>
        <c:dLbls>
          <c:showLegendKey val="0"/>
          <c:showVal val="0"/>
          <c:showCatName val="0"/>
          <c:showSerName val="0"/>
          <c:showPercent val="0"/>
          <c:showBubbleSize val="0"/>
        </c:dLbls>
        <c:gapWidth val="100"/>
        <c:overlap val="-24"/>
        <c:axId val="329611520"/>
        <c:axId val="329613312"/>
      </c:barChart>
      <c:catAx>
        <c:axId val="32961152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0" spcFirstLastPara="1" vertOverflow="ellipsis"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29613312"/>
        <c:crosses val="autoZero"/>
        <c:auto val="1"/>
        <c:lblAlgn val="ctr"/>
        <c:lblOffset val="100"/>
        <c:noMultiLvlLbl val="0"/>
      </c:catAx>
      <c:valAx>
        <c:axId val="329613312"/>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29611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0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Аймгийн дүн</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2020</c:v>
                </c:pt>
                <c:pt idx="1">
                  <c:v>2021</c:v>
                </c:pt>
                <c:pt idx="2">
                  <c:v>2022</c:v>
                </c:pt>
                <c:pt idx="3">
                  <c:v>2023</c:v>
                </c:pt>
              </c:numCache>
            </c:numRef>
          </c:cat>
          <c:val>
            <c:numRef>
              <c:f>Sheet1!$B$2:$B$5</c:f>
              <c:numCache>
                <c:formatCode>General</c:formatCode>
                <c:ptCount val="4"/>
                <c:pt idx="0">
                  <c:v>73.400000000000006</c:v>
                </c:pt>
                <c:pt idx="1">
                  <c:v>49.1</c:v>
                </c:pt>
                <c:pt idx="2">
                  <c:v>58</c:v>
                </c:pt>
                <c:pt idx="3">
                  <c:v>54.7</c:v>
                </c:pt>
              </c:numCache>
            </c:numRef>
          </c:val>
          <c:extLst>
            <c:ext xmlns:c16="http://schemas.microsoft.com/office/drawing/2014/chart" uri="{C3380CC4-5D6E-409C-BE32-E72D297353CC}">
              <c16:uniqueId val="{00000000-6A71-49A9-98D0-E84C0BAD8D33}"/>
            </c:ext>
          </c:extLst>
        </c:ser>
        <c:ser>
          <c:idx val="1"/>
          <c:order val="1"/>
          <c:tx>
            <c:strRef>
              <c:f>Sheet1!$C$1</c:f>
              <c:strCache>
                <c:ptCount val="1"/>
                <c:pt idx="0">
                  <c:v>Улсын дүн</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2020</c:v>
                </c:pt>
                <c:pt idx="1">
                  <c:v>2021</c:v>
                </c:pt>
                <c:pt idx="2">
                  <c:v>2022</c:v>
                </c:pt>
                <c:pt idx="3">
                  <c:v>2023</c:v>
                </c:pt>
              </c:numCache>
            </c:numRef>
          </c:cat>
          <c:val>
            <c:numRef>
              <c:f>Sheet1!$C$2:$C$5</c:f>
              <c:numCache>
                <c:formatCode>General</c:formatCode>
                <c:ptCount val="4"/>
                <c:pt idx="0">
                  <c:v>43.4</c:v>
                </c:pt>
                <c:pt idx="1">
                  <c:v>28.6</c:v>
                </c:pt>
                <c:pt idx="2">
                  <c:v>35.200000000000003</c:v>
                </c:pt>
                <c:pt idx="3">
                  <c:v>37.799999999999997</c:v>
                </c:pt>
              </c:numCache>
            </c:numRef>
          </c:val>
          <c:extLst>
            <c:ext xmlns:c16="http://schemas.microsoft.com/office/drawing/2014/chart" uri="{C3380CC4-5D6E-409C-BE32-E72D297353CC}">
              <c16:uniqueId val="{00000001-6A71-49A9-98D0-E84C0BAD8D33}"/>
            </c:ext>
          </c:extLst>
        </c:ser>
        <c:dLbls>
          <c:showLegendKey val="0"/>
          <c:showVal val="0"/>
          <c:showCatName val="0"/>
          <c:showSerName val="0"/>
          <c:showPercent val="0"/>
          <c:showBubbleSize val="0"/>
        </c:dLbls>
        <c:gapWidth val="219"/>
        <c:overlap val="-27"/>
        <c:axId val="331168768"/>
        <c:axId val="331178752"/>
      </c:barChart>
      <c:catAx>
        <c:axId val="331168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1178752"/>
        <c:crosses val="autoZero"/>
        <c:auto val="1"/>
        <c:lblAlgn val="ctr"/>
        <c:lblOffset val="100"/>
        <c:noMultiLvlLbl val="0"/>
      </c:catAx>
      <c:valAx>
        <c:axId val="33117875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1168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Аймгийн дүн</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2020</c:v>
                </c:pt>
                <c:pt idx="1">
                  <c:v>2021</c:v>
                </c:pt>
                <c:pt idx="2">
                  <c:v>2022</c:v>
                </c:pt>
                <c:pt idx="3">
                  <c:v>2023</c:v>
                </c:pt>
              </c:numCache>
            </c:numRef>
          </c:cat>
          <c:val>
            <c:numRef>
              <c:f>Sheet1!$B$2:$B$5</c:f>
              <c:numCache>
                <c:formatCode>General</c:formatCode>
                <c:ptCount val="4"/>
                <c:pt idx="0">
                  <c:v>61</c:v>
                </c:pt>
                <c:pt idx="1">
                  <c:v>60.6</c:v>
                </c:pt>
                <c:pt idx="2">
                  <c:v>59.5</c:v>
                </c:pt>
                <c:pt idx="3">
                  <c:v>55.3</c:v>
                </c:pt>
              </c:numCache>
            </c:numRef>
          </c:val>
          <c:extLst>
            <c:ext xmlns:c16="http://schemas.microsoft.com/office/drawing/2014/chart" uri="{C3380CC4-5D6E-409C-BE32-E72D297353CC}">
              <c16:uniqueId val="{00000000-BD30-4A2C-84BC-57E2DBB6D6BE}"/>
            </c:ext>
          </c:extLst>
        </c:ser>
        <c:ser>
          <c:idx val="1"/>
          <c:order val="1"/>
          <c:tx>
            <c:strRef>
              <c:f>Sheet1!$C$1</c:f>
              <c:strCache>
                <c:ptCount val="1"/>
                <c:pt idx="0">
                  <c:v>Улсын дүн</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2020</c:v>
                </c:pt>
                <c:pt idx="1">
                  <c:v>2021</c:v>
                </c:pt>
                <c:pt idx="2">
                  <c:v>2022</c:v>
                </c:pt>
                <c:pt idx="3">
                  <c:v>2023</c:v>
                </c:pt>
              </c:numCache>
            </c:numRef>
          </c:cat>
          <c:val>
            <c:numRef>
              <c:f>Sheet1!$C$2:$C$5</c:f>
              <c:numCache>
                <c:formatCode>General</c:formatCode>
                <c:ptCount val="4"/>
                <c:pt idx="0">
                  <c:v>43.4</c:v>
                </c:pt>
                <c:pt idx="1">
                  <c:v>29.7</c:v>
                </c:pt>
                <c:pt idx="2">
                  <c:v>43.1</c:v>
                </c:pt>
                <c:pt idx="3">
                  <c:v>48</c:v>
                </c:pt>
              </c:numCache>
            </c:numRef>
          </c:val>
          <c:extLst>
            <c:ext xmlns:c16="http://schemas.microsoft.com/office/drawing/2014/chart" uri="{C3380CC4-5D6E-409C-BE32-E72D297353CC}">
              <c16:uniqueId val="{00000001-BD30-4A2C-84BC-57E2DBB6D6BE}"/>
            </c:ext>
          </c:extLst>
        </c:ser>
        <c:dLbls>
          <c:showLegendKey val="0"/>
          <c:showVal val="0"/>
          <c:showCatName val="0"/>
          <c:showSerName val="0"/>
          <c:showPercent val="0"/>
          <c:showBubbleSize val="0"/>
        </c:dLbls>
        <c:gapWidth val="219"/>
        <c:overlap val="-27"/>
        <c:axId val="330849280"/>
        <c:axId val="330851072"/>
      </c:barChart>
      <c:catAx>
        <c:axId val="330849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0851072"/>
        <c:crosses val="autoZero"/>
        <c:auto val="1"/>
        <c:lblAlgn val="ctr"/>
        <c:lblOffset val="100"/>
        <c:noMultiLvlLbl val="0"/>
      </c:catAx>
      <c:valAx>
        <c:axId val="33085107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08492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Sheet2!$A$12</c:f>
              <c:strCache>
                <c:ptCount val="1"/>
                <c:pt idx="0">
                  <c:v>Өвөрхангай </c:v>
                </c:pt>
              </c:strCache>
            </c:strRef>
          </c:tx>
          <c:spPr>
            <a:solidFill>
              <a:srgbClr val="0000FF"/>
            </a:solidFill>
            <a:ln>
              <a:noFill/>
            </a:ln>
            <a:effectLst/>
          </c:spPr>
          <c:invertIfNegative val="0"/>
          <c:dLbls>
            <c:dLbl>
              <c:idx val="0"/>
              <c:layout>
                <c:manualLayout>
                  <c:x val="0"/>
                  <c:y val="2.77777777777777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65F-44FC-B00D-DBB35C112C5B}"/>
                </c:ext>
              </c:extLst>
            </c:dLbl>
            <c:dLbl>
              <c:idx val="2"/>
              <c:layout>
                <c:manualLayout>
                  <c:x val="-5.5555555555555558E-3"/>
                  <c:y val="4.1666666666666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65F-44FC-B00D-DBB35C112C5B}"/>
                </c:ext>
              </c:extLst>
            </c:dLbl>
            <c:dLbl>
              <c:idx val="3"/>
              <c:layout>
                <c:manualLayout>
                  <c:x val="-1.4142071850959571E-2"/>
                  <c:y val="1.58863353676697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65F-44FC-B00D-DBB35C112C5B}"/>
                </c:ext>
              </c:extLst>
            </c:dLbl>
            <c:dLbl>
              <c:idx val="4"/>
              <c:layout>
                <c:manualLayout>
                  <c:x val="-4.5452504988262865E-3"/>
                  <c:y val="1.42782641300427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65F-44FC-B00D-DBB35C112C5B}"/>
                </c:ext>
              </c:extLst>
            </c:dLbl>
            <c:dLbl>
              <c:idx val="5"/>
              <c:layout>
                <c:manualLayout>
                  <c:x val="-1.8940407958490978E-3"/>
                  <c:y val="9.843280265475803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65F-44FC-B00D-DBB35C112C5B}"/>
                </c:ext>
              </c:extLst>
            </c:dLbl>
            <c:dLbl>
              <c:idx val="6"/>
              <c:layout>
                <c:manualLayout>
                  <c:x val="-9.0905009976525036E-3"/>
                  <c:y val="2.05159341563942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65F-44FC-B00D-DBB35C112C5B}"/>
                </c:ext>
              </c:extLst>
            </c:dLbl>
            <c:dLbl>
              <c:idx val="7"/>
              <c:layout>
                <c:manualLayout>
                  <c:x val="-1.1364244775094587E-2"/>
                  <c:y val="1.20861102043884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65F-44FC-B00D-DBB35C112C5B}"/>
                </c:ext>
              </c:extLst>
            </c:dLbl>
            <c:dLbl>
              <c:idx val="8"/>
              <c:layout>
                <c:manualLayout>
                  <c:x val="3.7970298159305536E-4"/>
                  <c:y val="3.021527551097095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65F-44FC-B00D-DBB35C112C5B}"/>
                </c:ext>
              </c:extLst>
            </c:dLbl>
            <c:dLbl>
              <c:idx val="9"/>
              <c:layout>
                <c:manualLayout>
                  <c:x val="-5.682122387547328E-3"/>
                  <c:y val="1.51076377554856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65F-44FC-B00D-DBB35C112C5B}"/>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Sheet2!$B$11:$K$11</c:f>
              <c:strCache>
                <c:ptCount val="10"/>
                <c:pt idx="0">
                  <c:v>2014 он </c:v>
                </c:pt>
                <c:pt idx="1">
                  <c:v>2015 он</c:v>
                </c:pt>
                <c:pt idx="2">
                  <c:v>2016 он </c:v>
                </c:pt>
                <c:pt idx="3">
                  <c:v>2017 он </c:v>
                </c:pt>
                <c:pt idx="4">
                  <c:v>2018 он </c:v>
                </c:pt>
                <c:pt idx="5">
                  <c:v>2019 он </c:v>
                </c:pt>
                <c:pt idx="6">
                  <c:v>2020 он </c:v>
                </c:pt>
                <c:pt idx="7">
                  <c:v>2021 он </c:v>
                </c:pt>
                <c:pt idx="8">
                  <c:v>2022 он </c:v>
                </c:pt>
                <c:pt idx="9">
                  <c:v>2023 он</c:v>
                </c:pt>
              </c:strCache>
            </c:strRef>
          </c:cat>
          <c:val>
            <c:numRef>
              <c:f>Sheet2!$B$12:$K$12</c:f>
              <c:numCache>
                <c:formatCode>General</c:formatCode>
                <c:ptCount val="10"/>
                <c:pt idx="0">
                  <c:v>57.7</c:v>
                </c:pt>
                <c:pt idx="1">
                  <c:v>81.2</c:v>
                </c:pt>
                <c:pt idx="2">
                  <c:v>195.2</c:v>
                </c:pt>
                <c:pt idx="3">
                  <c:v>97.7</c:v>
                </c:pt>
                <c:pt idx="4">
                  <c:v>88</c:v>
                </c:pt>
                <c:pt idx="5">
                  <c:v>76.3</c:v>
                </c:pt>
                <c:pt idx="6">
                  <c:v>48.8</c:v>
                </c:pt>
                <c:pt idx="7">
                  <c:v>1493</c:v>
                </c:pt>
                <c:pt idx="8">
                  <c:v>504.9</c:v>
                </c:pt>
                <c:pt idx="9">
                  <c:v>72.900000000000006</c:v>
                </c:pt>
              </c:numCache>
            </c:numRef>
          </c:val>
          <c:extLst>
            <c:ext xmlns:c16="http://schemas.microsoft.com/office/drawing/2014/chart" uri="{C3380CC4-5D6E-409C-BE32-E72D297353CC}">
              <c16:uniqueId val="{00000007-665F-44FC-B00D-DBB35C112C5B}"/>
            </c:ext>
          </c:extLst>
        </c:ser>
        <c:ser>
          <c:idx val="1"/>
          <c:order val="1"/>
          <c:tx>
            <c:strRef>
              <c:f>Sheet2!$A$13</c:f>
              <c:strCache>
                <c:ptCount val="1"/>
                <c:pt idx="0">
                  <c:v>Улсын дундаж</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Sheet2!$B$11:$K$11</c:f>
              <c:strCache>
                <c:ptCount val="10"/>
                <c:pt idx="0">
                  <c:v>2014 он </c:v>
                </c:pt>
                <c:pt idx="1">
                  <c:v>2015 он</c:v>
                </c:pt>
                <c:pt idx="2">
                  <c:v>2016 он </c:v>
                </c:pt>
                <c:pt idx="3">
                  <c:v>2017 он </c:v>
                </c:pt>
                <c:pt idx="4">
                  <c:v>2018 он </c:v>
                </c:pt>
                <c:pt idx="5">
                  <c:v>2019 он </c:v>
                </c:pt>
                <c:pt idx="6">
                  <c:v>2020 он </c:v>
                </c:pt>
                <c:pt idx="7">
                  <c:v>2021 он </c:v>
                </c:pt>
                <c:pt idx="8">
                  <c:v>2022 он </c:v>
                </c:pt>
                <c:pt idx="9">
                  <c:v>2023 он</c:v>
                </c:pt>
              </c:strCache>
            </c:strRef>
          </c:cat>
          <c:val>
            <c:numRef>
              <c:f>Sheet2!$B$13:$K$13</c:f>
              <c:numCache>
                <c:formatCode>General</c:formatCode>
                <c:ptCount val="10"/>
                <c:pt idx="0">
                  <c:v>114.4</c:v>
                </c:pt>
                <c:pt idx="1">
                  <c:v>200.5</c:v>
                </c:pt>
                <c:pt idx="2">
                  <c:v>227.8</c:v>
                </c:pt>
                <c:pt idx="3">
                  <c:v>144.9</c:v>
                </c:pt>
                <c:pt idx="4">
                  <c:v>132.4</c:v>
                </c:pt>
                <c:pt idx="5">
                  <c:v>139.69999999999999</c:v>
                </c:pt>
                <c:pt idx="6">
                  <c:v>101.2</c:v>
                </c:pt>
                <c:pt idx="7">
                  <c:v>1715.5</c:v>
                </c:pt>
                <c:pt idx="8">
                  <c:v>954.8</c:v>
                </c:pt>
                <c:pt idx="9">
                  <c:v>118.7</c:v>
                </c:pt>
              </c:numCache>
            </c:numRef>
          </c:val>
          <c:extLst>
            <c:ext xmlns:c16="http://schemas.microsoft.com/office/drawing/2014/chart" uri="{C3380CC4-5D6E-409C-BE32-E72D297353CC}">
              <c16:uniqueId val="{00000008-665F-44FC-B00D-DBB35C112C5B}"/>
            </c:ext>
          </c:extLst>
        </c:ser>
        <c:dLbls>
          <c:showLegendKey val="0"/>
          <c:showVal val="0"/>
          <c:showCatName val="0"/>
          <c:showSerName val="0"/>
          <c:showPercent val="0"/>
          <c:showBubbleSize val="0"/>
        </c:dLbls>
        <c:gapWidth val="219"/>
        <c:axId val="330981376"/>
        <c:axId val="330982912"/>
      </c:barChart>
      <c:catAx>
        <c:axId val="330981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30982912"/>
        <c:crosses val="autoZero"/>
        <c:auto val="1"/>
        <c:lblAlgn val="ctr"/>
        <c:lblOffset val="100"/>
        <c:noMultiLvlLbl val="0"/>
      </c:catAx>
      <c:valAx>
        <c:axId val="33098291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30981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7515052908939863"/>
          <c:y val="0.12642921550400374"/>
          <c:w val="0.51546484128779591"/>
          <c:h val="0.66584441393365246"/>
        </c:manualLayout>
      </c:layout>
      <c:pieChart>
        <c:varyColors val="1"/>
        <c:ser>
          <c:idx val="0"/>
          <c:order val="0"/>
          <c:explosion val="11"/>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B238-42FC-BBDE-AEDA5B236EFA}"/>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B238-42FC-BBDE-AEDA5B236EFA}"/>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B238-42FC-BBDE-AEDA5B236EFA}"/>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B238-42FC-BBDE-AEDA5B236EFA}"/>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B238-42FC-BBDE-AEDA5B236EFA}"/>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B238-42FC-BBDE-AEDA5B236EFA}"/>
              </c:ext>
            </c:extLst>
          </c:dPt>
          <c:dLbls>
            <c:dLbl>
              <c:idx val="0"/>
              <c:layout>
                <c:manualLayout>
                  <c:x val="-5.8670009405496172E-3"/>
                  <c:y val="0.1531561093912843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238-42FC-BBDE-AEDA5B236EFA}"/>
                </c:ext>
              </c:extLst>
            </c:dLbl>
            <c:dLbl>
              <c:idx val="1"/>
              <c:layout>
                <c:manualLayout>
                  <c:x val="-5.8276843880111784E-2"/>
                  <c:y val="0.1568203728041582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238-42FC-BBDE-AEDA5B236EFA}"/>
                </c:ext>
              </c:extLst>
            </c:dLbl>
            <c:dLbl>
              <c:idx val="2"/>
              <c:layout>
                <c:manualLayout>
                  <c:x val="-8.0914484434744055E-2"/>
                  <c:y val="0.1185614102872782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238-42FC-BBDE-AEDA5B236EFA}"/>
                </c:ext>
              </c:extLst>
            </c:dLbl>
            <c:dLbl>
              <c:idx val="3"/>
              <c:layout>
                <c:manualLayout>
                  <c:x val="-8.0270001235595814E-2"/>
                  <c:y val="-5.453524147953023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B238-42FC-BBDE-AEDA5B236EFA}"/>
                </c:ext>
              </c:extLst>
            </c:dLbl>
            <c:dLbl>
              <c:idx val="4"/>
              <c:layout>
                <c:manualLayout>
                  <c:x val="0.11840529738179843"/>
                  <c:y val="-4.827114242780661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B238-42FC-BBDE-AEDA5B236EFA}"/>
                </c:ext>
              </c:extLst>
            </c:dLbl>
            <c:dLbl>
              <c:idx val="5"/>
              <c:layout>
                <c:manualLayout>
                  <c:x val="0.33083099672426819"/>
                  <c:y val="3.6936965759141898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B238-42FC-BBDE-AEDA5B236EFA}"/>
                </c:ext>
              </c:extLst>
            </c:dLbl>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'[Chart 3 in Microsoft PowerPoint]Sheet2'!$B$31:$B$36</c:f>
              <c:strCache>
                <c:ptCount val="6"/>
                <c:pt idx="0">
                  <c:v>Амьсгалын замаар дамжих халдвар</c:v>
                </c:pt>
                <c:pt idx="1">
                  <c:v>Бэлгийн замаар дамжих халдвар</c:v>
                </c:pt>
                <c:pt idx="2">
                  <c:v>Гэдэсний халдвар</c:v>
                </c:pt>
                <c:pt idx="3">
                  <c:v>Зоонозын халдвар</c:v>
                </c:pt>
                <c:pt idx="4">
                  <c:v>Цусаар дамжих халдвар</c:v>
                </c:pt>
                <c:pt idx="5">
                  <c:v>Бусад халдвар</c:v>
                </c:pt>
              </c:strCache>
            </c:strRef>
          </c:cat>
          <c:val>
            <c:numRef>
              <c:f>'[Chart 3 in Microsoft PowerPoint]Sheet2'!$C$31:$C$36</c:f>
              <c:numCache>
                <c:formatCode>General</c:formatCode>
                <c:ptCount val="6"/>
                <c:pt idx="0">
                  <c:v>60.4</c:v>
                </c:pt>
                <c:pt idx="1">
                  <c:v>22.6</c:v>
                </c:pt>
                <c:pt idx="2">
                  <c:v>5.8</c:v>
                </c:pt>
                <c:pt idx="3">
                  <c:v>1.8</c:v>
                </c:pt>
                <c:pt idx="4">
                  <c:v>0.4</c:v>
                </c:pt>
                <c:pt idx="5">
                  <c:v>9.1</c:v>
                </c:pt>
              </c:numCache>
            </c:numRef>
          </c:val>
          <c:extLst>
            <c:ext xmlns:c16="http://schemas.microsoft.com/office/drawing/2014/chart" uri="{C3380CC4-5D6E-409C-BE32-E72D297353CC}">
              <c16:uniqueId val="{0000000C-B238-42FC-BBDE-AEDA5B236EFA}"/>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72455120012584"/>
          <c:y val="6.3739135578303602E-2"/>
          <c:w val="0.72767881269679668"/>
          <c:h val="0.53696995334280939"/>
        </c:manualLayout>
      </c:layout>
      <c:barChart>
        <c:barDir val="col"/>
        <c:grouping val="clustered"/>
        <c:varyColors val="0"/>
        <c:ser>
          <c:idx val="0"/>
          <c:order val="0"/>
          <c:tx>
            <c:strRef>
              <c:f>Улаанбаатар!$B$1</c:f>
              <c:strCache>
                <c:ptCount val="1"/>
                <c:pt idx="0">
                  <c:v>Нийт хамрагдсан хүний тоо</c:v>
                </c:pt>
              </c:strCache>
            </c:strRef>
          </c:tx>
          <c:spPr>
            <a:solidFill>
              <a:schemeClr val="accent1">
                <a:lumMod val="40000"/>
                <a:lumOff val="60000"/>
              </a:schemeClr>
            </a:solidFill>
            <a:ln>
              <a:noFill/>
            </a:ln>
            <a:effectLst/>
          </c:spPr>
          <c:invertIfNegative val="0"/>
          <c:dPt>
            <c:idx val="12"/>
            <c:invertIfNegative val="0"/>
            <c:bubble3D val="0"/>
            <c:spPr>
              <a:solidFill>
                <a:srgbClr val="1E14EC"/>
              </a:solidFill>
              <a:ln>
                <a:noFill/>
              </a:ln>
              <a:effectLst/>
            </c:spPr>
            <c:extLst>
              <c:ext xmlns:c16="http://schemas.microsoft.com/office/drawing/2014/chart" uri="{C3380CC4-5D6E-409C-BE32-E72D297353CC}">
                <c16:uniqueId val="{00000000-7D96-4411-9B5B-6F53D62375C3}"/>
              </c:ext>
            </c:extLst>
          </c:dPt>
          <c:dLbls>
            <c:dLbl>
              <c:idx val="12"/>
              <c:layout>
                <c:manualLayout>
                  <c:x val="0"/>
                  <c:y val="0.32742736588522292"/>
                </c:manualLayout>
              </c:layout>
              <c:tx>
                <c:rich>
                  <a:bodyPr/>
                  <a:lstStyle/>
                  <a:p>
                    <a:r>
                      <a:rPr lang="en-US" dirty="0">
                        <a:solidFill>
                          <a:srgbClr val="FF0000"/>
                        </a:solidFill>
                      </a:rPr>
                      <a:t>47100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7D96-4411-9B5B-6F53D62375C3}"/>
                </c:ext>
              </c:extLst>
            </c:dLbl>
            <c:spPr>
              <a:noFill/>
              <a:ln>
                <a:noFill/>
              </a:ln>
              <a:effectLst/>
            </c:spPr>
            <c:txPr>
              <a:bodyPr rot="-5400000" spcFirstLastPara="1" vertOverflow="ellipsis"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Улаанбаатар!$A$2:$A$22</c:f>
              <c:strCache>
                <c:ptCount val="21"/>
                <c:pt idx="0">
                  <c:v>Архангай</c:v>
                </c:pt>
                <c:pt idx="1">
                  <c:v>Баян-Өлгий</c:v>
                </c:pt>
                <c:pt idx="2">
                  <c:v>Баянхонгор</c:v>
                </c:pt>
                <c:pt idx="3">
                  <c:v>Булган </c:v>
                </c:pt>
                <c:pt idx="4">
                  <c:v>Говь-Алтай</c:v>
                </c:pt>
                <c:pt idx="5">
                  <c:v>Говьсүмбэр</c:v>
                </c:pt>
                <c:pt idx="6">
                  <c:v>Дархан-Уул</c:v>
                </c:pt>
                <c:pt idx="7">
                  <c:v>Дорноговь</c:v>
                </c:pt>
                <c:pt idx="8">
                  <c:v>Дорнод</c:v>
                </c:pt>
                <c:pt idx="9">
                  <c:v>Дундговь</c:v>
                </c:pt>
                <c:pt idx="10">
                  <c:v>Завхан</c:v>
                </c:pt>
                <c:pt idx="11">
                  <c:v>Орхон </c:v>
                </c:pt>
                <c:pt idx="12">
                  <c:v>Өвөрхангай</c:v>
                </c:pt>
                <c:pt idx="13">
                  <c:v>Өмнөговь</c:v>
                </c:pt>
                <c:pt idx="14">
                  <c:v>Сүхбаатар</c:v>
                </c:pt>
                <c:pt idx="15">
                  <c:v>Сэлэнгэ</c:v>
                </c:pt>
                <c:pt idx="16">
                  <c:v>Төв</c:v>
                </c:pt>
                <c:pt idx="17">
                  <c:v>Увс</c:v>
                </c:pt>
                <c:pt idx="18">
                  <c:v>Ховд</c:v>
                </c:pt>
                <c:pt idx="19">
                  <c:v>Хөвсгөл </c:v>
                </c:pt>
                <c:pt idx="20">
                  <c:v>Хэнтий</c:v>
                </c:pt>
              </c:strCache>
            </c:strRef>
          </c:cat>
          <c:val>
            <c:numRef>
              <c:f>Улаанбаатар!$B$2:$B$22</c:f>
              <c:numCache>
                <c:formatCode>General</c:formatCode>
                <c:ptCount val="21"/>
                <c:pt idx="0">
                  <c:v>23321</c:v>
                </c:pt>
                <c:pt idx="1">
                  <c:v>39219</c:v>
                </c:pt>
                <c:pt idx="2">
                  <c:v>32077</c:v>
                </c:pt>
                <c:pt idx="3">
                  <c:v>19545</c:v>
                </c:pt>
                <c:pt idx="4">
                  <c:v>23559</c:v>
                </c:pt>
                <c:pt idx="5">
                  <c:v>8523</c:v>
                </c:pt>
                <c:pt idx="6">
                  <c:v>41802</c:v>
                </c:pt>
                <c:pt idx="7">
                  <c:v>29269</c:v>
                </c:pt>
                <c:pt idx="8">
                  <c:v>30178</c:v>
                </c:pt>
                <c:pt idx="9">
                  <c:v>20489</c:v>
                </c:pt>
                <c:pt idx="10">
                  <c:v>30207</c:v>
                </c:pt>
                <c:pt idx="11">
                  <c:v>44502</c:v>
                </c:pt>
                <c:pt idx="12">
                  <c:v>46628</c:v>
                </c:pt>
                <c:pt idx="13">
                  <c:v>22953</c:v>
                </c:pt>
                <c:pt idx="14">
                  <c:v>25617</c:v>
                </c:pt>
                <c:pt idx="15">
                  <c:v>34717</c:v>
                </c:pt>
                <c:pt idx="16">
                  <c:v>27701</c:v>
                </c:pt>
                <c:pt idx="17">
                  <c:v>25093</c:v>
                </c:pt>
                <c:pt idx="18">
                  <c:v>44991</c:v>
                </c:pt>
                <c:pt idx="19">
                  <c:v>47409</c:v>
                </c:pt>
                <c:pt idx="20">
                  <c:v>27582</c:v>
                </c:pt>
              </c:numCache>
            </c:numRef>
          </c:val>
          <c:extLst>
            <c:ext xmlns:c16="http://schemas.microsoft.com/office/drawing/2014/chart" uri="{C3380CC4-5D6E-409C-BE32-E72D297353CC}">
              <c16:uniqueId val="{00000001-7D96-4411-9B5B-6F53D62375C3}"/>
            </c:ext>
          </c:extLst>
        </c:ser>
        <c:dLbls>
          <c:showLegendKey val="0"/>
          <c:showVal val="1"/>
          <c:showCatName val="0"/>
          <c:showSerName val="0"/>
          <c:showPercent val="0"/>
          <c:showBubbleSize val="0"/>
        </c:dLbls>
        <c:gapWidth val="16"/>
        <c:overlap val="-27"/>
        <c:axId val="467946120"/>
        <c:axId val="467941528"/>
      </c:barChart>
      <c:lineChart>
        <c:grouping val="standard"/>
        <c:varyColors val="0"/>
        <c:ser>
          <c:idx val="1"/>
          <c:order val="1"/>
          <c:tx>
            <c:strRef>
              <c:f>Улаанбаатар!$C$1</c:f>
              <c:strCache>
                <c:ptCount val="1"/>
                <c:pt idx="0">
                  <c:v>Нийт хамрагдалтын хувь</c:v>
                </c:pt>
              </c:strCache>
            </c:strRef>
          </c:tx>
          <c:spPr>
            <a:ln w="12700" cap="rnd">
              <a:solidFill>
                <a:srgbClr val="002060"/>
              </a:solidFill>
              <a:round/>
            </a:ln>
            <a:effectLst/>
          </c:spPr>
          <c:marker>
            <c:symbol val="none"/>
          </c:marker>
          <c:dLbls>
            <c:delete val="1"/>
          </c:dLbls>
          <c:cat>
            <c:strRef>
              <c:f>Улаанбаатар!$A$2:$A$22</c:f>
              <c:strCache>
                <c:ptCount val="21"/>
                <c:pt idx="0">
                  <c:v>Архангай</c:v>
                </c:pt>
                <c:pt idx="1">
                  <c:v>Баян-Өлгий</c:v>
                </c:pt>
                <c:pt idx="2">
                  <c:v>Баянхонгор</c:v>
                </c:pt>
                <c:pt idx="3">
                  <c:v>Булган </c:v>
                </c:pt>
                <c:pt idx="4">
                  <c:v>Говь-Алтай</c:v>
                </c:pt>
                <c:pt idx="5">
                  <c:v>Говьсүмбэр</c:v>
                </c:pt>
                <c:pt idx="6">
                  <c:v>Дархан-Уул</c:v>
                </c:pt>
                <c:pt idx="7">
                  <c:v>Дорноговь</c:v>
                </c:pt>
                <c:pt idx="8">
                  <c:v>Дорнод</c:v>
                </c:pt>
                <c:pt idx="9">
                  <c:v>Дундговь</c:v>
                </c:pt>
                <c:pt idx="10">
                  <c:v>Завхан</c:v>
                </c:pt>
                <c:pt idx="11">
                  <c:v>Орхон </c:v>
                </c:pt>
                <c:pt idx="12">
                  <c:v>Өвөрхангай</c:v>
                </c:pt>
                <c:pt idx="13">
                  <c:v>Өмнөговь</c:v>
                </c:pt>
                <c:pt idx="14">
                  <c:v>Сүхбаатар</c:v>
                </c:pt>
                <c:pt idx="15">
                  <c:v>Сэлэнгэ</c:v>
                </c:pt>
                <c:pt idx="16">
                  <c:v>Төв</c:v>
                </c:pt>
                <c:pt idx="17">
                  <c:v>Увс</c:v>
                </c:pt>
                <c:pt idx="18">
                  <c:v>Ховд</c:v>
                </c:pt>
                <c:pt idx="19">
                  <c:v>Хөвсгөл </c:v>
                </c:pt>
                <c:pt idx="20">
                  <c:v>Хэнтий</c:v>
                </c:pt>
              </c:strCache>
            </c:strRef>
          </c:cat>
          <c:val>
            <c:numRef>
              <c:f>Улаанбаатар!$C$2:$C$22</c:f>
              <c:numCache>
                <c:formatCode>0.0</c:formatCode>
                <c:ptCount val="21"/>
                <c:pt idx="0">
                  <c:v>24.483218376324107</c:v>
                </c:pt>
                <c:pt idx="1">
                  <c:v>35.686402969999726</c:v>
                </c:pt>
                <c:pt idx="2">
                  <c:v>35.783050544939371</c:v>
                </c:pt>
                <c:pt idx="3">
                  <c:v>31.668746050520927</c:v>
                </c:pt>
                <c:pt idx="4">
                  <c:v>40.439775477625005</c:v>
                </c:pt>
                <c:pt idx="5">
                  <c:v>47.239773860991022</c:v>
                </c:pt>
                <c:pt idx="6">
                  <c:v>39.982400933515699</c:v>
                </c:pt>
                <c:pt idx="7">
                  <c:v>40.75781206483596</c:v>
                </c:pt>
                <c:pt idx="8">
                  <c:v>35.650324867099826</c:v>
                </c:pt>
                <c:pt idx="9">
                  <c:v>43.409818004618742</c:v>
                </c:pt>
                <c:pt idx="10">
                  <c:v>41.179197055415443</c:v>
                </c:pt>
                <c:pt idx="11">
                  <c:v>41.891726520507198</c:v>
                </c:pt>
                <c:pt idx="12">
                  <c:v>39.822698972576418</c:v>
                </c:pt>
                <c:pt idx="13">
                  <c:v>31.043157197149</c:v>
                </c:pt>
                <c:pt idx="14">
                  <c:v>38.915051345931822</c:v>
                </c:pt>
                <c:pt idx="15">
                  <c:v>32.175460384248233</c:v>
                </c:pt>
                <c:pt idx="16">
                  <c:v>29.728163466801171</c:v>
                </c:pt>
                <c:pt idx="17">
                  <c:v>29.35609162591544</c:v>
                </c:pt>
                <c:pt idx="18">
                  <c:v>49.620054923845551</c:v>
                </c:pt>
                <c:pt idx="19">
                  <c:v>34.362066841101985</c:v>
                </c:pt>
                <c:pt idx="20">
                  <c:v>34.635959514780119</c:v>
                </c:pt>
              </c:numCache>
            </c:numRef>
          </c:val>
          <c:smooth val="0"/>
          <c:extLst>
            <c:ext xmlns:c16="http://schemas.microsoft.com/office/drawing/2014/chart" uri="{C3380CC4-5D6E-409C-BE32-E72D297353CC}">
              <c16:uniqueId val="{00000017-7D96-4411-9B5B-6F53D62375C3}"/>
            </c:ext>
          </c:extLst>
        </c:ser>
        <c:dLbls>
          <c:showLegendKey val="0"/>
          <c:showVal val="1"/>
          <c:showCatName val="0"/>
          <c:showSerName val="0"/>
          <c:showPercent val="0"/>
          <c:showBubbleSize val="0"/>
        </c:dLbls>
        <c:marker val="1"/>
        <c:smooth val="0"/>
        <c:axId val="1092377672"/>
        <c:axId val="1092376688"/>
      </c:lineChart>
      <c:catAx>
        <c:axId val="467946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67941528"/>
        <c:crosses val="autoZero"/>
        <c:auto val="1"/>
        <c:lblAlgn val="ctr"/>
        <c:lblOffset val="100"/>
        <c:noMultiLvlLbl val="0"/>
      </c:catAx>
      <c:valAx>
        <c:axId val="4679415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67946120"/>
        <c:crosses val="autoZero"/>
        <c:crossBetween val="between"/>
      </c:valAx>
      <c:valAx>
        <c:axId val="1092376688"/>
        <c:scaling>
          <c:orientation val="minMax"/>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92377672"/>
        <c:crosses val="max"/>
        <c:crossBetween val="between"/>
      </c:valAx>
      <c:catAx>
        <c:axId val="1092377672"/>
        <c:scaling>
          <c:orientation val="minMax"/>
        </c:scaling>
        <c:delete val="1"/>
        <c:axPos val="b"/>
        <c:numFmt formatCode="General" sourceLinked="1"/>
        <c:majorTickMark val="out"/>
        <c:minorTickMark val="none"/>
        <c:tickLblPos val="nextTo"/>
        <c:crossAx val="109237668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1" u="none" strike="noStrike" kern="1200" spc="0" baseline="0">
                <a:solidFill>
                  <a:srgbClr val="002060"/>
                </a:solidFill>
                <a:latin typeface="Arial" panose="020B0604020202020204" pitchFamily="34" charset="0"/>
                <a:ea typeface="+mn-ea"/>
                <a:cs typeface="Arial" panose="020B0604020202020204" pitchFamily="34" charset="0"/>
              </a:defRPr>
            </a:pPr>
            <a:r>
              <a:rPr lang="mn-MN" b="1" i="1" dirty="0">
                <a:solidFill>
                  <a:srgbClr val="002060"/>
                </a:solidFill>
                <a:latin typeface="Arial" panose="020B0604020202020204" pitchFamily="34" charset="0"/>
                <a:cs typeface="Arial" panose="020B0604020202020204" pitchFamily="34" charset="0"/>
              </a:rPr>
              <a:t>Аймгийн дундаж</a:t>
            </a:r>
            <a:endParaRPr lang="en-US" b="1" i="1" dirty="0">
              <a:solidFill>
                <a:srgbClr val="002060"/>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1" i="1" u="none" strike="noStrike" kern="1200" spc="0" baseline="0">
              <a:solidFill>
                <a:srgbClr val="002060"/>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аймаг!$A$21</c:f>
              <c:strCache>
                <c:ptCount val="1"/>
                <c:pt idx="0">
                  <c:v>Цусны эргэлтийн тогтолцооны</c:v>
                </c:pt>
              </c:strCache>
            </c:strRef>
          </c:tx>
          <c:spPr>
            <a:solidFill>
              <a:srgbClr val="0000FF"/>
            </a:solidFill>
            <a:ln>
              <a:noFill/>
            </a:ln>
            <a:effectLst/>
          </c:spPr>
          <c:invertIfNegative val="0"/>
          <c:dLbls>
            <c:spPr>
              <a:noFill/>
              <a:ln>
                <a:solidFill>
                  <a:srgbClr val="FFFF00"/>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аймаг!$B$20:$F$20</c:f>
              <c:numCache>
                <c:formatCode>General</c:formatCode>
                <c:ptCount val="5"/>
                <c:pt idx="0">
                  <c:v>2019</c:v>
                </c:pt>
                <c:pt idx="1">
                  <c:v>2020</c:v>
                </c:pt>
                <c:pt idx="2">
                  <c:v>2021</c:v>
                </c:pt>
                <c:pt idx="3">
                  <c:v>2022</c:v>
                </c:pt>
                <c:pt idx="4">
                  <c:v>2023</c:v>
                </c:pt>
              </c:numCache>
            </c:numRef>
          </c:cat>
          <c:val>
            <c:numRef>
              <c:f>аймаг!$B$21:$F$21</c:f>
              <c:numCache>
                <c:formatCode>General</c:formatCode>
                <c:ptCount val="5"/>
                <c:pt idx="0">
                  <c:v>19.7</c:v>
                </c:pt>
                <c:pt idx="1">
                  <c:v>18.100000000000001</c:v>
                </c:pt>
                <c:pt idx="2" formatCode="0.0">
                  <c:v>22.793542116444897</c:v>
                </c:pt>
                <c:pt idx="3" formatCode="0.0">
                  <c:v>21.575800990951809</c:v>
                </c:pt>
                <c:pt idx="4" formatCode="0.0">
                  <c:v>21.522090034076644</c:v>
                </c:pt>
              </c:numCache>
            </c:numRef>
          </c:val>
          <c:extLst>
            <c:ext xmlns:c16="http://schemas.microsoft.com/office/drawing/2014/chart" uri="{C3380CC4-5D6E-409C-BE32-E72D297353CC}">
              <c16:uniqueId val="{00000000-3C5B-4C83-803B-2734CC73B192}"/>
            </c:ext>
          </c:extLst>
        </c:ser>
        <c:ser>
          <c:idx val="1"/>
          <c:order val="1"/>
          <c:tx>
            <c:strRef>
              <c:f>аймаг!$A$22</c:f>
              <c:strCache>
                <c:ptCount val="1"/>
                <c:pt idx="0">
                  <c:v>Хорт хавдар</c:v>
                </c:pt>
              </c:strCache>
            </c:strRef>
          </c:tx>
          <c:spPr>
            <a:solidFill>
              <a:schemeClr val="tx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аймаг!$B$20:$F$20</c:f>
              <c:numCache>
                <c:formatCode>General</c:formatCode>
                <c:ptCount val="5"/>
                <c:pt idx="0">
                  <c:v>2019</c:v>
                </c:pt>
                <c:pt idx="1">
                  <c:v>2020</c:v>
                </c:pt>
                <c:pt idx="2">
                  <c:v>2021</c:v>
                </c:pt>
                <c:pt idx="3">
                  <c:v>2022</c:v>
                </c:pt>
                <c:pt idx="4">
                  <c:v>2023</c:v>
                </c:pt>
              </c:numCache>
            </c:numRef>
          </c:cat>
          <c:val>
            <c:numRef>
              <c:f>аймаг!$B$22:$F$22</c:f>
              <c:numCache>
                <c:formatCode>General</c:formatCode>
                <c:ptCount val="5"/>
                <c:pt idx="0">
                  <c:v>11.6</c:v>
                </c:pt>
                <c:pt idx="1">
                  <c:v>8.6999999999999993</c:v>
                </c:pt>
                <c:pt idx="2" formatCode="0.0">
                  <c:v>11.00971090907527</c:v>
                </c:pt>
                <c:pt idx="3" formatCode="0.0">
                  <c:v>12.365577643035621</c:v>
                </c:pt>
                <c:pt idx="4" formatCode="0.0">
                  <c:v>10.590234778672635</c:v>
                </c:pt>
              </c:numCache>
            </c:numRef>
          </c:val>
          <c:extLst>
            <c:ext xmlns:c16="http://schemas.microsoft.com/office/drawing/2014/chart" uri="{C3380CC4-5D6E-409C-BE32-E72D297353CC}">
              <c16:uniqueId val="{00000001-3C5B-4C83-803B-2734CC73B192}"/>
            </c:ext>
          </c:extLst>
        </c:ser>
        <c:ser>
          <c:idx val="2"/>
          <c:order val="2"/>
          <c:tx>
            <c:strRef>
              <c:f>аймаг!$A$23</c:f>
              <c:strCache>
                <c:ptCount val="1"/>
                <c:pt idx="0">
                  <c:v>Гэмтэл  хордлого ба  гадны  шалтгаант  бусад   тодорхой эмгэг</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аймаг!$B$20:$F$20</c:f>
              <c:numCache>
                <c:formatCode>General</c:formatCode>
                <c:ptCount val="5"/>
                <c:pt idx="0">
                  <c:v>2019</c:v>
                </c:pt>
                <c:pt idx="1">
                  <c:v>2020</c:v>
                </c:pt>
                <c:pt idx="2">
                  <c:v>2021</c:v>
                </c:pt>
                <c:pt idx="3">
                  <c:v>2022</c:v>
                </c:pt>
                <c:pt idx="4">
                  <c:v>2023</c:v>
                </c:pt>
              </c:numCache>
            </c:numRef>
          </c:cat>
          <c:val>
            <c:numRef>
              <c:f>аймаг!$B$23:$F$23</c:f>
              <c:numCache>
                <c:formatCode>General</c:formatCode>
                <c:ptCount val="5"/>
                <c:pt idx="0">
                  <c:v>5.2</c:v>
                </c:pt>
                <c:pt idx="1">
                  <c:v>4.3</c:v>
                </c:pt>
                <c:pt idx="2" formatCode="0.0">
                  <c:v>5.7628955539690869</c:v>
                </c:pt>
                <c:pt idx="3" formatCode="0.0">
                  <c:v>5.4579101320984815</c:v>
                </c:pt>
                <c:pt idx="4" formatCode="0.0">
                  <c:v>5.4659276277020048</c:v>
                </c:pt>
              </c:numCache>
            </c:numRef>
          </c:val>
          <c:extLst>
            <c:ext xmlns:c16="http://schemas.microsoft.com/office/drawing/2014/chart" uri="{C3380CC4-5D6E-409C-BE32-E72D297353CC}">
              <c16:uniqueId val="{00000002-3C5B-4C83-803B-2734CC73B192}"/>
            </c:ext>
          </c:extLst>
        </c:ser>
        <c:ser>
          <c:idx val="3"/>
          <c:order val="3"/>
          <c:tx>
            <c:strRef>
              <c:f>аймаг!$A$24</c:f>
              <c:strCache>
                <c:ptCount val="1"/>
                <c:pt idx="0">
                  <c:v>Хоол  боловсруулах тогтолцооны өвчин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аймаг!$B$20:$F$20</c:f>
              <c:numCache>
                <c:formatCode>General</c:formatCode>
                <c:ptCount val="5"/>
                <c:pt idx="0">
                  <c:v>2019</c:v>
                </c:pt>
                <c:pt idx="1">
                  <c:v>2020</c:v>
                </c:pt>
                <c:pt idx="2">
                  <c:v>2021</c:v>
                </c:pt>
                <c:pt idx="3">
                  <c:v>2022</c:v>
                </c:pt>
                <c:pt idx="4">
                  <c:v>2023</c:v>
                </c:pt>
              </c:numCache>
            </c:numRef>
          </c:cat>
          <c:val>
            <c:numRef>
              <c:f>аймаг!$B$24:$F$24</c:f>
              <c:numCache>
                <c:formatCode>General</c:formatCode>
                <c:ptCount val="5"/>
                <c:pt idx="0">
                  <c:v>3.6</c:v>
                </c:pt>
                <c:pt idx="1">
                  <c:v>2.8</c:v>
                </c:pt>
                <c:pt idx="2" formatCode="0.0">
                  <c:v>2.0643207954516134</c:v>
                </c:pt>
                <c:pt idx="3" formatCode="0.0">
                  <c:v>2.2172759911650082</c:v>
                </c:pt>
                <c:pt idx="4" formatCode="0.0">
                  <c:v>2.6475586946681586</c:v>
                </c:pt>
              </c:numCache>
            </c:numRef>
          </c:val>
          <c:extLst>
            <c:ext xmlns:c16="http://schemas.microsoft.com/office/drawing/2014/chart" uri="{C3380CC4-5D6E-409C-BE32-E72D297353CC}">
              <c16:uniqueId val="{00000003-3C5B-4C83-803B-2734CC73B192}"/>
            </c:ext>
          </c:extLst>
        </c:ser>
        <c:ser>
          <c:idx val="4"/>
          <c:order val="4"/>
          <c:tx>
            <c:strRef>
              <c:f>аймаг!$A$25</c:f>
              <c:strCache>
                <c:ptCount val="1"/>
                <c:pt idx="0">
                  <c:v>Амьсгалын тогтолцооны  өвчин</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аймаг!$B$20:$F$20</c:f>
              <c:numCache>
                <c:formatCode>General</c:formatCode>
                <c:ptCount val="5"/>
                <c:pt idx="0">
                  <c:v>2019</c:v>
                </c:pt>
                <c:pt idx="1">
                  <c:v>2020</c:v>
                </c:pt>
                <c:pt idx="2">
                  <c:v>2021</c:v>
                </c:pt>
                <c:pt idx="3">
                  <c:v>2022</c:v>
                </c:pt>
                <c:pt idx="4">
                  <c:v>2023</c:v>
                </c:pt>
              </c:numCache>
            </c:numRef>
          </c:cat>
          <c:val>
            <c:numRef>
              <c:f>аймаг!$B$25:$F$25</c:f>
              <c:numCache>
                <c:formatCode>General</c:formatCode>
                <c:ptCount val="5"/>
                <c:pt idx="0">
                  <c:v>2.7</c:v>
                </c:pt>
                <c:pt idx="1">
                  <c:v>2.1</c:v>
                </c:pt>
                <c:pt idx="2" formatCode="0.0">
                  <c:v>2.4943876278373658</c:v>
                </c:pt>
                <c:pt idx="3" formatCode="0.0">
                  <c:v>1.9614364537228917</c:v>
                </c:pt>
                <c:pt idx="4" formatCode="0.0">
                  <c:v>2.2205330987539393</c:v>
                </c:pt>
              </c:numCache>
            </c:numRef>
          </c:val>
          <c:extLst>
            <c:ext xmlns:c16="http://schemas.microsoft.com/office/drawing/2014/chart" uri="{C3380CC4-5D6E-409C-BE32-E72D297353CC}">
              <c16:uniqueId val="{00000004-3C5B-4C83-803B-2734CC73B192}"/>
            </c:ext>
          </c:extLst>
        </c:ser>
        <c:dLbls>
          <c:showLegendKey val="0"/>
          <c:showVal val="0"/>
          <c:showCatName val="0"/>
          <c:showSerName val="0"/>
          <c:showPercent val="0"/>
          <c:showBubbleSize val="0"/>
        </c:dLbls>
        <c:gapWidth val="219"/>
        <c:overlap val="-27"/>
        <c:axId val="129982464"/>
        <c:axId val="129984000"/>
      </c:barChart>
      <c:catAx>
        <c:axId val="12998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9984000"/>
        <c:crosses val="autoZero"/>
        <c:auto val="1"/>
        <c:lblAlgn val="ctr"/>
        <c:lblOffset val="100"/>
        <c:noMultiLvlLbl val="0"/>
      </c:catAx>
      <c:valAx>
        <c:axId val="129984000"/>
        <c:scaling>
          <c:orientation val="minMax"/>
        </c:scaling>
        <c:delete val="1"/>
        <c:axPos val="l"/>
        <c:numFmt formatCode="General" sourceLinked="1"/>
        <c:majorTickMark val="none"/>
        <c:minorTickMark val="none"/>
        <c:tickLblPos val="nextTo"/>
        <c:crossAx val="129982464"/>
        <c:crosses val="autoZero"/>
        <c:crossBetween val="between"/>
      </c:valAx>
      <c:spPr>
        <a:noFill/>
        <a:ln>
          <a:noFill/>
        </a:ln>
        <a:effectLst/>
      </c:spPr>
    </c:plotArea>
    <c:legend>
      <c:legendPos val="b"/>
      <c:layout>
        <c:manualLayout>
          <c:xMode val="edge"/>
          <c:yMode val="edge"/>
          <c:x val="0.17767740223807765"/>
          <c:y val="0.70066063887071528"/>
          <c:w val="0.65908562873684107"/>
          <c:h val="0.2847814057081514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3985090521831737"/>
          <c:y val="3.5592913056573312E-2"/>
          <c:w val="0.76014909478168269"/>
          <c:h val="0.73712192887041461"/>
        </c:manualLayout>
      </c:layout>
      <c:bar3DChart>
        <c:barDir val="col"/>
        <c:grouping val="clustered"/>
        <c:varyColors val="0"/>
        <c:ser>
          <c:idx val="0"/>
          <c:order val="0"/>
          <c:tx>
            <c:strRef>
              <c:f>Sheet1!$A$4</c:f>
              <c:strCache>
                <c:ptCount val="1"/>
                <c:pt idx="0">
                  <c:v>Өвөрхангай</c:v>
                </c:pt>
              </c:strCache>
            </c:strRef>
          </c:tx>
          <c:spPr>
            <a:solidFill>
              <a:srgbClr val="0070C0"/>
            </a:solidFill>
            <a:ln>
              <a:solidFill>
                <a:srgbClr val="CCCC00"/>
              </a:solidFill>
            </a:ln>
            <a:effectLst/>
            <a:sp3d>
              <a:contourClr>
                <a:srgbClr val="CCCC00"/>
              </a:contourClr>
            </a:sp3d>
          </c:spPr>
          <c:invertIfNegative val="0"/>
          <c:cat>
            <c:numRef>
              <c:f>Sheet1!$B$3:$I$3</c:f>
              <c:numCache>
                <c:formatCode>General</c:formatCode>
                <c:ptCount val="8"/>
                <c:pt idx="0">
                  <c:v>2016</c:v>
                </c:pt>
                <c:pt idx="1">
                  <c:v>2017</c:v>
                </c:pt>
                <c:pt idx="2">
                  <c:v>2018</c:v>
                </c:pt>
                <c:pt idx="3">
                  <c:v>2019</c:v>
                </c:pt>
                <c:pt idx="4">
                  <c:v>2020</c:v>
                </c:pt>
                <c:pt idx="5">
                  <c:v>2021</c:v>
                </c:pt>
                <c:pt idx="6">
                  <c:v>2022</c:v>
                </c:pt>
                <c:pt idx="7">
                  <c:v>2023</c:v>
                </c:pt>
              </c:numCache>
            </c:numRef>
          </c:cat>
          <c:val>
            <c:numRef>
              <c:f>Sheet1!$B$4:$I$4</c:f>
              <c:numCache>
                <c:formatCode>General</c:formatCode>
                <c:ptCount val="8"/>
                <c:pt idx="0">
                  <c:v>74.8</c:v>
                </c:pt>
                <c:pt idx="1">
                  <c:v>0</c:v>
                </c:pt>
                <c:pt idx="2">
                  <c:v>0</c:v>
                </c:pt>
                <c:pt idx="3">
                  <c:v>38.4</c:v>
                </c:pt>
                <c:pt idx="4">
                  <c:v>41.2</c:v>
                </c:pt>
                <c:pt idx="5">
                  <c:v>45.3</c:v>
                </c:pt>
                <c:pt idx="6">
                  <c:v>50.3</c:v>
                </c:pt>
                <c:pt idx="7">
                  <c:v>0</c:v>
                </c:pt>
              </c:numCache>
            </c:numRef>
          </c:val>
          <c:extLst>
            <c:ext xmlns:c16="http://schemas.microsoft.com/office/drawing/2014/chart" uri="{C3380CC4-5D6E-409C-BE32-E72D297353CC}">
              <c16:uniqueId val="{00000000-B452-4B7C-BD04-B6041FED4295}"/>
            </c:ext>
          </c:extLst>
        </c:ser>
        <c:ser>
          <c:idx val="1"/>
          <c:order val="1"/>
          <c:tx>
            <c:strRef>
              <c:f>Sheet1!$A$5</c:f>
              <c:strCache>
                <c:ptCount val="1"/>
                <c:pt idx="0">
                  <c:v>Улсын дундаж</c:v>
                </c:pt>
              </c:strCache>
            </c:strRef>
          </c:tx>
          <c:spPr>
            <a:solidFill>
              <a:srgbClr val="C0504D"/>
            </a:solidFill>
            <a:ln>
              <a:solidFill>
                <a:schemeClr val="tx2">
                  <a:lumMod val="40000"/>
                  <a:lumOff val="60000"/>
                </a:schemeClr>
              </a:solidFill>
            </a:ln>
            <a:effectLst/>
            <a:sp3d>
              <a:contourClr>
                <a:schemeClr val="tx2">
                  <a:lumMod val="40000"/>
                  <a:lumOff val="60000"/>
                </a:schemeClr>
              </a:contourClr>
            </a:sp3d>
          </c:spPr>
          <c:invertIfNegative val="0"/>
          <c:cat>
            <c:numRef>
              <c:f>Sheet1!$B$3:$I$3</c:f>
              <c:numCache>
                <c:formatCode>General</c:formatCode>
                <c:ptCount val="8"/>
                <c:pt idx="0">
                  <c:v>2016</c:v>
                </c:pt>
                <c:pt idx="1">
                  <c:v>2017</c:v>
                </c:pt>
                <c:pt idx="2">
                  <c:v>2018</c:v>
                </c:pt>
                <c:pt idx="3">
                  <c:v>2019</c:v>
                </c:pt>
                <c:pt idx="4">
                  <c:v>2020</c:v>
                </c:pt>
                <c:pt idx="5">
                  <c:v>2021</c:v>
                </c:pt>
                <c:pt idx="6">
                  <c:v>2022</c:v>
                </c:pt>
                <c:pt idx="7">
                  <c:v>2023</c:v>
                </c:pt>
              </c:numCache>
            </c:numRef>
          </c:cat>
          <c:val>
            <c:numRef>
              <c:f>Sheet1!$B$5:$I$5</c:f>
              <c:numCache>
                <c:formatCode>General</c:formatCode>
                <c:ptCount val="8"/>
                <c:pt idx="0">
                  <c:v>48.6</c:v>
                </c:pt>
                <c:pt idx="1">
                  <c:v>26.9</c:v>
                </c:pt>
                <c:pt idx="2">
                  <c:v>27.1</c:v>
                </c:pt>
                <c:pt idx="3">
                  <c:v>23</c:v>
                </c:pt>
                <c:pt idx="4">
                  <c:v>30.2</c:v>
                </c:pt>
                <c:pt idx="5">
                  <c:v>94.9</c:v>
                </c:pt>
                <c:pt idx="6">
                  <c:v>35.1</c:v>
                </c:pt>
                <c:pt idx="7">
                  <c:v>26.4</c:v>
                </c:pt>
              </c:numCache>
            </c:numRef>
          </c:val>
          <c:extLst>
            <c:ext xmlns:c16="http://schemas.microsoft.com/office/drawing/2014/chart" uri="{C3380CC4-5D6E-409C-BE32-E72D297353CC}">
              <c16:uniqueId val="{00000001-B452-4B7C-BD04-B6041FED4295}"/>
            </c:ext>
          </c:extLst>
        </c:ser>
        <c:dLbls>
          <c:showLegendKey val="0"/>
          <c:showVal val="0"/>
          <c:showCatName val="0"/>
          <c:showSerName val="0"/>
          <c:showPercent val="0"/>
          <c:showBubbleSize val="0"/>
        </c:dLbls>
        <c:gapWidth val="150"/>
        <c:shape val="box"/>
        <c:axId val="129385600"/>
        <c:axId val="129387136"/>
        <c:axId val="0"/>
      </c:bar3DChart>
      <c:catAx>
        <c:axId val="129385600"/>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29387136"/>
        <c:crosses val="autoZero"/>
        <c:auto val="1"/>
        <c:lblAlgn val="ctr"/>
        <c:lblOffset val="100"/>
        <c:noMultiLvlLbl val="0"/>
      </c:catAx>
      <c:valAx>
        <c:axId val="129387136"/>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2938560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1" i="0" u="none" strike="noStrike" kern="1200" baseline="0">
                <a:solidFill>
                  <a:schemeClr val="tx1"/>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0.96035402690420568"/>
          <c:h val="0.68467351332162829"/>
        </c:manualLayout>
      </c:layout>
      <c:barChart>
        <c:barDir val="col"/>
        <c:grouping val="clustered"/>
        <c:varyColors val="0"/>
        <c:ser>
          <c:idx val="0"/>
          <c:order val="0"/>
          <c:tx>
            <c:strRef>
              <c:f>'[Chart in Microsoft PowerPoint]2014-2018'!$I$3</c:f>
              <c:strCache>
                <c:ptCount val="1"/>
                <c:pt idx="0">
                  <c:v>Нийт амаржсан эхийн тоо</c:v>
                </c:pt>
              </c:strCache>
            </c:strRef>
          </c:tx>
          <c:spPr>
            <a:gradFill rotWithShape="1">
              <a:gsLst>
                <a:gs pos="0">
                  <a:schemeClr val="accent1">
                    <a:shade val="15000"/>
                    <a:satMod val="180000"/>
                  </a:schemeClr>
                </a:gs>
                <a:gs pos="50000">
                  <a:schemeClr val="accent1">
                    <a:shade val="45000"/>
                    <a:satMod val="170000"/>
                  </a:schemeClr>
                </a:gs>
                <a:gs pos="70000">
                  <a:schemeClr val="accent1">
                    <a:tint val="99000"/>
                    <a:shade val="65000"/>
                    <a:satMod val="155000"/>
                  </a:schemeClr>
                </a:gs>
                <a:gs pos="100000">
                  <a:schemeClr val="accent1">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rgbClr r="0" g="0" b="0">
                  <a:satMod val="300000"/>
                </a:scrgb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 in Microsoft PowerPoint]2014-2018'!$J$2:$N$2</c:f>
              <c:numCache>
                <c:formatCode>General</c:formatCode>
                <c:ptCount val="5"/>
                <c:pt idx="0">
                  <c:v>2019</c:v>
                </c:pt>
                <c:pt idx="1">
                  <c:v>2020</c:v>
                </c:pt>
                <c:pt idx="2">
                  <c:v>2021</c:v>
                </c:pt>
                <c:pt idx="3">
                  <c:v>2022</c:v>
                </c:pt>
                <c:pt idx="4">
                  <c:v>2023</c:v>
                </c:pt>
              </c:numCache>
            </c:numRef>
          </c:cat>
          <c:val>
            <c:numRef>
              <c:f>'[Chart in Microsoft PowerPoint]2014-2018'!$J$3:$N$3</c:f>
              <c:numCache>
                <c:formatCode>0</c:formatCode>
                <c:ptCount val="5"/>
                <c:pt idx="0" formatCode="General">
                  <c:v>2586</c:v>
                </c:pt>
                <c:pt idx="1">
                  <c:v>2421</c:v>
                </c:pt>
                <c:pt idx="2">
                  <c:v>2202</c:v>
                </c:pt>
                <c:pt idx="3">
                  <c:v>1989</c:v>
                </c:pt>
                <c:pt idx="4">
                  <c:v>1960</c:v>
                </c:pt>
              </c:numCache>
            </c:numRef>
          </c:val>
          <c:extLst>
            <c:ext xmlns:c16="http://schemas.microsoft.com/office/drawing/2014/chart" uri="{C3380CC4-5D6E-409C-BE32-E72D297353CC}">
              <c16:uniqueId val="{00000000-87C3-4B68-92D5-6E855A2D4884}"/>
            </c:ext>
          </c:extLst>
        </c:ser>
        <c:ser>
          <c:idx val="1"/>
          <c:order val="1"/>
          <c:tx>
            <c:strRef>
              <c:f>'[Chart in Microsoft PowerPoint]2014-2018'!$I$4</c:f>
              <c:strCache>
                <c:ptCount val="1"/>
                <c:pt idx="0">
                  <c:v>Амьд төрөлт</c:v>
                </c:pt>
              </c:strCache>
            </c:strRef>
          </c:tx>
          <c:spPr>
            <a:gradFill rotWithShape="1">
              <a:gsLst>
                <a:gs pos="0">
                  <a:schemeClr val="accent2">
                    <a:shade val="15000"/>
                    <a:satMod val="180000"/>
                  </a:schemeClr>
                </a:gs>
                <a:gs pos="50000">
                  <a:schemeClr val="accent2">
                    <a:shade val="45000"/>
                    <a:satMod val="170000"/>
                  </a:schemeClr>
                </a:gs>
                <a:gs pos="70000">
                  <a:schemeClr val="accent2">
                    <a:tint val="99000"/>
                    <a:shade val="65000"/>
                    <a:satMod val="155000"/>
                  </a:schemeClr>
                </a:gs>
                <a:gs pos="100000">
                  <a:schemeClr val="accent2">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rgbClr r="0" g="0" b="0">
                  <a:satMod val="300000"/>
                </a:scrgbClr>
              </a:contourClr>
            </a:sp3d>
          </c:spPr>
          <c:invertIfNegative val="0"/>
          <c:dLbls>
            <c:dLbl>
              <c:idx val="0"/>
              <c:layout>
                <c:manualLayout>
                  <c:x val="3.9089609301773395E-2"/>
                  <c:y val="0.1278991639169938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7C3-4B68-92D5-6E855A2D4884}"/>
                </c:ext>
              </c:extLst>
            </c:dLbl>
            <c:dLbl>
              <c:idx val="1"/>
              <c:layout>
                <c:manualLayout>
                  <c:x val="4.0951019268524513E-2"/>
                  <c:y val="0.1508554241072235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7C3-4B68-92D5-6E855A2D4884}"/>
                </c:ext>
              </c:extLst>
            </c:dLbl>
            <c:dLbl>
              <c:idx val="2"/>
              <c:layout>
                <c:manualLayout>
                  <c:x val="3.9089609301773326E-2"/>
                  <c:y val="0.1311786296584552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7C3-4B68-92D5-6E855A2D4884}"/>
                </c:ext>
              </c:extLst>
            </c:dLbl>
            <c:dLbl>
              <c:idx val="3"/>
              <c:layout>
                <c:manualLayout>
                  <c:x val="3.7228199335022284E-2"/>
                  <c:y val="0.1180607666926097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7C3-4B68-92D5-6E855A2D4884}"/>
                </c:ext>
              </c:extLst>
            </c:dLbl>
            <c:dLbl>
              <c:idx val="4"/>
              <c:layout>
                <c:manualLayout>
                  <c:x val="5.6092855612956842E-2"/>
                  <c:y val="0.1100612530640638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7C3-4B68-92D5-6E855A2D488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 in Microsoft PowerPoint]2014-2018'!$J$2:$N$2</c:f>
              <c:numCache>
                <c:formatCode>General</c:formatCode>
                <c:ptCount val="5"/>
                <c:pt idx="0">
                  <c:v>2019</c:v>
                </c:pt>
                <c:pt idx="1">
                  <c:v>2020</c:v>
                </c:pt>
                <c:pt idx="2">
                  <c:v>2021</c:v>
                </c:pt>
                <c:pt idx="3">
                  <c:v>2022</c:v>
                </c:pt>
                <c:pt idx="4">
                  <c:v>2023</c:v>
                </c:pt>
              </c:numCache>
            </c:numRef>
          </c:cat>
          <c:val>
            <c:numRef>
              <c:f>'[Chart in Microsoft PowerPoint]2014-2018'!$J$4:$N$4</c:f>
              <c:numCache>
                <c:formatCode>0</c:formatCode>
                <c:ptCount val="5"/>
                <c:pt idx="0" formatCode="General">
                  <c:v>2605</c:v>
                </c:pt>
                <c:pt idx="1">
                  <c:v>2428</c:v>
                </c:pt>
                <c:pt idx="2">
                  <c:v>2206</c:v>
                </c:pt>
                <c:pt idx="3">
                  <c:v>1987</c:v>
                </c:pt>
                <c:pt idx="4">
                  <c:v>1969</c:v>
                </c:pt>
              </c:numCache>
            </c:numRef>
          </c:val>
          <c:extLst>
            <c:ext xmlns:c16="http://schemas.microsoft.com/office/drawing/2014/chart" uri="{C3380CC4-5D6E-409C-BE32-E72D297353CC}">
              <c16:uniqueId val="{00000006-87C3-4B68-92D5-6E855A2D4884}"/>
            </c:ext>
          </c:extLst>
        </c:ser>
        <c:ser>
          <c:idx val="2"/>
          <c:order val="2"/>
          <c:tx>
            <c:strRef>
              <c:f>'[Chart in Microsoft PowerPoint]2014-2018'!$I$5</c:f>
              <c:strCache>
                <c:ptCount val="1"/>
                <c:pt idx="0">
                  <c:v>Амьгүй төрөлт</c:v>
                </c:pt>
              </c:strCache>
            </c:strRef>
          </c:tx>
          <c:spPr>
            <a:gradFill rotWithShape="1">
              <a:gsLst>
                <a:gs pos="0">
                  <a:schemeClr val="accent3">
                    <a:shade val="15000"/>
                    <a:satMod val="180000"/>
                  </a:schemeClr>
                </a:gs>
                <a:gs pos="50000">
                  <a:schemeClr val="accent3">
                    <a:shade val="45000"/>
                    <a:satMod val="170000"/>
                  </a:schemeClr>
                </a:gs>
                <a:gs pos="70000">
                  <a:schemeClr val="accent3">
                    <a:tint val="99000"/>
                    <a:shade val="65000"/>
                    <a:satMod val="155000"/>
                  </a:schemeClr>
                </a:gs>
                <a:gs pos="100000">
                  <a:schemeClr val="accent3">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rgbClr r="0" g="0" b="0">
                  <a:satMod val="300000"/>
                </a:scrgb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 in Microsoft PowerPoint]2014-2018'!$J$2:$N$2</c:f>
              <c:numCache>
                <c:formatCode>General</c:formatCode>
                <c:ptCount val="5"/>
                <c:pt idx="0">
                  <c:v>2019</c:v>
                </c:pt>
                <c:pt idx="1">
                  <c:v>2020</c:v>
                </c:pt>
                <c:pt idx="2">
                  <c:v>2021</c:v>
                </c:pt>
                <c:pt idx="3">
                  <c:v>2022</c:v>
                </c:pt>
                <c:pt idx="4">
                  <c:v>2023</c:v>
                </c:pt>
              </c:numCache>
            </c:numRef>
          </c:cat>
          <c:val>
            <c:numRef>
              <c:f>'[Chart in Microsoft PowerPoint]2014-2018'!$J$5:$N$5</c:f>
              <c:numCache>
                <c:formatCode>0</c:formatCode>
                <c:ptCount val="5"/>
                <c:pt idx="0" formatCode="General">
                  <c:v>9</c:v>
                </c:pt>
                <c:pt idx="1">
                  <c:v>11</c:v>
                </c:pt>
                <c:pt idx="2">
                  <c:v>8</c:v>
                </c:pt>
                <c:pt idx="3">
                  <c:v>12</c:v>
                </c:pt>
                <c:pt idx="4">
                  <c:v>5</c:v>
                </c:pt>
              </c:numCache>
            </c:numRef>
          </c:val>
          <c:extLst>
            <c:ext xmlns:c16="http://schemas.microsoft.com/office/drawing/2014/chart" uri="{C3380CC4-5D6E-409C-BE32-E72D297353CC}">
              <c16:uniqueId val="{00000007-87C3-4B68-92D5-6E855A2D4884}"/>
            </c:ext>
          </c:extLst>
        </c:ser>
        <c:ser>
          <c:idx val="3"/>
          <c:order val="3"/>
          <c:tx>
            <c:strRef>
              <c:f>'[Chart in Microsoft PowerPoint]2014-2018'!$I$6</c:f>
              <c:strCache>
                <c:ptCount val="1"/>
                <c:pt idx="0">
                  <c:v>Гэрийн төрөлт </c:v>
                </c:pt>
              </c:strCache>
            </c:strRef>
          </c:tx>
          <c:spPr>
            <a:gradFill rotWithShape="1">
              <a:gsLst>
                <a:gs pos="0">
                  <a:schemeClr val="accent4">
                    <a:shade val="15000"/>
                    <a:satMod val="180000"/>
                  </a:schemeClr>
                </a:gs>
                <a:gs pos="50000">
                  <a:schemeClr val="accent4">
                    <a:shade val="45000"/>
                    <a:satMod val="170000"/>
                  </a:schemeClr>
                </a:gs>
                <a:gs pos="70000">
                  <a:schemeClr val="accent4">
                    <a:tint val="99000"/>
                    <a:shade val="65000"/>
                    <a:satMod val="155000"/>
                  </a:schemeClr>
                </a:gs>
                <a:gs pos="100000">
                  <a:schemeClr val="accent4">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rgbClr r="0" g="0" b="0">
                  <a:satMod val="300000"/>
                </a:scrgb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 in Microsoft PowerPoint]2014-2018'!$J$2:$N$2</c:f>
              <c:numCache>
                <c:formatCode>General</c:formatCode>
                <c:ptCount val="5"/>
                <c:pt idx="0">
                  <c:v>2019</c:v>
                </c:pt>
                <c:pt idx="1">
                  <c:v>2020</c:v>
                </c:pt>
                <c:pt idx="2">
                  <c:v>2021</c:v>
                </c:pt>
                <c:pt idx="3">
                  <c:v>2022</c:v>
                </c:pt>
                <c:pt idx="4">
                  <c:v>2023</c:v>
                </c:pt>
              </c:numCache>
            </c:numRef>
          </c:cat>
          <c:val>
            <c:numRef>
              <c:f>'[Chart in Microsoft PowerPoint]2014-2018'!$J$6:$N$6</c:f>
              <c:numCache>
                <c:formatCode>0</c:formatCode>
                <c:ptCount val="5"/>
                <c:pt idx="0" formatCode="General">
                  <c:v>7</c:v>
                </c:pt>
                <c:pt idx="1">
                  <c:v>6</c:v>
                </c:pt>
                <c:pt idx="2">
                  <c:v>3</c:v>
                </c:pt>
                <c:pt idx="3">
                  <c:v>3</c:v>
                </c:pt>
                <c:pt idx="4">
                  <c:v>3</c:v>
                </c:pt>
              </c:numCache>
            </c:numRef>
          </c:val>
          <c:extLst>
            <c:ext xmlns:c16="http://schemas.microsoft.com/office/drawing/2014/chart" uri="{C3380CC4-5D6E-409C-BE32-E72D297353CC}">
              <c16:uniqueId val="{00000008-87C3-4B68-92D5-6E855A2D4884}"/>
            </c:ext>
          </c:extLst>
        </c:ser>
        <c:dLbls>
          <c:dLblPos val="outEnd"/>
          <c:showLegendKey val="0"/>
          <c:showVal val="1"/>
          <c:showCatName val="0"/>
          <c:showSerName val="0"/>
          <c:showPercent val="0"/>
          <c:showBubbleSize val="0"/>
        </c:dLbls>
        <c:gapWidth val="100"/>
        <c:overlap val="-24"/>
        <c:axId val="129912192"/>
        <c:axId val="129926272"/>
      </c:barChart>
      <c:catAx>
        <c:axId val="12991219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9926272"/>
        <c:crosses val="autoZero"/>
        <c:auto val="1"/>
        <c:lblAlgn val="ctr"/>
        <c:lblOffset val="100"/>
        <c:noMultiLvlLbl val="0"/>
      </c:catAx>
      <c:valAx>
        <c:axId val="12992627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9912192"/>
        <c:crosses val="autoZero"/>
        <c:crossBetween val="between"/>
      </c:valAx>
      <c:spPr>
        <a:noFill/>
        <a:ln>
          <a:noFill/>
        </a:ln>
        <a:effectLst/>
      </c:spPr>
    </c:plotArea>
    <c:legend>
      <c:legendPos val="b"/>
      <c:layout>
        <c:manualLayout>
          <c:xMode val="edge"/>
          <c:yMode val="edge"/>
          <c:x val="0"/>
          <c:y val="0.82359547722553073"/>
          <c:w val="0.98838383838383836"/>
          <c:h val="0.176404595330976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7310177516799933"/>
          <c:y val="2.0256205940465254E-2"/>
          <c:w val="0.79387570935655516"/>
          <c:h val="0.69535561749370189"/>
        </c:manualLayout>
      </c:layout>
      <c:bar3DChart>
        <c:barDir val="col"/>
        <c:grouping val="clustered"/>
        <c:varyColors val="0"/>
        <c:ser>
          <c:idx val="0"/>
          <c:order val="0"/>
          <c:tx>
            <c:strRef>
              <c:f>Sheet1!$A$10</c:f>
              <c:strCache>
                <c:ptCount val="1"/>
                <c:pt idx="0">
                  <c:v>Өвөрхангай </c:v>
                </c:pt>
              </c:strCache>
            </c:strRef>
          </c:tx>
          <c:spPr>
            <a:solidFill>
              <a:srgbClr val="0070C0"/>
            </a:solidFill>
            <a:ln>
              <a:solidFill>
                <a:srgbClr val="CCCC00"/>
              </a:solidFill>
            </a:ln>
            <a:effectLst/>
            <a:sp3d>
              <a:contourClr>
                <a:srgbClr val="CCCC00"/>
              </a:contourClr>
            </a:sp3d>
          </c:spPr>
          <c:invertIfNegative val="0"/>
          <c:cat>
            <c:numRef>
              <c:f>Sheet1!$B$9:$H$9</c:f>
              <c:numCache>
                <c:formatCode>General</c:formatCode>
                <c:ptCount val="7"/>
                <c:pt idx="0">
                  <c:v>2017</c:v>
                </c:pt>
                <c:pt idx="1">
                  <c:v>2018</c:v>
                </c:pt>
                <c:pt idx="2">
                  <c:v>2019</c:v>
                </c:pt>
                <c:pt idx="3">
                  <c:v>2020</c:v>
                </c:pt>
                <c:pt idx="4">
                  <c:v>2021</c:v>
                </c:pt>
                <c:pt idx="5">
                  <c:v>2022</c:v>
                </c:pt>
                <c:pt idx="6">
                  <c:v>2023</c:v>
                </c:pt>
              </c:numCache>
            </c:numRef>
          </c:cat>
          <c:val>
            <c:numRef>
              <c:f>Sheet1!$B$10:$H$10</c:f>
              <c:numCache>
                <c:formatCode>General</c:formatCode>
                <c:ptCount val="7"/>
                <c:pt idx="0">
                  <c:v>20.2</c:v>
                </c:pt>
                <c:pt idx="1">
                  <c:v>19.100000000000001</c:v>
                </c:pt>
                <c:pt idx="2">
                  <c:v>17.7</c:v>
                </c:pt>
                <c:pt idx="3">
                  <c:v>9.9</c:v>
                </c:pt>
                <c:pt idx="4">
                  <c:v>13.1</c:v>
                </c:pt>
                <c:pt idx="5">
                  <c:v>16.600000000000001</c:v>
                </c:pt>
                <c:pt idx="6">
                  <c:v>17.8</c:v>
                </c:pt>
              </c:numCache>
            </c:numRef>
          </c:val>
          <c:extLst>
            <c:ext xmlns:c16="http://schemas.microsoft.com/office/drawing/2014/chart" uri="{C3380CC4-5D6E-409C-BE32-E72D297353CC}">
              <c16:uniqueId val="{00000000-8FB9-4D28-8883-157363135963}"/>
            </c:ext>
          </c:extLst>
        </c:ser>
        <c:ser>
          <c:idx val="1"/>
          <c:order val="1"/>
          <c:tx>
            <c:strRef>
              <c:f>Sheet1!$A$11</c:f>
              <c:strCache>
                <c:ptCount val="1"/>
                <c:pt idx="0">
                  <c:v>Улсын дундаж</c:v>
                </c:pt>
              </c:strCache>
            </c:strRef>
          </c:tx>
          <c:spPr>
            <a:solidFill>
              <a:schemeClr val="accent2"/>
            </a:solidFill>
            <a:ln>
              <a:solidFill>
                <a:schemeClr val="tx2">
                  <a:lumMod val="40000"/>
                  <a:lumOff val="60000"/>
                </a:schemeClr>
              </a:solidFill>
            </a:ln>
            <a:effectLst/>
            <a:sp3d>
              <a:contourClr>
                <a:schemeClr val="tx2">
                  <a:lumMod val="40000"/>
                  <a:lumOff val="60000"/>
                </a:schemeClr>
              </a:contourClr>
            </a:sp3d>
          </c:spPr>
          <c:invertIfNegative val="0"/>
          <c:cat>
            <c:numRef>
              <c:f>Sheet1!$B$9:$H$9</c:f>
              <c:numCache>
                <c:formatCode>General</c:formatCode>
                <c:ptCount val="7"/>
                <c:pt idx="0">
                  <c:v>2017</c:v>
                </c:pt>
                <c:pt idx="1">
                  <c:v>2018</c:v>
                </c:pt>
                <c:pt idx="2">
                  <c:v>2019</c:v>
                </c:pt>
                <c:pt idx="3">
                  <c:v>2020</c:v>
                </c:pt>
                <c:pt idx="4">
                  <c:v>2021</c:v>
                </c:pt>
                <c:pt idx="5">
                  <c:v>2022</c:v>
                </c:pt>
                <c:pt idx="6">
                  <c:v>2023</c:v>
                </c:pt>
              </c:numCache>
            </c:numRef>
          </c:cat>
          <c:val>
            <c:numRef>
              <c:f>Sheet1!$B$11:$H$11</c:f>
              <c:numCache>
                <c:formatCode>General</c:formatCode>
                <c:ptCount val="7"/>
                <c:pt idx="0">
                  <c:v>16.7</c:v>
                </c:pt>
                <c:pt idx="1">
                  <c:v>16.899999999999999</c:v>
                </c:pt>
                <c:pt idx="2">
                  <c:v>16.100000000000001</c:v>
                </c:pt>
                <c:pt idx="3">
                  <c:v>14</c:v>
                </c:pt>
                <c:pt idx="4">
                  <c:v>13.9</c:v>
                </c:pt>
                <c:pt idx="5">
                  <c:v>15.5</c:v>
                </c:pt>
                <c:pt idx="6">
                  <c:v>14.9</c:v>
                </c:pt>
              </c:numCache>
            </c:numRef>
          </c:val>
          <c:extLst>
            <c:ext xmlns:c16="http://schemas.microsoft.com/office/drawing/2014/chart" uri="{C3380CC4-5D6E-409C-BE32-E72D297353CC}">
              <c16:uniqueId val="{00000001-8FB9-4D28-8883-157363135963}"/>
            </c:ext>
          </c:extLst>
        </c:ser>
        <c:dLbls>
          <c:showLegendKey val="0"/>
          <c:showVal val="0"/>
          <c:showCatName val="0"/>
          <c:showSerName val="0"/>
          <c:showPercent val="0"/>
          <c:showBubbleSize val="0"/>
        </c:dLbls>
        <c:gapWidth val="150"/>
        <c:shape val="box"/>
        <c:axId val="129793024"/>
        <c:axId val="129794816"/>
        <c:axId val="0"/>
      </c:bar3DChart>
      <c:catAx>
        <c:axId val="1297930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29794816"/>
        <c:crosses val="autoZero"/>
        <c:auto val="1"/>
        <c:lblAlgn val="ctr"/>
        <c:lblOffset val="100"/>
        <c:noMultiLvlLbl val="0"/>
      </c:catAx>
      <c:valAx>
        <c:axId val="12979481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2979302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600" b="1" i="0" u="none" strike="noStrike" kern="1200" baseline="0">
                <a:solidFill>
                  <a:schemeClr val="tx1"/>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mn-MN" b="1" dirty="0">
                <a:latin typeface="Arial" panose="020B0604020202020204" pitchFamily="34" charset="0"/>
                <a:cs typeface="Arial" panose="020B0604020202020204" pitchFamily="34" charset="0"/>
              </a:rPr>
              <a:t>Нярайн эндэгдлийн түвшин                                      /1000 амьд</a:t>
            </a:r>
            <a:r>
              <a:rPr lang="mn-MN" b="1" baseline="0" dirty="0">
                <a:latin typeface="Arial" panose="020B0604020202020204" pitchFamily="34" charset="0"/>
                <a:cs typeface="Arial" panose="020B0604020202020204" pitchFamily="34" charset="0"/>
              </a:rPr>
              <a:t> төрөлтөнд/</a:t>
            </a:r>
            <a:endParaRPr lang="en-US" b="1"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Sheet1!$A$17</c:f>
              <c:strCache>
                <c:ptCount val="1"/>
                <c:pt idx="0">
                  <c:v>Өвөрхангай</c:v>
                </c:pt>
              </c:strCache>
            </c:strRef>
          </c:tx>
          <c:spPr>
            <a:ln w="28575" cap="rnd">
              <a:solidFill>
                <a:srgbClr val="1E14EC"/>
              </a:solidFill>
              <a:round/>
            </a:ln>
            <a:effectLst/>
          </c:spPr>
          <c:marker>
            <c:symbol val="circle"/>
            <c:size val="5"/>
            <c:spPr>
              <a:solidFill>
                <a:schemeClr val="accent1"/>
              </a:solidFill>
              <a:ln w="9525">
                <a:solidFill>
                  <a:schemeClr val="accent1"/>
                </a:solidFill>
              </a:ln>
              <a:effectLst/>
            </c:spPr>
          </c:marker>
          <c:cat>
            <c:numRef>
              <c:f>Sheet1!$B$16:$H$16</c:f>
              <c:numCache>
                <c:formatCode>General</c:formatCode>
                <c:ptCount val="7"/>
                <c:pt idx="0">
                  <c:v>2017</c:v>
                </c:pt>
                <c:pt idx="1">
                  <c:v>2018</c:v>
                </c:pt>
                <c:pt idx="2">
                  <c:v>2019</c:v>
                </c:pt>
                <c:pt idx="3">
                  <c:v>2020</c:v>
                </c:pt>
                <c:pt idx="4">
                  <c:v>2021</c:v>
                </c:pt>
                <c:pt idx="5">
                  <c:v>2022</c:v>
                </c:pt>
                <c:pt idx="6">
                  <c:v>2023</c:v>
                </c:pt>
              </c:numCache>
            </c:numRef>
          </c:cat>
          <c:val>
            <c:numRef>
              <c:f>Sheet1!$B$17:$H$17</c:f>
              <c:numCache>
                <c:formatCode>0.0</c:formatCode>
                <c:ptCount val="7"/>
                <c:pt idx="0">
                  <c:v>9.5159288374017379</c:v>
                </c:pt>
                <c:pt idx="1">
                  <c:v>10.403662089055347</c:v>
                </c:pt>
                <c:pt idx="2">
                  <c:v>8.4452975047984644</c:v>
                </c:pt>
                <c:pt idx="3">
                  <c:v>5.4</c:v>
                </c:pt>
                <c:pt idx="4">
                  <c:v>7.7</c:v>
                </c:pt>
                <c:pt idx="5">
                  <c:v>9.1</c:v>
                </c:pt>
                <c:pt idx="6">
                  <c:v>10.199999999999999</c:v>
                </c:pt>
              </c:numCache>
            </c:numRef>
          </c:val>
          <c:smooth val="0"/>
          <c:extLst>
            <c:ext xmlns:c16="http://schemas.microsoft.com/office/drawing/2014/chart" uri="{C3380CC4-5D6E-409C-BE32-E72D297353CC}">
              <c16:uniqueId val="{00000000-4C36-4116-BE2D-AF5B52B7B2D0}"/>
            </c:ext>
          </c:extLst>
        </c:ser>
        <c:ser>
          <c:idx val="1"/>
          <c:order val="1"/>
          <c:tx>
            <c:strRef>
              <c:f>Sheet1!$A$18</c:f>
              <c:strCache>
                <c:ptCount val="1"/>
                <c:pt idx="0">
                  <c:v>Улсын дундаж</c:v>
                </c:pt>
              </c:strCache>
            </c:strRef>
          </c:tx>
          <c:spPr>
            <a:ln w="28575" cap="rnd">
              <a:solidFill>
                <a:srgbClr val="C0504D"/>
              </a:solidFill>
              <a:round/>
            </a:ln>
            <a:effectLst/>
          </c:spPr>
          <c:marker>
            <c:symbol val="circle"/>
            <c:size val="5"/>
            <c:spPr>
              <a:solidFill>
                <a:schemeClr val="accent2"/>
              </a:solidFill>
              <a:ln w="9525">
                <a:solidFill>
                  <a:schemeClr val="accent2"/>
                </a:solidFill>
              </a:ln>
              <a:effectLst/>
            </c:spPr>
          </c:marker>
          <c:cat>
            <c:numRef>
              <c:f>Sheet1!$B$16:$H$16</c:f>
              <c:numCache>
                <c:formatCode>General</c:formatCode>
                <c:ptCount val="7"/>
                <c:pt idx="0">
                  <c:v>2017</c:v>
                </c:pt>
                <c:pt idx="1">
                  <c:v>2018</c:v>
                </c:pt>
                <c:pt idx="2">
                  <c:v>2019</c:v>
                </c:pt>
                <c:pt idx="3">
                  <c:v>2020</c:v>
                </c:pt>
                <c:pt idx="4">
                  <c:v>2021</c:v>
                </c:pt>
                <c:pt idx="5">
                  <c:v>2022</c:v>
                </c:pt>
                <c:pt idx="6">
                  <c:v>2023</c:v>
                </c:pt>
              </c:numCache>
            </c:numRef>
          </c:cat>
          <c:val>
            <c:numRef>
              <c:f>Sheet1!$B$18:$H$18</c:f>
              <c:numCache>
                <c:formatCode>General</c:formatCode>
                <c:ptCount val="7"/>
                <c:pt idx="0">
                  <c:v>8.6999999999999993</c:v>
                </c:pt>
                <c:pt idx="1">
                  <c:v>8.6999999999999993</c:v>
                </c:pt>
                <c:pt idx="2">
                  <c:v>8.6</c:v>
                </c:pt>
                <c:pt idx="3">
                  <c:v>7.8</c:v>
                </c:pt>
                <c:pt idx="4">
                  <c:v>8.1999999999999993</c:v>
                </c:pt>
                <c:pt idx="5">
                  <c:v>7.8</c:v>
                </c:pt>
                <c:pt idx="6">
                  <c:v>7.7</c:v>
                </c:pt>
              </c:numCache>
            </c:numRef>
          </c:val>
          <c:smooth val="0"/>
          <c:extLst>
            <c:ext xmlns:c16="http://schemas.microsoft.com/office/drawing/2014/chart" uri="{C3380CC4-5D6E-409C-BE32-E72D297353CC}">
              <c16:uniqueId val="{00000001-4C36-4116-BE2D-AF5B52B7B2D0}"/>
            </c:ext>
          </c:extLst>
        </c:ser>
        <c:dLbls>
          <c:showLegendKey val="0"/>
          <c:showVal val="0"/>
          <c:showCatName val="0"/>
          <c:showSerName val="0"/>
          <c:showPercent val="0"/>
          <c:showBubbleSize val="0"/>
        </c:dLbls>
        <c:marker val="1"/>
        <c:smooth val="0"/>
        <c:axId val="131567616"/>
        <c:axId val="131568384"/>
      </c:lineChart>
      <c:catAx>
        <c:axId val="13156761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31568384"/>
        <c:crosses val="autoZero"/>
        <c:auto val="1"/>
        <c:lblAlgn val="ctr"/>
        <c:lblOffset val="100"/>
        <c:noMultiLvlLbl val="0"/>
      </c:catAx>
      <c:valAx>
        <c:axId val="13156838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3156761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1" i="0" u="none" strike="noStrike" kern="1200" baseline="0">
                <a:solidFill>
                  <a:schemeClr val="tx1"/>
                </a:solidFill>
                <a:latin typeface="+mn-lt"/>
                <a:ea typeface="+mn-ea"/>
                <a:cs typeface="+mn-cs"/>
              </a:defRPr>
            </a:pPr>
            <a:endParaRPr lang="en-US"/>
          </a:p>
        </c:txPr>
      </c:dTable>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Sheet2!$B$32</c:f>
              <c:strCache>
                <c:ptCount val="1"/>
                <c:pt idx="0">
                  <c:v>2021 он</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Sheet2!$C$31:$L$31</c:f>
              <c:strCache>
                <c:ptCount val="10"/>
                <c:pt idx="0">
                  <c:v>Богино хугацааны сургалтын тоо</c:v>
                </c:pt>
                <c:pt idx="1">
                  <c:v>Гадаад сургалт</c:v>
                </c:pt>
                <c:pt idx="2">
                  <c:v>Үндсэн </c:v>
                </c:pt>
                <c:pt idx="3">
                  <c:v>Төрөлжсөн </c:v>
                </c:pt>
                <c:pt idx="4">
                  <c:v>Дээшлүүлэх</c:v>
                </c:pt>
                <c:pt idx="5">
                  <c:v>Төрөлжсөн </c:v>
                </c:pt>
                <c:pt idx="6">
                  <c:v>Дээшлүүлэх</c:v>
                </c:pt>
                <c:pt idx="7">
                  <c:v>Их эмч</c:v>
                </c:pt>
                <c:pt idx="8">
                  <c:v>Сувилагч, бусад</c:v>
                </c:pt>
                <c:pt idx="9">
                  <c:v>Эх баригч</c:v>
                </c:pt>
              </c:strCache>
            </c:strRef>
          </c:cat>
          <c:val>
            <c:numRef>
              <c:f>Sheet2!$C$32:$L$32</c:f>
              <c:numCache>
                <c:formatCode>General</c:formatCode>
                <c:ptCount val="10"/>
                <c:pt idx="0">
                  <c:v>87</c:v>
                </c:pt>
                <c:pt idx="2">
                  <c:v>16</c:v>
                </c:pt>
                <c:pt idx="3">
                  <c:v>16</c:v>
                </c:pt>
                <c:pt idx="4">
                  <c:v>6</c:v>
                </c:pt>
                <c:pt idx="5">
                  <c:v>36</c:v>
                </c:pt>
                <c:pt idx="6">
                  <c:v>18</c:v>
                </c:pt>
                <c:pt idx="7">
                  <c:v>3</c:v>
                </c:pt>
                <c:pt idx="8">
                  <c:v>2</c:v>
                </c:pt>
                <c:pt idx="9">
                  <c:v>4</c:v>
                </c:pt>
              </c:numCache>
            </c:numRef>
          </c:val>
          <c:extLst>
            <c:ext xmlns:c16="http://schemas.microsoft.com/office/drawing/2014/chart" uri="{C3380CC4-5D6E-409C-BE32-E72D297353CC}">
              <c16:uniqueId val="{00000000-9692-4CB4-99C9-1D047EACCE45}"/>
            </c:ext>
          </c:extLst>
        </c:ser>
        <c:ser>
          <c:idx val="1"/>
          <c:order val="1"/>
          <c:tx>
            <c:strRef>
              <c:f>Sheet2!$B$33</c:f>
              <c:strCache>
                <c:ptCount val="1"/>
                <c:pt idx="0">
                  <c:v>2022 он</c:v>
                </c:pt>
              </c:strCache>
            </c:strRef>
          </c:tx>
          <c:spPr>
            <a:solidFill>
              <a:srgbClr val="FF99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Sheet2!$C$31:$L$31</c:f>
              <c:strCache>
                <c:ptCount val="10"/>
                <c:pt idx="0">
                  <c:v>Богино хугацааны сургалтын тоо</c:v>
                </c:pt>
                <c:pt idx="1">
                  <c:v>Гадаад сургалт</c:v>
                </c:pt>
                <c:pt idx="2">
                  <c:v>Үндсэн </c:v>
                </c:pt>
                <c:pt idx="3">
                  <c:v>Төрөлжсөн </c:v>
                </c:pt>
                <c:pt idx="4">
                  <c:v>Дээшлүүлэх</c:v>
                </c:pt>
                <c:pt idx="5">
                  <c:v>Төрөлжсөн </c:v>
                </c:pt>
                <c:pt idx="6">
                  <c:v>Дээшлүүлэх</c:v>
                </c:pt>
                <c:pt idx="7">
                  <c:v>Их эмч</c:v>
                </c:pt>
                <c:pt idx="8">
                  <c:v>Сувилагч, бусад</c:v>
                </c:pt>
                <c:pt idx="9">
                  <c:v>Эх баригч</c:v>
                </c:pt>
              </c:strCache>
            </c:strRef>
          </c:cat>
          <c:val>
            <c:numRef>
              <c:f>Sheet2!$C$33:$L$33</c:f>
              <c:numCache>
                <c:formatCode>General</c:formatCode>
                <c:ptCount val="10"/>
                <c:pt idx="0">
                  <c:v>54</c:v>
                </c:pt>
                <c:pt idx="1">
                  <c:v>9</c:v>
                </c:pt>
                <c:pt idx="2">
                  <c:v>15</c:v>
                </c:pt>
                <c:pt idx="3">
                  <c:v>11</c:v>
                </c:pt>
                <c:pt idx="4">
                  <c:v>7</c:v>
                </c:pt>
                <c:pt idx="5">
                  <c:v>24</c:v>
                </c:pt>
                <c:pt idx="6">
                  <c:v>12</c:v>
                </c:pt>
                <c:pt idx="7">
                  <c:v>18</c:v>
                </c:pt>
                <c:pt idx="8">
                  <c:v>8</c:v>
                </c:pt>
                <c:pt idx="9">
                  <c:v>4</c:v>
                </c:pt>
              </c:numCache>
            </c:numRef>
          </c:val>
          <c:extLst>
            <c:ext xmlns:c16="http://schemas.microsoft.com/office/drawing/2014/chart" uri="{C3380CC4-5D6E-409C-BE32-E72D297353CC}">
              <c16:uniqueId val="{00000001-9692-4CB4-99C9-1D047EACCE45}"/>
            </c:ext>
          </c:extLst>
        </c:ser>
        <c:ser>
          <c:idx val="2"/>
          <c:order val="2"/>
          <c:tx>
            <c:strRef>
              <c:f>Sheet2!$B$34</c:f>
              <c:strCache>
                <c:ptCount val="1"/>
                <c:pt idx="0">
                  <c:v>2023 он</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Sheet2!$C$31:$L$31</c:f>
              <c:strCache>
                <c:ptCount val="10"/>
                <c:pt idx="0">
                  <c:v>Богино хугацааны сургалтын тоо</c:v>
                </c:pt>
                <c:pt idx="1">
                  <c:v>Гадаад сургалт</c:v>
                </c:pt>
                <c:pt idx="2">
                  <c:v>Үндсэн </c:v>
                </c:pt>
                <c:pt idx="3">
                  <c:v>Төрөлжсөн </c:v>
                </c:pt>
                <c:pt idx="4">
                  <c:v>Дээшлүүлэх</c:v>
                </c:pt>
                <c:pt idx="5">
                  <c:v>Төрөлжсөн </c:v>
                </c:pt>
                <c:pt idx="6">
                  <c:v>Дээшлүүлэх</c:v>
                </c:pt>
                <c:pt idx="7">
                  <c:v>Их эмч</c:v>
                </c:pt>
                <c:pt idx="8">
                  <c:v>Сувилагч, бусад</c:v>
                </c:pt>
                <c:pt idx="9">
                  <c:v>Эх баригч</c:v>
                </c:pt>
              </c:strCache>
            </c:strRef>
          </c:cat>
          <c:val>
            <c:numRef>
              <c:f>Sheet2!$C$34:$L$34</c:f>
              <c:numCache>
                <c:formatCode>General</c:formatCode>
                <c:ptCount val="10"/>
                <c:pt idx="0">
                  <c:v>52</c:v>
                </c:pt>
                <c:pt idx="1">
                  <c:v>47</c:v>
                </c:pt>
                <c:pt idx="2">
                  <c:v>12</c:v>
                </c:pt>
                <c:pt idx="3">
                  <c:v>12</c:v>
                </c:pt>
                <c:pt idx="4">
                  <c:v>8</c:v>
                </c:pt>
                <c:pt idx="5">
                  <c:v>12</c:v>
                </c:pt>
                <c:pt idx="6">
                  <c:v>13</c:v>
                </c:pt>
                <c:pt idx="7">
                  <c:v>12</c:v>
                </c:pt>
                <c:pt idx="8">
                  <c:v>23</c:v>
                </c:pt>
                <c:pt idx="9">
                  <c:v>17</c:v>
                </c:pt>
              </c:numCache>
            </c:numRef>
          </c:val>
          <c:extLst>
            <c:ext xmlns:c16="http://schemas.microsoft.com/office/drawing/2014/chart" uri="{C3380CC4-5D6E-409C-BE32-E72D297353CC}">
              <c16:uniqueId val="{00000002-9692-4CB4-99C9-1D047EACCE45}"/>
            </c:ext>
          </c:extLst>
        </c:ser>
        <c:dLbls>
          <c:dLblPos val="outEnd"/>
          <c:showLegendKey val="0"/>
          <c:showVal val="1"/>
          <c:showCatName val="0"/>
          <c:showSerName val="0"/>
          <c:showPercent val="0"/>
          <c:showBubbleSize val="0"/>
        </c:dLbls>
        <c:gapWidth val="219"/>
        <c:overlap val="-27"/>
        <c:axId val="321719680"/>
        <c:axId val="321746048"/>
      </c:barChart>
      <c:catAx>
        <c:axId val="321719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1746048"/>
        <c:crosses val="autoZero"/>
        <c:auto val="1"/>
        <c:lblAlgn val="ctr"/>
        <c:lblOffset val="100"/>
        <c:noMultiLvlLbl val="0"/>
      </c:catAx>
      <c:valAx>
        <c:axId val="3217460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2171968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r"/>
      <c:layout>
        <c:manualLayout>
          <c:xMode val="edge"/>
          <c:yMode val="edge"/>
          <c:x val="0.33540788645249553"/>
          <c:y val="4.8739481822197971E-2"/>
          <c:w val="0.37573172285503148"/>
          <c:h val="0.1808023441404415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Sheet1!$B$2</c:f>
              <c:strCache>
                <c:ptCount val="1"/>
                <c:pt idx="0">
                  <c:v>төсөв </c:v>
                </c:pt>
              </c:strCache>
            </c:strRef>
          </c:tx>
          <c:spPr>
            <a:gradFill>
              <a:gsLst>
                <a:gs pos="100000">
                  <a:schemeClr val="accent1">
                    <a:alpha val="0"/>
                  </a:schemeClr>
                </a:gs>
                <a:gs pos="50000">
                  <a:schemeClr val="accent1"/>
                </a:gs>
              </a:gsLst>
              <a:lin ang="5400000" scaled="0"/>
            </a:gradFill>
            <a:ln>
              <a:noFill/>
            </a:ln>
            <a:effectLst/>
            <a:sp3d/>
          </c:spPr>
          <c:invertIfNegative val="0"/>
          <c:dLbls>
            <c:dLbl>
              <c:idx val="0"/>
              <c:layout>
                <c:manualLayout>
                  <c:x val="-6.2446148392044463E-3"/>
                  <c:y val="-6.36762923637155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0D1-4D51-9C39-844933A74912}"/>
                </c:ext>
              </c:extLst>
            </c:dLbl>
            <c:dLbl>
              <c:idx val="1"/>
              <c:layout>
                <c:manualLayout>
                  <c:x val="-2.0815382797348151E-3"/>
                  <c:y val="-3.33542483809939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0D1-4D51-9C39-844933A74912}"/>
                </c:ext>
              </c:extLst>
            </c:dLbl>
            <c:dLbl>
              <c:idx val="2"/>
              <c:layout>
                <c:manualLayout>
                  <c:x val="-2.023809144392736E-2"/>
                  <c:y val="0"/>
                </c:manualLayout>
              </c:layout>
              <c:showLegendKey val="0"/>
              <c:showVal val="1"/>
              <c:showCatName val="0"/>
              <c:showSerName val="0"/>
              <c:showPercent val="0"/>
              <c:showBubbleSize val="0"/>
              <c:extLst>
                <c:ext xmlns:c15="http://schemas.microsoft.com/office/drawing/2012/chart" uri="{CE6537A1-D6FC-4f65-9D91-7224C49458BB}">
                  <c15:layout>
                    <c:manualLayout>
                      <c:w val="0.24013100110029975"/>
                      <c:h val="0.13887596899224805"/>
                    </c:manualLayout>
                  </c15:layout>
                </c:ext>
                <c:ext xmlns:c16="http://schemas.microsoft.com/office/drawing/2014/chart" uri="{C3380CC4-5D6E-409C-BE32-E72D297353CC}">
                  <c16:uniqueId val="{00000002-E4CC-43CC-AD12-767A11D93027}"/>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Sheet1!$A$3:$A$5</c:f>
              <c:strCache>
                <c:ptCount val="3"/>
                <c:pt idx="0">
                  <c:v>2019 он /суурь/ </c:v>
                </c:pt>
                <c:pt idx="1">
                  <c:v>2020 он </c:v>
                </c:pt>
                <c:pt idx="2">
                  <c:v>2023 он </c:v>
                </c:pt>
              </c:strCache>
            </c:strRef>
          </c:cat>
          <c:val>
            <c:numRef>
              <c:f>Sheet1!$B$3:$B$5</c:f>
              <c:numCache>
                <c:formatCode>0.00</c:formatCode>
                <c:ptCount val="3"/>
                <c:pt idx="0">
                  <c:v>10556919.9</c:v>
                </c:pt>
                <c:pt idx="1">
                  <c:v>13728707.9</c:v>
                </c:pt>
                <c:pt idx="2">
                  <c:v>22084386.100000001</c:v>
                </c:pt>
              </c:numCache>
            </c:numRef>
          </c:val>
          <c:extLst>
            <c:ext xmlns:c16="http://schemas.microsoft.com/office/drawing/2014/chart" uri="{C3380CC4-5D6E-409C-BE32-E72D297353CC}">
              <c16:uniqueId val="{00000000-E4CC-43CC-AD12-767A11D93027}"/>
            </c:ext>
          </c:extLst>
        </c:ser>
        <c:dLbls>
          <c:showLegendKey val="0"/>
          <c:showVal val="1"/>
          <c:showCatName val="0"/>
          <c:showSerName val="0"/>
          <c:showPercent val="0"/>
          <c:showBubbleSize val="0"/>
        </c:dLbls>
        <c:gapWidth val="150"/>
        <c:gapDepth val="0"/>
        <c:shape val="box"/>
        <c:axId val="322848640"/>
        <c:axId val="323335680"/>
        <c:axId val="0"/>
      </c:bar3DChart>
      <c:catAx>
        <c:axId val="3228486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rgbClr val="FF0000"/>
                </a:solidFill>
                <a:latin typeface="+mn-lt"/>
                <a:ea typeface="+mn-ea"/>
                <a:cs typeface="+mn-cs"/>
              </a:defRPr>
            </a:pPr>
            <a:endParaRPr lang="en-US"/>
          </a:p>
        </c:txPr>
        <c:crossAx val="323335680"/>
        <c:crosses val="autoZero"/>
        <c:auto val="1"/>
        <c:lblAlgn val="ctr"/>
        <c:lblOffset val="100"/>
        <c:noMultiLvlLbl val="0"/>
      </c:catAx>
      <c:valAx>
        <c:axId val="323335680"/>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228486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withinLinear" id="17">
  <a:schemeClr val="accent4"/>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3">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tx1"/>
    </cs:fontRef>
    <cs:spPr>
      <a:gradFill>
        <a:gsLst>
          <a:gs pos="100000">
            <a:schemeClr val="phClr">
              <a:alpha val="0"/>
            </a:schemeClr>
          </a:gs>
          <a:gs pos="50000">
            <a:schemeClr val="phClr"/>
          </a:gs>
        </a:gsLst>
        <a:lin ang="5400000" scaled="0"/>
      </a:gradFill>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tx1">
            <a:lumMod val="5000"/>
            <a:lumOff val="9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E3DF78-74BC-44BC-983B-C661FDDBBE01}" type="doc">
      <dgm:prSet loTypeId="urn:microsoft.com/office/officeart/2005/8/layout/vList3" loCatId="picture" qsTypeId="urn:microsoft.com/office/officeart/2005/8/quickstyle/simple1" qsCatId="simple" csTypeId="urn:microsoft.com/office/officeart/2005/8/colors/accent1_2" csCatId="accent1" phldr="1"/>
      <dgm:spPr/>
    </dgm:pt>
    <dgm:pt modelId="{1FA40D02-8894-4462-8F35-8F2CA0A23D73}">
      <dgm:prSet phldrT="[Text]"/>
      <dgm:spPr>
        <a:solidFill>
          <a:srgbClr val="00237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mn-MN" dirty="0">
              <a:latin typeface="Times New Roman" panose="02020603050405020304" pitchFamily="18" charset="0"/>
              <a:cs typeface="Times New Roman" panose="02020603050405020304" pitchFamily="18" charset="0"/>
            </a:rPr>
            <a:t>ХЭРЭГЖҮҮЛСЭН АРГА ХЭМЖЭЭ,ҮР ДҮН </a:t>
          </a:r>
          <a:endParaRPr lang="en-US" dirty="0">
            <a:latin typeface="Times New Roman" panose="02020603050405020304" pitchFamily="18" charset="0"/>
            <a:cs typeface="Times New Roman" panose="02020603050405020304" pitchFamily="18" charset="0"/>
          </a:endParaRPr>
        </a:p>
      </dgm:t>
    </dgm:pt>
    <dgm:pt modelId="{AE6FC8C5-758D-4F18-8D7D-E6F55109EB3F}" type="parTrans" cxnId="{38AAC566-0A00-43E5-AFD9-5B33F137BCD9}">
      <dgm:prSet/>
      <dgm:spPr/>
      <dgm:t>
        <a:bodyPr/>
        <a:lstStyle/>
        <a:p>
          <a:endParaRPr lang="en-US"/>
        </a:p>
      </dgm:t>
    </dgm:pt>
    <dgm:pt modelId="{554DD086-7D64-4EFF-9FD2-4738C4097FBD}" type="sibTrans" cxnId="{38AAC566-0A00-43E5-AFD9-5B33F137BCD9}">
      <dgm:prSet/>
      <dgm:spPr/>
      <dgm:t>
        <a:bodyPr/>
        <a:lstStyle/>
        <a:p>
          <a:endParaRPr lang="en-US"/>
        </a:p>
      </dgm:t>
    </dgm:pt>
    <dgm:pt modelId="{0860B033-7FC5-43FE-9FA1-A5150F7F29A4}">
      <dgm:prSet phldrT="[Text]"/>
      <dgm:spPr>
        <a:solidFill>
          <a:srgbClr val="00237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mn-MN" dirty="0">
              <a:latin typeface="Times New Roman" panose="02020603050405020304" pitchFamily="18" charset="0"/>
              <a:cs typeface="Times New Roman" panose="02020603050405020304" pitchFamily="18" charset="0"/>
            </a:rPr>
            <a:t>ТУЛГАМДСАН АСУУДАЛ, ЦААШДЫН ЧИГЛЭЛ, ЗОРИЛТ </a:t>
          </a:r>
          <a:endParaRPr lang="en-US" dirty="0">
            <a:latin typeface="Times New Roman" panose="02020603050405020304" pitchFamily="18" charset="0"/>
            <a:cs typeface="Times New Roman" panose="02020603050405020304" pitchFamily="18" charset="0"/>
          </a:endParaRPr>
        </a:p>
      </dgm:t>
    </dgm:pt>
    <dgm:pt modelId="{EE48A0DD-3554-4209-9B96-C30CF7CD13A5}" type="parTrans" cxnId="{25E7B49F-AA4F-4EF8-B917-06C4EA0A36FC}">
      <dgm:prSet/>
      <dgm:spPr/>
      <dgm:t>
        <a:bodyPr/>
        <a:lstStyle/>
        <a:p>
          <a:endParaRPr lang="en-US"/>
        </a:p>
      </dgm:t>
    </dgm:pt>
    <dgm:pt modelId="{9FC874FC-85D6-4EEC-BC4D-4A658B77BF48}" type="sibTrans" cxnId="{25E7B49F-AA4F-4EF8-B917-06C4EA0A36FC}">
      <dgm:prSet/>
      <dgm:spPr/>
      <dgm:t>
        <a:bodyPr/>
        <a:lstStyle/>
        <a:p>
          <a:endParaRPr lang="en-US"/>
        </a:p>
      </dgm:t>
    </dgm:pt>
    <dgm:pt modelId="{5D69EBBD-F093-413F-BD26-BD3733EF1923}">
      <dgm:prSet phldrT="[Text]"/>
      <dgm:spPr>
        <a:solidFill>
          <a:srgbClr val="00237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mn-MN" dirty="0">
              <a:latin typeface="Times New Roman" panose="02020603050405020304" pitchFamily="18" charset="0"/>
              <a:cs typeface="Times New Roman" panose="02020603050405020304" pitchFamily="18" charset="0"/>
            </a:rPr>
            <a:t>ХҮН АМ</a:t>
          </a:r>
          <a:r>
            <a:rPr lang="en-US" dirty="0">
              <a:latin typeface="Times New Roman" panose="02020603050405020304" pitchFamily="18" charset="0"/>
              <a:cs typeface="Times New Roman" panose="02020603050405020304" pitchFamily="18" charset="0"/>
            </a:rPr>
            <a:t> </a:t>
          </a:r>
          <a:r>
            <a:rPr lang="mn-MN" dirty="0">
              <a:latin typeface="Times New Roman" panose="02020603050405020304" pitchFamily="18" charset="0"/>
              <a:cs typeface="Times New Roman" panose="02020603050405020304" pitchFamily="18" charset="0"/>
            </a:rPr>
            <a:t>ЗҮЙ, ЭРҮҮЛ МЭНДИЙН ҮЗҮҮЛЭЛТҮҮД</a:t>
          </a:r>
          <a:endParaRPr lang="en-US" dirty="0">
            <a:latin typeface="Times New Roman" panose="02020603050405020304" pitchFamily="18" charset="0"/>
            <a:cs typeface="Times New Roman" panose="02020603050405020304" pitchFamily="18" charset="0"/>
          </a:endParaRPr>
        </a:p>
      </dgm:t>
    </dgm:pt>
    <dgm:pt modelId="{9066B967-7072-42B7-B29E-5D825B9DD340}" type="sibTrans" cxnId="{9B2FACE5-5A27-4A2F-AE20-9C92783CA23C}">
      <dgm:prSet/>
      <dgm:spPr/>
      <dgm:t>
        <a:bodyPr/>
        <a:lstStyle/>
        <a:p>
          <a:endParaRPr lang="en-US"/>
        </a:p>
      </dgm:t>
    </dgm:pt>
    <dgm:pt modelId="{D00B48BD-A7C2-4128-B030-5F92178C89C5}" type="parTrans" cxnId="{9B2FACE5-5A27-4A2F-AE20-9C92783CA23C}">
      <dgm:prSet/>
      <dgm:spPr/>
      <dgm:t>
        <a:bodyPr/>
        <a:lstStyle/>
        <a:p>
          <a:endParaRPr lang="en-US"/>
        </a:p>
      </dgm:t>
    </dgm:pt>
    <dgm:pt modelId="{736CE9FF-21E4-4C4F-8077-416C67BE23AD}" type="pres">
      <dgm:prSet presAssocID="{B5E3DF78-74BC-44BC-983B-C661FDDBBE01}" presName="linearFlow" presStyleCnt="0">
        <dgm:presLayoutVars>
          <dgm:dir/>
          <dgm:resizeHandles val="exact"/>
        </dgm:presLayoutVars>
      </dgm:prSet>
      <dgm:spPr/>
    </dgm:pt>
    <dgm:pt modelId="{9A12C72B-1CF8-40D9-A453-F5B6455137AF}" type="pres">
      <dgm:prSet presAssocID="{5D69EBBD-F093-413F-BD26-BD3733EF1923}" presName="composite" presStyleCnt="0"/>
      <dgm:spPr/>
    </dgm:pt>
    <dgm:pt modelId="{51EDAEEB-18E4-4592-B21B-5646C0A0E7F0}" type="pres">
      <dgm:prSet presAssocID="{5D69EBBD-F093-413F-BD26-BD3733EF1923}" presName="imgShp" presStyleLbl="fgImgPlace1" presStyleIdx="0" presStyleCnt="3" custLinFactNeighborX="4453" custLinFactNeighborY="986"/>
      <dgm:spPr>
        <a:blipFill rotWithShape="1">
          <a:blip xmlns:r="http://schemas.openxmlformats.org/officeDocument/2006/relationships" r:embed="rId1"/>
          <a:srcRect/>
          <a:stretch>
            <a:fillRect l="-1000" r="-1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31B8E32C-47B6-48C2-88DA-278F6FE70280}" type="pres">
      <dgm:prSet presAssocID="{5D69EBBD-F093-413F-BD26-BD3733EF1923}" presName="txShp" presStyleLbl="node1" presStyleIdx="0" presStyleCnt="3">
        <dgm:presLayoutVars>
          <dgm:bulletEnabled val="1"/>
        </dgm:presLayoutVars>
      </dgm:prSet>
      <dgm:spPr/>
    </dgm:pt>
    <dgm:pt modelId="{C55AA2E8-3907-4174-92AE-1DB081F95D4A}" type="pres">
      <dgm:prSet presAssocID="{9066B967-7072-42B7-B29E-5D825B9DD340}" presName="spacing" presStyleCnt="0"/>
      <dgm:spPr/>
    </dgm:pt>
    <dgm:pt modelId="{F745848D-9DC2-4283-9FCD-95E92FE34562}" type="pres">
      <dgm:prSet presAssocID="{1FA40D02-8894-4462-8F35-8F2CA0A23D73}" presName="composite" presStyleCnt="0"/>
      <dgm:spPr/>
    </dgm:pt>
    <dgm:pt modelId="{7828E4A3-20C3-4CA0-BC40-FB3A45AA2862}" type="pres">
      <dgm:prSet presAssocID="{1FA40D02-8894-4462-8F35-8F2CA0A23D73}" presName="imgShp" presStyleLbl="fgImgPlace1" presStyleIdx="1" presStyleCnt="3"/>
      <dgm:spPr>
        <a:blipFill rotWithShape="1">
          <a:blip xmlns:r="http://schemas.openxmlformats.org/officeDocument/2006/relationships" r:embed="rId2"/>
          <a:srcRect/>
          <a:stretch>
            <a:fillRect t="-4000" b="-4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01724787-8C46-4EB0-AAF1-3B6D3A6D93F8}" type="pres">
      <dgm:prSet presAssocID="{1FA40D02-8894-4462-8F35-8F2CA0A23D73}" presName="txShp" presStyleLbl="node1" presStyleIdx="1" presStyleCnt="3">
        <dgm:presLayoutVars>
          <dgm:bulletEnabled val="1"/>
        </dgm:presLayoutVars>
      </dgm:prSet>
      <dgm:spPr/>
    </dgm:pt>
    <dgm:pt modelId="{094B47BC-A888-4C06-B2E4-E4F38A5A63C9}" type="pres">
      <dgm:prSet presAssocID="{554DD086-7D64-4EFF-9FD2-4738C4097FBD}" presName="spacing" presStyleCnt="0"/>
      <dgm:spPr/>
    </dgm:pt>
    <dgm:pt modelId="{77A6E1FE-950C-45F2-AFFB-A5227632AE0D}" type="pres">
      <dgm:prSet presAssocID="{0860B033-7FC5-43FE-9FA1-A5150F7F29A4}" presName="composite" presStyleCnt="0"/>
      <dgm:spPr/>
    </dgm:pt>
    <dgm:pt modelId="{230164E5-CA48-482E-B06E-CBCB70626B81}" type="pres">
      <dgm:prSet presAssocID="{0860B033-7FC5-43FE-9FA1-A5150F7F29A4}" presName="imgShp" presStyleLbl="fgImgPlace1" presStyleIdx="2" presStyleCnt="3" custScaleX="101133"/>
      <dgm:spPr>
        <a:blipFill rotWithShape="1">
          <a:blip xmlns:r="http://schemas.openxmlformats.org/officeDocument/2006/relationships" r:embed="rId3"/>
          <a:srcRect/>
          <a:stretch>
            <a:fillRect l="-8000" r="-8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DE15BC0D-9594-496D-BECE-FAD381202119}" type="pres">
      <dgm:prSet presAssocID="{0860B033-7FC5-43FE-9FA1-A5150F7F29A4}" presName="txShp" presStyleLbl="node1" presStyleIdx="2" presStyleCnt="3">
        <dgm:presLayoutVars>
          <dgm:bulletEnabled val="1"/>
        </dgm:presLayoutVars>
      </dgm:prSet>
      <dgm:spPr/>
    </dgm:pt>
  </dgm:ptLst>
  <dgm:cxnLst>
    <dgm:cxn modelId="{375FEA22-7DD9-4CB3-9723-F60425CF3629}" type="presOf" srcId="{1FA40D02-8894-4462-8F35-8F2CA0A23D73}" destId="{01724787-8C46-4EB0-AAF1-3B6D3A6D93F8}" srcOrd="0" destOrd="0" presId="urn:microsoft.com/office/officeart/2005/8/layout/vList3"/>
    <dgm:cxn modelId="{FCDA5F62-DFE1-41B4-8D23-67F3E5604A91}" type="presOf" srcId="{5D69EBBD-F093-413F-BD26-BD3733EF1923}" destId="{31B8E32C-47B6-48C2-88DA-278F6FE70280}" srcOrd="0" destOrd="0" presId="urn:microsoft.com/office/officeart/2005/8/layout/vList3"/>
    <dgm:cxn modelId="{8969E143-A274-402A-BF60-6CD9C1933AA9}" type="presOf" srcId="{0860B033-7FC5-43FE-9FA1-A5150F7F29A4}" destId="{DE15BC0D-9594-496D-BECE-FAD381202119}" srcOrd="0" destOrd="0" presId="urn:microsoft.com/office/officeart/2005/8/layout/vList3"/>
    <dgm:cxn modelId="{460FD164-2FC0-44C5-AD55-D6217D30335C}" type="presOf" srcId="{B5E3DF78-74BC-44BC-983B-C661FDDBBE01}" destId="{736CE9FF-21E4-4C4F-8077-416C67BE23AD}" srcOrd="0" destOrd="0" presId="urn:microsoft.com/office/officeart/2005/8/layout/vList3"/>
    <dgm:cxn modelId="{38AAC566-0A00-43E5-AFD9-5B33F137BCD9}" srcId="{B5E3DF78-74BC-44BC-983B-C661FDDBBE01}" destId="{1FA40D02-8894-4462-8F35-8F2CA0A23D73}" srcOrd="1" destOrd="0" parTransId="{AE6FC8C5-758D-4F18-8D7D-E6F55109EB3F}" sibTransId="{554DD086-7D64-4EFF-9FD2-4738C4097FBD}"/>
    <dgm:cxn modelId="{25E7B49F-AA4F-4EF8-B917-06C4EA0A36FC}" srcId="{B5E3DF78-74BC-44BC-983B-C661FDDBBE01}" destId="{0860B033-7FC5-43FE-9FA1-A5150F7F29A4}" srcOrd="2" destOrd="0" parTransId="{EE48A0DD-3554-4209-9B96-C30CF7CD13A5}" sibTransId="{9FC874FC-85D6-4EEC-BC4D-4A658B77BF48}"/>
    <dgm:cxn modelId="{9B2FACE5-5A27-4A2F-AE20-9C92783CA23C}" srcId="{B5E3DF78-74BC-44BC-983B-C661FDDBBE01}" destId="{5D69EBBD-F093-413F-BD26-BD3733EF1923}" srcOrd="0" destOrd="0" parTransId="{D00B48BD-A7C2-4128-B030-5F92178C89C5}" sibTransId="{9066B967-7072-42B7-B29E-5D825B9DD340}"/>
    <dgm:cxn modelId="{94B341FB-564B-40C5-B90D-F5E55A936961}" type="presParOf" srcId="{736CE9FF-21E4-4C4F-8077-416C67BE23AD}" destId="{9A12C72B-1CF8-40D9-A453-F5B6455137AF}" srcOrd="0" destOrd="0" presId="urn:microsoft.com/office/officeart/2005/8/layout/vList3"/>
    <dgm:cxn modelId="{B77DBF66-7796-4CFA-A5BB-93D639C639D7}" type="presParOf" srcId="{9A12C72B-1CF8-40D9-A453-F5B6455137AF}" destId="{51EDAEEB-18E4-4592-B21B-5646C0A0E7F0}" srcOrd="0" destOrd="0" presId="urn:microsoft.com/office/officeart/2005/8/layout/vList3"/>
    <dgm:cxn modelId="{8A3081B5-A839-4F8B-9F8F-B58AF9075E78}" type="presParOf" srcId="{9A12C72B-1CF8-40D9-A453-F5B6455137AF}" destId="{31B8E32C-47B6-48C2-88DA-278F6FE70280}" srcOrd="1" destOrd="0" presId="urn:microsoft.com/office/officeart/2005/8/layout/vList3"/>
    <dgm:cxn modelId="{644C8FFE-9DBE-4574-856B-BB80A6DC685A}" type="presParOf" srcId="{736CE9FF-21E4-4C4F-8077-416C67BE23AD}" destId="{C55AA2E8-3907-4174-92AE-1DB081F95D4A}" srcOrd="1" destOrd="0" presId="urn:microsoft.com/office/officeart/2005/8/layout/vList3"/>
    <dgm:cxn modelId="{59F1B7D3-4098-4144-806A-819CC4360539}" type="presParOf" srcId="{736CE9FF-21E4-4C4F-8077-416C67BE23AD}" destId="{F745848D-9DC2-4283-9FCD-95E92FE34562}" srcOrd="2" destOrd="0" presId="urn:microsoft.com/office/officeart/2005/8/layout/vList3"/>
    <dgm:cxn modelId="{1E9C5F87-606D-480A-853A-150D328F7982}" type="presParOf" srcId="{F745848D-9DC2-4283-9FCD-95E92FE34562}" destId="{7828E4A3-20C3-4CA0-BC40-FB3A45AA2862}" srcOrd="0" destOrd="0" presId="urn:microsoft.com/office/officeart/2005/8/layout/vList3"/>
    <dgm:cxn modelId="{8BF0B9A6-DC80-4A71-B525-B8C3F7B74F11}" type="presParOf" srcId="{F745848D-9DC2-4283-9FCD-95E92FE34562}" destId="{01724787-8C46-4EB0-AAF1-3B6D3A6D93F8}" srcOrd="1" destOrd="0" presId="urn:microsoft.com/office/officeart/2005/8/layout/vList3"/>
    <dgm:cxn modelId="{A73E4B39-7C31-4EE3-B2FC-13DBF8AC478D}" type="presParOf" srcId="{736CE9FF-21E4-4C4F-8077-416C67BE23AD}" destId="{094B47BC-A888-4C06-B2E4-E4F38A5A63C9}" srcOrd="3" destOrd="0" presId="urn:microsoft.com/office/officeart/2005/8/layout/vList3"/>
    <dgm:cxn modelId="{13DA50AF-D4AE-4A97-B239-3C64BE0FDD57}" type="presParOf" srcId="{736CE9FF-21E4-4C4F-8077-416C67BE23AD}" destId="{77A6E1FE-950C-45F2-AFFB-A5227632AE0D}" srcOrd="4" destOrd="0" presId="urn:microsoft.com/office/officeart/2005/8/layout/vList3"/>
    <dgm:cxn modelId="{3ECB996E-D738-442E-B938-33D9DB90660A}" type="presParOf" srcId="{77A6E1FE-950C-45F2-AFFB-A5227632AE0D}" destId="{230164E5-CA48-482E-B06E-CBCB70626B81}" srcOrd="0" destOrd="0" presId="urn:microsoft.com/office/officeart/2005/8/layout/vList3"/>
    <dgm:cxn modelId="{066C9A7F-7B53-4BB6-A5E8-DDEFEC9236AF}" type="presParOf" srcId="{77A6E1FE-950C-45F2-AFFB-A5227632AE0D}" destId="{DE15BC0D-9594-496D-BECE-FAD381202119}"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CCD75B6-EFC0-4C64-834F-702D75ACD37E}" type="doc">
      <dgm:prSet loTypeId="urn:microsoft.com/office/officeart/2005/8/layout/vList2" loCatId="list" qsTypeId="urn:microsoft.com/office/officeart/2005/8/quickstyle/3d5" qsCatId="3D" csTypeId="urn:microsoft.com/office/officeart/2005/8/colors/colorful4" csCatId="colorful"/>
      <dgm:spPr/>
      <dgm:t>
        <a:bodyPr/>
        <a:lstStyle/>
        <a:p>
          <a:endParaRPr lang="en-US"/>
        </a:p>
      </dgm:t>
    </dgm:pt>
    <dgm:pt modelId="{0149A82C-9E7F-4E33-B202-72197A76125C}">
      <dgm:prSet/>
      <dgm:spPr/>
      <dgm:t>
        <a:bodyPr/>
        <a:lstStyle/>
        <a:p>
          <a:r>
            <a:rPr lang="mn-MN" dirty="0">
              <a:latin typeface="Arial" panose="020B0604020202020204" pitchFamily="34" charset="0"/>
              <a:cs typeface="Arial" panose="020B0604020202020204" pitchFamily="34" charset="0"/>
            </a:rPr>
            <a:t>Эмч мэргэжилтнүүдийн мэдлэгийг үгэн бус харилцааны аргад тулгуурлан сургалтын дараах сорилоор мэдлэгийг үнэлэхэд 90-92 хувиар өссөн байлаа</a:t>
          </a:r>
          <a:r>
            <a:rPr lang="mn-MN" dirty="0"/>
            <a:t>. </a:t>
          </a:r>
          <a:endParaRPr lang="en-US" dirty="0"/>
        </a:p>
      </dgm:t>
    </dgm:pt>
    <dgm:pt modelId="{B07F42BA-E19C-4BB8-A1FB-FC38BACFCD2E}" type="parTrans" cxnId="{CF24C0DE-91FB-4B87-B62E-286BAF321604}">
      <dgm:prSet/>
      <dgm:spPr/>
      <dgm:t>
        <a:bodyPr/>
        <a:lstStyle/>
        <a:p>
          <a:endParaRPr lang="en-US"/>
        </a:p>
      </dgm:t>
    </dgm:pt>
    <dgm:pt modelId="{4876376E-4845-4B22-8031-C10D8C52815F}" type="sibTrans" cxnId="{CF24C0DE-91FB-4B87-B62E-286BAF321604}">
      <dgm:prSet/>
      <dgm:spPr/>
      <dgm:t>
        <a:bodyPr/>
        <a:lstStyle/>
        <a:p>
          <a:endParaRPr lang="en-US"/>
        </a:p>
      </dgm:t>
    </dgm:pt>
    <dgm:pt modelId="{0AF3A41F-E2E7-45BC-9D94-F076D2F0A443}" type="pres">
      <dgm:prSet presAssocID="{0CCD75B6-EFC0-4C64-834F-702D75ACD37E}" presName="linear" presStyleCnt="0">
        <dgm:presLayoutVars>
          <dgm:animLvl val="lvl"/>
          <dgm:resizeHandles val="exact"/>
        </dgm:presLayoutVars>
      </dgm:prSet>
      <dgm:spPr/>
    </dgm:pt>
    <dgm:pt modelId="{D98F0FF4-9607-4849-A395-459A27040931}" type="pres">
      <dgm:prSet presAssocID="{0149A82C-9E7F-4E33-B202-72197A76125C}" presName="parentText" presStyleLbl="node1" presStyleIdx="0" presStyleCnt="1">
        <dgm:presLayoutVars>
          <dgm:chMax val="0"/>
          <dgm:bulletEnabled val="1"/>
        </dgm:presLayoutVars>
      </dgm:prSet>
      <dgm:spPr/>
    </dgm:pt>
  </dgm:ptLst>
  <dgm:cxnLst>
    <dgm:cxn modelId="{2D9262C3-7F3C-48A3-94D0-2DE0C91802CF}" type="presOf" srcId="{0149A82C-9E7F-4E33-B202-72197A76125C}" destId="{D98F0FF4-9607-4849-A395-459A27040931}" srcOrd="0" destOrd="0" presId="urn:microsoft.com/office/officeart/2005/8/layout/vList2"/>
    <dgm:cxn modelId="{CF24C0DE-91FB-4B87-B62E-286BAF321604}" srcId="{0CCD75B6-EFC0-4C64-834F-702D75ACD37E}" destId="{0149A82C-9E7F-4E33-B202-72197A76125C}" srcOrd="0" destOrd="0" parTransId="{B07F42BA-E19C-4BB8-A1FB-FC38BACFCD2E}" sibTransId="{4876376E-4845-4B22-8031-C10D8C52815F}"/>
    <dgm:cxn modelId="{6A808BF4-94A9-4B64-BC3A-CDDAAD741672}" type="presOf" srcId="{0CCD75B6-EFC0-4C64-834F-702D75ACD37E}" destId="{0AF3A41F-E2E7-45BC-9D94-F076D2F0A443}" srcOrd="0" destOrd="0" presId="urn:microsoft.com/office/officeart/2005/8/layout/vList2"/>
    <dgm:cxn modelId="{05B400AB-7E9F-45D7-8FF7-FD21F51418B9}" type="presParOf" srcId="{0AF3A41F-E2E7-45BC-9D94-F076D2F0A443}" destId="{D98F0FF4-9607-4849-A395-459A27040931}" srcOrd="0" destOrd="0" presId="urn:microsoft.com/office/officeart/2005/8/layout/vList2"/>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2378126-7BFB-4A20-85B8-E656F78F98FF}"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55DDCD6E-BD3D-431A-BB41-7A8EC60A9E06}">
      <dgm:prSet custT="1"/>
      <dgm:spPr/>
      <dgm:t>
        <a:bodyPr/>
        <a:lstStyle/>
        <a:p>
          <a:pPr algn="just"/>
          <a:endParaRPr lang="en-US" sz="1200" dirty="0">
            <a:latin typeface="Arial" panose="020B0604020202020204" pitchFamily="34" charset="0"/>
            <a:cs typeface="Arial" panose="020B0604020202020204" pitchFamily="34" charset="0"/>
          </a:endParaRPr>
        </a:p>
      </dgm:t>
    </dgm:pt>
    <dgm:pt modelId="{BAC5FEAB-A3BB-4DB1-A2D5-2261A00EE63D}" type="parTrans" cxnId="{3B67A85F-3DC8-4C87-ADB6-727068AB5AF0}">
      <dgm:prSet/>
      <dgm:spPr/>
      <dgm:t>
        <a:bodyPr/>
        <a:lstStyle/>
        <a:p>
          <a:endParaRPr lang="en-US"/>
        </a:p>
      </dgm:t>
    </dgm:pt>
    <dgm:pt modelId="{17301C03-135C-42DB-B679-608A2904D8EF}" type="sibTrans" cxnId="{3B67A85F-3DC8-4C87-ADB6-727068AB5AF0}">
      <dgm:prSet/>
      <dgm:spPr/>
      <dgm:t>
        <a:bodyPr/>
        <a:lstStyle/>
        <a:p>
          <a:endParaRPr lang="en-US"/>
        </a:p>
      </dgm:t>
    </dgm:pt>
    <dgm:pt modelId="{4E9DACC7-8090-433A-A3D7-B03CB165366F}" type="pres">
      <dgm:prSet presAssocID="{A2378126-7BFB-4A20-85B8-E656F78F98FF}" presName="linear" presStyleCnt="0">
        <dgm:presLayoutVars>
          <dgm:animLvl val="lvl"/>
          <dgm:resizeHandles val="exact"/>
        </dgm:presLayoutVars>
      </dgm:prSet>
      <dgm:spPr/>
    </dgm:pt>
    <dgm:pt modelId="{FF7D6424-B82D-40A8-9F5F-B3DC5A4EDDDB}" type="pres">
      <dgm:prSet presAssocID="{55DDCD6E-BD3D-431A-BB41-7A8EC60A9E06}" presName="parentText" presStyleLbl="node1" presStyleIdx="0" presStyleCnt="1" custScaleY="379662" custLinFactNeighborX="-802" custLinFactNeighborY="6343">
        <dgm:presLayoutVars>
          <dgm:chMax val="0"/>
          <dgm:bulletEnabled val="1"/>
        </dgm:presLayoutVars>
      </dgm:prSet>
      <dgm:spPr/>
    </dgm:pt>
  </dgm:ptLst>
  <dgm:cxnLst>
    <dgm:cxn modelId="{40516739-C8F4-453F-BD97-836783872AC6}" type="presOf" srcId="{A2378126-7BFB-4A20-85B8-E656F78F98FF}" destId="{4E9DACC7-8090-433A-A3D7-B03CB165366F}" srcOrd="0" destOrd="0" presId="urn:microsoft.com/office/officeart/2005/8/layout/vList2"/>
    <dgm:cxn modelId="{3B67A85F-3DC8-4C87-ADB6-727068AB5AF0}" srcId="{A2378126-7BFB-4A20-85B8-E656F78F98FF}" destId="{55DDCD6E-BD3D-431A-BB41-7A8EC60A9E06}" srcOrd="0" destOrd="0" parTransId="{BAC5FEAB-A3BB-4DB1-A2D5-2261A00EE63D}" sibTransId="{17301C03-135C-42DB-B679-608A2904D8EF}"/>
    <dgm:cxn modelId="{BD29D347-F8C9-4D98-86CB-C73D2EA25C1C}" type="presOf" srcId="{55DDCD6E-BD3D-431A-BB41-7A8EC60A9E06}" destId="{FF7D6424-B82D-40A8-9F5F-B3DC5A4EDDDB}" srcOrd="0" destOrd="0" presId="urn:microsoft.com/office/officeart/2005/8/layout/vList2"/>
    <dgm:cxn modelId="{8204F839-55F9-453F-9CD9-6CA375F91980}" type="presParOf" srcId="{4E9DACC7-8090-433A-A3D7-B03CB165366F}" destId="{FF7D6424-B82D-40A8-9F5F-B3DC5A4EDDD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BFBB15D-69DA-43D5-8AC5-F517A4BB6695}" type="doc">
      <dgm:prSet loTypeId="urn:microsoft.com/office/officeart/2005/8/layout/vList2" loCatId="list" qsTypeId="urn:microsoft.com/office/officeart/2005/8/quickstyle/3d5" qsCatId="3D" csTypeId="urn:microsoft.com/office/officeart/2005/8/colors/colorful4" csCatId="colorful" phldr="1"/>
      <dgm:spPr/>
      <dgm:t>
        <a:bodyPr/>
        <a:lstStyle/>
        <a:p>
          <a:endParaRPr lang="en-US"/>
        </a:p>
      </dgm:t>
    </dgm:pt>
    <dgm:pt modelId="{77E1DAF1-E454-43E2-B295-8475B3D21E04}">
      <dgm:prSet/>
      <dgm:spPr/>
      <dgm:t>
        <a:bodyPr/>
        <a:lstStyle/>
        <a:p>
          <a:r>
            <a:rPr lang="mn-MN" dirty="0">
              <a:effectLst/>
              <a:latin typeface="Arial" panose="020B0604020202020204" pitchFamily="34" charset="0"/>
              <a:ea typeface="Calibri" panose="020F0502020204030204" pitchFamily="34" charset="0"/>
            </a:rPr>
            <a:t>Арвайхээр суманд үйл ажиллагаа явуулж буй 15 эмийн сантай хамтран Эрүүл мэндийн газрын мэргэжилтнүүдийн оролцоотой сургалт мэдээлэл өгөх үйл ажиллагааг зохион байгууллаа. </a:t>
          </a:r>
          <a:endParaRPr lang="en-US" dirty="0">
            <a:latin typeface="Arial" panose="020B0604020202020204" pitchFamily="34" charset="0"/>
            <a:cs typeface="Arial" panose="020B0604020202020204" pitchFamily="34" charset="0"/>
          </a:endParaRPr>
        </a:p>
      </dgm:t>
    </dgm:pt>
    <dgm:pt modelId="{E7D360E8-51DE-46CF-B35E-7308F015DB8E}" type="parTrans" cxnId="{403D1109-A8A7-4A19-8C99-D5E15A56DC91}">
      <dgm:prSet/>
      <dgm:spPr/>
      <dgm:t>
        <a:bodyPr/>
        <a:lstStyle/>
        <a:p>
          <a:endParaRPr lang="en-US"/>
        </a:p>
      </dgm:t>
    </dgm:pt>
    <dgm:pt modelId="{8C688EE3-29E2-47CC-A084-27F621D0F64D}" type="sibTrans" cxnId="{403D1109-A8A7-4A19-8C99-D5E15A56DC91}">
      <dgm:prSet/>
      <dgm:spPr/>
      <dgm:t>
        <a:bodyPr/>
        <a:lstStyle/>
        <a:p>
          <a:endParaRPr lang="en-US"/>
        </a:p>
      </dgm:t>
    </dgm:pt>
    <dgm:pt modelId="{C087A290-3310-4D61-9145-472C41ACFF50}" type="pres">
      <dgm:prSet presAssocID="{8BFBB15D-69DA-43D5-8AC5-F517A4BB6695}" presName="linear" presStyleCnt="0">
        <dgm:presLayoutVars>
          <dgm:animLvl val="lvl"/>
          <dgm:resizeHandles val="exact"/>
        </dgm:presLayoutVars>
      </dgm:prSet>
      <dgm:spPr/>
    </dgm:pt>
    <dgm:pt modelId="{E47E3E40-3EA8-4EE1-BBED-E21D6E9E0AD3}" type="pres">
      <dgm:prSet presAssocID="{77E1DAF1-E454-43E2-B295-8475B3D21E04}" presName="parentText" presStyleLbl="node1" presStyleIdx="0" presStyleCnt="1" custLinFactNeighborX="-806" custLinFactNeighborY="7234">
        <dgm:presLayoutVars>
          <dgm:chMax val="0"/>
          <dgm:bulletEnabled val="1"/>
        </dgm:presLayoutVars>
      </dgm:prSet>
      <dgm:spPr/>
    </dgm:pt>
  </dgm:ptLst>
  <dgm:cxnLst>
    <dgm:cxn modelId="{403D1109-A8A7-4A19-8C99-D5E15A56DC91}" srcId="{8BFBB15D-69DA-43D5-8AC5-F517A4BB6695}" destId="{77E1DAF1-E454-43E2-B295-8475B3D21E04}" srcOrd="0" destOrd="0" parTransId="{E7D360E8-51DE-46CF-B35E-7308F015DB8E}" sibTransId="{8C688EE3-29E2-47CC-A084-27F621D0F64D}"/>
    <dgm:cxn modelId="{35E3385F-8CD4-4F34-AE5C-9AC155BA7729}" type="presOf" srcId="{8BFBB15D-69DA-43D5-8AC5-F517A4BB6695}" destId="{C087A290-3310-4D61-9145-472C41ACFF50}" srcOrd="0" destOrd="0" presId="urn:microsoft.com/office/officeart/2005/8/layout/vList2"/>
    <dgm:cxn modelId="{8C2A7AB8-8550-4CAF-BBE1-F4ADE3663732}" type="presOf" srcId="{77E1DAF1-E454-43E2-B295-8475B3D21E04}" destId="{E47E3E40-3EA8-4EE1-BBED-E21D6E9E0AD3}" srcOrd="0" destOrd="0" presId="urn:microsoft.com/office/officeart/2005/8/layout/vList2"/>
    <dgm:cxn modelId="{00696563-4A8D-45F1-8212-E44C20208F5E}" type="presParOf" srcId="{C087A290-3310-4D61-9145-472C41ACFF50}" destId="{E47E3E40-3EA8-4EE1-BBED-E21D6E9E0AD3}"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8A41734-C200-4C17-A537-697B4B11A86A}" type="doc">
      <dgm:prSet loTypeId="urn:microsoft.com/office/officeart/2005/8/layout/target3" loCatId="relationship" qsTypeId="urn:microsoft.com/office/officeart/2005/8/quickstyle/3d5" qsCatId="3D" csTypeId="urn:microsoft.com/office/officeart/2005/8/colors/accent3_2" csCatId="accent3" phldr="1"/>
      <dgm:spPr/>
      <dgm:t>
        <a:bodyPr/>
        <a:lstStyle/>
        <a:p>
          <a:endParaRPr lang="en-US"/>
        </a:p>
      </dgm:t>
    </dgm:pt>
    <dgm:pt modelId="{AFDC4552-4EB8-4123-AD0D-E3E8A1AE9C2D}">
      <dgm:prSet custT="1"/>
      <dgm:spPr/>
      <dgm:t>
        <a:bodyPr/>
        <a:lstStyle/>
        <a:p>
          <a:r>
            <a:rPr lang="mn-MN" sz="1200" dirty="0">
              <a:effectLst/>
              <a:latin typeface="Arial" panose="020B0604020202020204" pitchFamily="34" charset="0"/>
              <a:ea typeface="Calibri" panose="020F0502020204030204" pitchFamily="34" charset="0"/>
              <a:cs typeface="Times New Roman" panose="02020603050405020304" pitchFamily="18" charset="0"/>
            </a:rPr>
            <a:t>Сум өрхийн эрүүл мэндийн төвийн 52 эмч мэргэжилтнүүдэд БОЭТ-ийн эрчимт эмчилгээний тасгийн “Эмийн гаж нөлөөний шалтгаант анафилаксийн шокийн үед авах арга хэмжээ” сэдвээр цахим сургалт зохион байгууллаа</a:t>
          </a:r>
          <a:r>
            <a:rPr lang="mn-MN" sz="1400" dirty="0">
              <a:effectLst/>
              <a:latin typeface="Arial" panose="020B0604020202020204" pitchFamily="34" charset="0"/>
              <a:ea typeface="Calibri" panose="020F0502020204030204" pitchFamily="34" charset="0"/>
              <a:cs typeface="Times New Roman" panose="02020603050405020304" pitchFamily="18" charset="0"/>
            </a:rPr>
            <a:t>.</a:t>
          </a:r>
          <a:endParaRPr lang="en-US" sz="1400" dirty="0">
            <a:latin typeface="Arial" panose="020B0604020202020204" pitchFamily="34" charset="0"/>
            <a:cs typeface="Arial" panose="020B0604020202020204" pitchFamily="34" charset="0"/>
          </a:endParaRPr>
        </a:p>
      </dgm:t>
    </dgm:pt>
    <dgm:pt modelId="{75DD6AA7-341E-405B-AE4B-05252EA76761}" type="parTrans" cxnId="{B92526E2-8C56-48DF-95A4-304CEBEA475B}">
      <dgm:prSet/>
      <dgm:spPr/>
      <dgm:t>
        <a:bodyPr/>
        <a:lstStyle/>
        <a:p>
          <a:endParaRPr lang="en-US"/>
        </a:p>
      </dgm:t>
    </dgm:pt>
    <dgm:pt modelId="{3CCFDF49-0F1F-42A1-A0D1-A979AED0C0C1}" type="sibTrans" cxnId="{B92526E2-8C56-48DF-95A4-304CEBEA475B}">
      <dgm:prSet/>
      <dgm:spPr/>
      <dgm:t>
        <a:bodyPr/>
        <a:lstStyle/>
        <a:p>
          <a:endParaRPr lang="en-US"/>
        </a:p>
      </dgm:t>
    </dgm:pt>
    <dgm:pt modelId="{F95BDB08-9FD8-4E7E-9085-E30C24084A77}" type="pres">
      <dgm:prSet presAssocID="{78A41734-C200-4C17-A537-697B4B11A86A}" presName="Name0" presStyleCnt="0">
        <dgm:presLayoutVars>
          <dgm:chMax val="7"/>
          <dgm:dir/>
          <dgm:animLvl val="lvl"/>
          <dgm:resizeHandles val="exact"/>
        </dgm:presLayoutVars>
      </dgm:prSet>
      <dgm:spPr/>
    </dgm:pt>
    <dgm:pt modelId="{0F7A70E3-86FD-4408-977B-47FCA90FE55A}" type="pres">
      <dgm:prSet presAssocID="{AFDC4552-4EB8-4123-AD0D-E3E8A1AE9C2D}" presName="circle1" presStyleLbl="node1" presStyleIdx="0" presStyleCnt="1" custLinFactNeighborX="-26029" custLinFactNeighborY="-68419"/>
      <dgm:spPr/>
    </dgm:pt>
    <dgm:pt modelId="{5CC7104D-3B99-42A0-B96D-387AAC3F74FC}" type="pres">
      <dgm:prSet presAssocID="{AFDC4552-4EB8-4123-AD0D-E3E8A1AE9C2D}" presName="space" presStyleCnt="0"/>
      <dgm:spPr/>
    </dgm:pt>
    <dgm:pt modelId="{03D94328-04C7-47FB-9818-BD9757B7D5E9}" type="pres">
      <dgm:prSet presAssocID="{AFDC4552-4EB8-4123-AD0D-E3E8A1AE9C2D}" presName="rect1" presStyleLbl="alignAcc1" presStyleIdx="0" presStyleCnt="1" custLinFactNeighborX="-25998" custLinFactNeighborY="-536"/>
      <dgm:spPr/>
    </dgm:pt>
    <dgm:pt modelId="{1D99F39F-11BA-4997-9728-7F1B5CB397DA}" type="pres">
      <dgm:prSet presAssocID="{AFDC4552-4EB8-4123-AD0D-E3E8A1AE9C2D}" presName="rect1ParTxNoCh" presStyleLbl="alignAcc1" presStyleIdx="0" presStyleCnt="1">
        <dgm:presLayoutVars>
          <dgm:chMax val="1"/>
          <dgm:bulletEnabled val="1"/>
        </dgm:presLayoutVars>
      </dgm:prSet>
      <dgm:spPr/>
    </dgm:pt>
  </dgm:ptLst>
  <dgm:cxnLst>
    <dgm:cxn modelId="{F386E003-D38E-4F39-9296-9948BAF4DFB7}" type="presOf" srcId="{AFDC4552-4EB8-4123-AD0D-E3E8A1AE9C2D}" destId="{1D99F39F-11BA-4997-9728-7F1B5CB397DA}" srcOrd="1" destOrd="0" presId="urn:microsoft.com/office/officeart/2005/8/layout/target3"/>
    <dgm:cxn modelId="{55AC1373-E831-4341-AA58-940C11E7D644}" type="presOf" srcId="{AFDC4552-4EB8-4123-AD0D-E3E8A1AE9C2D}" destId="{03D94328-04C7-47FB-9818-BD9757B7D5E9}" srcOrd="0" destOrd="0" presId="urn:microsoft.com/office/officeart/2005/8/layout/target3"/>
    <dgm:cxn modelId="{388A4274-7068-4747-B6CD-72AA45F433BB}" type="presOf" srcId="{78A41734-C200-4C17-A537-697B4B11A86A}" destId="{F95BDB08-9FD8-4E7E-9085-E30C24084A77}" srcOrd="0" destOrd="0" presId="urn:microsoft.com/office/officeart/2005/8/layout/target3"/>
    <dgm:cxn modelId="{B92526E2-8C56-48DF-95A4-304CEBEA475B}" srcId="{78A41734-C200-4C17-A537-697B4B11A86A}" destId="{AFDC4552-4EB8-4123-AD0D-E3E8A1AE9C2D}" srcOrd="0" destOrd="0" parTransId="{75DD6AA7-341E-405B-AE4B-05252EA76761}" sibTransId="{3CCFDF49-0F1F-42A1-A0D1-A979AED0C0C1}"/>
    <dgm:cxn modelId="{717903B8-7269-4269-A074-3AC94EF37C8B}" type="presParOf" srcId="{F95BDB08-9FD8-4E7E-9085-E30C24084A77}" destId="{0F7A70E3-86FD-4408-977B-47FCA90FE55A}" srcOrd="0" destOrd="0" presId="urn:microsoft.com/office/officeart/2005/8/layout/target3"/>
    <dgm:cxn modelId="{991BB5B2-7D0C-4419-99AF-4BE4A2A84B8D}" type="presParOf" srcId="{F95BDB08-9FD8-4E7E-9085-E30C24084A77}" destId="{5CC7104D-3B99-42A0-B96D-387AAC3F74FC}" srcOrd="1" destOrd="0" presId="urn:microsoft.com/office/officeart/2005/8/layout/target3"/>
    <dgm:cxn modelId="{669C05B7-3EF5-4157-A493-0C37FD5477AF}" type="presParOf" srcId="{F95BDB08-9FD8-4E7E-9085-E30C24084A77}" destId="{03D94328-04C7-47FB-9818-BD9757B7D5E9}" srcOrd="2" destOrd="0" presId="urn:microsoft.com/office/officeart/2005/8/layout/target3"/>
    <dgm:cxn modelId="{07A24B3A-9FCA-4E5D-A8E8-87765015AA00}" type="presParOf" srcId="{F95BDB08-9FD8-4E7E-9085-E30C24084A77}" destId="{1D99F39F-11BA-4997-9728-7F1B5CB397DA}" srcOrd="3" destOrd="0" presId="urn:microsoft.com/office/officeart/2005/8/layout/targe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CCD75B6-EFC0-4C64-834F-702D75ACD37E}" type="doc">
      <dgm:prSet loTypeId="urn:microsoft.com/office/officeart/2005/8/layout/vList2" loCatId="list" qsTypeId="urn:microsoft.com/office/officeart/2009/2/quickstyle/3d8" qsCatId="3D" csTypeId="urn:microsoft.com/office/officeart/2005/8/colors/colorful4" csCatId="colorful" phldr="1"/>
      <dgm:spPr/>
      <dgm:t>
        <a:bodyPr/>
        <a:lstStyle/>
        <a:p>
          <a:endParaRPr lang="en-US"/>
        </a:p>
      </dgm:t>
    </dgm:pt>
    <dgm:pt modelId="{0149A82C-9E7F-4E33-B202-72197A76125C}">
      <dgm:prSet/>
      <dgm:spPr/>
      <dgm:t>
        <a:bodyPr/>
        <a:lstStyle/>
        <a:p>
          <a:r>
            <a:rPr lang="mn-MN" dirty="0">
              <a:effectLst/>
              <a:latin typeface="Arial" panose="020B0604020202020204" pitchFamily="34" charset="0"/>
              <a:ea typeface="Calibri" panose="020F0502020204030204" pitchFamily="34" charset="0"/>
            </a:rPr>
            <a:t>БОЭТ, Хархорин нэгдсэн эмнэлэг, сум, өрхийн нийт 25 эрүүл мэндийн байгууллага оролцож сум орон нутагт ажиллаж байгаа эмийн сангуудтай хамтран албан байгууллага, иргэдэд “Эмийн гаж нөлөө түүнийг мэдээлэх, бүртгэх тухай” зөвлөмж мэдээлэл хүргэсэн. </a:t>
          </a:r>
          <a:endParaRPr lang="en-US" dirty="0"/>
        </a:p>
      </dgm:t>
    </dgm:pt>
    <dgm:pt modelId="{B07F42BA-E19C-4BB8-A1FB-FC38BACFCD2E}" type="parTrans" cxnId="{CF24C0DE-91FB-4B87-B62E-286BAF321604}">
      <dgm:prSet/>
      <dgm:spPr/>
      <dgm:t>
        <a:bodyPr/>
        <a:lstStyle/>
        <a:p>
          <a:endParaRPr lang="en-US"/>
        </a:p>
      </dgm:t>
    </dgm:pt>
    <dgm:pt modelId="{4876376E-4845-4B22-8031-C10D8C52815F}" type="sibTrans" cxnId="{CF24C0DE-91FB-4B87-B62E-286BAF321604}">
      <dgm:prSet/>
      <dgm:spPr/>
      <dgm:t>
        <a:bodyPr/>
        <a:lstStyle/>
        <a:p>
          <a:endParaRPr lang="en-US"/>
        </a:p>
      </dgm:t>
    </dgm:pt>
    <dgm:pt modelId="{0AF3A41F-E2E7-45BC-9D94-F076D2F0A443}" type="pres">
      <dgm:prSet presAssocID="{0CCD75B6-EFC0-4C64-834F-702D75ACD37E}" presName="linear" presStyleCnt="0">
        <dgm:presLayoutVars>
          <dgm:animLvl val="lvl"/>
          <dgm:resizeHandles val="exact"/>
        </dgm:presLayoutVars>
      </dgm:prSet>
      <dgm:spPr/>
    </dgm:pt>
    <dgm:pt modelId="{D98F0FF4-9607-4849-A395-459A27040931}" type="pres">
      <dgm:prSet presAssocID="{0149A82C-9E7F-4E33-B202-72197A76125C}" presName="parentText" presStyleLbl="node1" presStyleIdx="0" presStyleCnt="1" custLinFactNeighborX="-3307" custLinFactNeighborY="29738">
        <dgm:presLayoutVars>
          <dgm:chMax val="0"/>
          <dgm:bulletEnabled val="1"/>
        </dgm:presLayoutVars>
      </dgm:prSet>
      <dgm:spPr/>
    </dgm:pt>
  </dgm:ptLst>
  <dgm:cxnLst>
    <dgm:cxn modelId="{2D9262C3-7F3C-48A3-94D0-2DE0C91802CF}" type="presOf" srcId="{0149A82C-9E7F-4E33-B202-72197A76125C}" destId="{D98F0FF4-9607-4849-A395-459A27040931}" srcOrd="0" destOrd="0" presId="urn:microsoft.com/office/officeart/2005/8/layout/vList2"/>
    <dgm:cxn modelId="{CF24C0DE-91FB-4B87-B62E-286BAF321604}" srcId="{0CCD75B6-EFC0-4C64-834F-702D75ACD37E}" destId="{0149A82C-9E7F-4E33-B202-72197A76125C}" srcOrd="0" destOrd="0" parTransId="{B07F42BA-E19C-4BB8-A1FB-FC38BACFCD2E}" sibTransId="{4876376E-4845-4B22-8031-C10D8C52815F}"/>
    <dgm:cxn modelId="{6A808BF4-94A9-4B64-BC3A-CDDAAD741672}" type="presOf" srcId="{0CCD75B6-EFC0-4C64-834F-702D75ACD37E}" destId="{0AF3A41F-E2E7-45BC-9D94-F076D2F0A443}" srcOrd="0" destOrd="0" presId="urn:microsoft.com/office/officeart/2005/8/layout/vList2"/>
    <dgm:cxn modelId="{05B400AB-7E9F-45D7-8FF7-FD21F51418B9}" type="presParOf" srcId="{0AF3A41F-E2E7-45BC-9D94-F076D2F0A443}" destId="{D98F0FF4-9607-4849-A395-459A27040931}" srcOrd="0" destOrd="0" presId="urn:microsoft.com/office/officeart/2005/8/layout/vList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8A41734-C200-4C17-A537-697B4B11A86A}" type="doc">
      <dgm:prSet loTypeId="urn:microsoft.com/office/officeart/2005/8/layout/target3" loCatId="relationship" qsTypeId="urn:microsoft.com/office/officeart/2005/8/quickstyle/3d5" qsCatId="3D" csTypeId="urn:microsoft.com/office/officeart/2005/8/colors/accent3_2" csCatId="accent3" phldr="1"/>
      <dgm:spPr/>
      <dgm:t>
        <a:bodyPr/>
        <a:lstStyle/>
        <a:p>
          <a:endParaRPr lang="en-US"/>
        </a:p>
      </dgm:t>
    </dgm:pt>
    <dgm:pt modelId="{AFDC4552-4EB8-4123-AD0D-E3E8A1AE9C2D}">
      <dgm:prSet custT="1"/>
      <dgm:spPr/>
      <dgm:t>
        <a:bodyPr/>
        <a:lstStyle/>
        <a:p>
          <a:r>
            <a:rPr lang="mn-MN" sz="1400" dirty="0">
              <a:latin typeface="Arial" panose="020B0604020202020204" pitchFamily="34" charset="0"/>
              <a:cs typeface="Arial" panose="020B0604020202020204" pitchFamily="34" charset="0"/>
            </a:rPr>
            <a:t>Аяны хугацаанд бэлтгэсэн постер, контентийг  байгууллагынхаа пэйж хуудсанд тавьж иргэдэд  мэдээлэл хүргэн 7000 гаруй хандалт авсан байна. </a:t>
          </a:r>
          <a:endParaRPr lang="en-US" sz="1400" dirty="0">
            <a:latin typeface="Arial" panose="020B0604020202020204" pitchFamily="34" charset="0"/>
            <a:cs typeface="Arial" panose="020B0604020202020204" pitchFamily="34" charset="0"/>
          </a:endParaRPr>
        </a:p>
      </dgm:t>
    </dgm:pt>
    <dgm:pt modelId="{75DD6AA7-341E-405B-AE4B-05252EA76761}" type="parTrans" cxnId="{B92526E2-8C56-48DF-95A4-304CEBEA475B}">
      <dgm:prSet/>
      <dgm:spPr/>
      <dgm:t>
        <a:bodyPr/>
        <a:lstStyle/>
        <a:p>
          <a:endParaRPr lang="en-US"/>
        </a:p>
      </dgm:t>
    </dgm:pt>
    <dgm:pt modelId="{3CCFDF49-0F1F-42A1-A0D1-A979AED0C0C1}" type="sibTrans" cxnId="{B92526E2-8C56-48DF-95A4-304CEBEA475B}">
      <dgm:prSet/>
      <dgm:spPr/>
      <dgm:t>
        <a:bodyPr/>
        <a:lstStyle/>
        <a:p>
          <a:endParaRPr lang="en-US"/>
        </a:p>
      </dgm:t>
    </dgm:pt>
    <dgm:pt modelId="{F95BDB08-9FD8-4E7E-9085-E30C24084A77}" type="pres">
      <dgm:prSet presAssocID="{78A41734-C200-4C17-A537-697B4B11A86A}" presName="Name0" presStyleCnt="0">
        <dgm:presLayoutVars>
          <dgm:chMax val="7"/>
          <dgm:dir/>
          <dgm:animLvl val="lvl"/>
          <dgm:resizeHandles val="exact"/>
        </dgm:presLayoutVars>
      </dgm:prSet>
      <dgm:spPr/>
    </dgm:pt>
    <dgm:pt modelId="{0F7A70E3-86FD-4408-977B-47FCA90FE55A}" type="pres">
      <dgm:prSet presAssocID="{AFDC4552-4EB8-4123-AD0D-E3E8A1AE9C2D}" presName="circle1" presStyleLbl="node1" presStyleIdx="0" presStyleCnt="1" custLinFactX="13716" custLinFactNeighborX="100000" custLinFactNeighborY="53938"/>
      <dgm:spPr/>
    </dgm:pt>
    <dgm:pt modelId="{5CC7104D-3B99-42A0-B96D-387AAC3F74FC}" type="pres">
      <dgm:prSet presAssocID="{AFDC4552-4EB8-4123-AD0D-E3E8A1AE9C2D}" presName="space" presStyleCnt="0"/>
      <dgm:spPr/>
    </dgm:pt>
    <dgm:pt modelId="{03D94328-04C7-47FB-9818-BD9757B7D5E9}" type="pres">
      <dgm:prSet presAssocID="{AFDC4552-4EB8-4123-AD0D-E3E8A1AE9C2D}" presName="rect1" presStyleLbl="alignAcc1" presStyleIdx="0" presStyleCnt="1" custLinFactNeighborX="-21817" custLinFactNeighborY="-7192"/>
      <dgm:spPr/>
    </dgm:pt>
    <dgm:pt modelId="{1D99F39F-11BA-4997-9728-7F1B5CB397DA}" type="pres">
      <dgm:prSet presAssocID="{AFDC4552-4EB8-4123-AD0D-E3E8A1AE9C2D}" presName="rect1ParTxNoCh" presStyleLbl="alignAcc1" presStyleIdx="0" presStyleCnt="1">
        <dgm:presLayoutVars>
          <dgm:chMax val="1"/>
          <dgm:bulletEnabled val="1"/>
        </dgm:presLayoutVars>
      </dgm:prSet>
      <dgm:spPr/>
    </dgm:pt>
  </dgm:ptLst>
  <dgm:cxnLst>
    <dgm:cxn modelId="{F386E003-D38E-4F39-9296-9948BAF4DFB7}" type="presOf" srcId="{AFDC4552-4EB8-4123-AD0D-E3E8A1AE9C2D}" destId="{1D99F39F-11BA-4997-9728-7F1B5CB397DA}" srcOrd="1" destOrd="0" presId="urn:microsoft.com/office/officeart/2005/8/layout/target3"/>
    <dgm:cxn modelId="{55AC1373-E831-4341-AA58-940C11E7D644}" type="presOf" srcId="{AFDC4552-4EB8-4123-AD0D-E3E8A1AE9C2D}" destId="{03D94328-04C7-47FB-9818-BD9757B7D5E9}" srcOrd="0" destOrd="0" presId="urn:microsoft.com/office/officeart/2005/8/layout/target3"/>
    <dgm:cxn modelId="{388A4274-7068-4747-B6CD-72AA45F433BB}" type="presOf" srcId="{78A41734-C200-4C17-A537-697B4B11A86A}" destId="{F95BDB08-9FD8-4E7E-9085-E30C24084A77}" srcOrd="0" destOrd="0" presId="urn:microsoft.com/office/officeart/2005/8/layout/target3"/>
    <dgm:cxn modelId="{B92526E2-8C56-48DF-95A4-304CEBEA475B}" srcId="{78A41734-C200-4C17-A537-697B4B11A86A}" destId="{AFDC4552-4EB8-4123-AD0D-E3E8A1AE9C2D}" srcOrd="0" destOrd="0" parTransId="{75DD6AA7-341E-405B-AE4B-05252EA76761}" sibTransId="{3CCFDF49-0F1F-42A1-A0D1-A979AED0C0C1}"/>
    <dgm:cxn modelId="{717903B8-7269-4269-A074-3AC94EF37C8B}" type="presParOf" srcId="{F95BDB08-9FD8-4E7E-9085-E30C24084A77}" destId="{0F7A70E3-86FD-4408-977B-47FCA90FE55A}" srcOrd="0" destOrd="0" presId="urn:microsoft.com/office/officeart/2005/8/layout/target3"/>
    <dgm:cxn modelId="{991BB5B2-7D0C-4419-99AF-4BE4A2A84B8D}" type="presParOf" srcId="{F95BDB08-9FD8-4E7E-9085-E30C24084A77}" destId="{5CC7104D-3B99-42A0-B96D-387AAC3F74FC}" srcOrd="1" destOrd="0" presId="urn:microsoft.com/office/officeart/2005/8/layout/target3"/>
    <dgm:cxn modelId="{669C05B7-3EF5-4157-A493-0C37FD5477AF}" type="presParOf" srcId="{F95BDB08-9FD8-4E7E-9085-E30C24084A77}" destId="{03D94328-04C7-47FB-9818-BD9757B7D5E9}" srcOrd="2" destOrd="0" presId="urn:microsoft.com/office/officeart/2005/8/layout/target3"/>
    <dgm:cxn modelId="{07A24B3A-9FCA-4E5D-A8E8-87765015AA00}" type="presParOf" srcId="{F95BDB08-9FD8-4E7E-9085-E30C24084A77}" destId="{1D99F39F-11BA-4997-9728-7F1B5CB397DA}" srcOrd="3" destOrd="0" presId="urn:microsoft.com/office/officeart/2005/8/layout/target3"/>
  </dgm:cxnLst>
  <dgm:bg/>
  <dgm:whole/>
  <dgm:extLst>
    <a:ext uri="http://schemas.microsoft.com/office/drawing/2008/diagram">
      <dsp:dataModelExt xmlns:dsp="http://schemas.microsoft.com/office/drawing/2008/diagram" relId="rId2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4658DC1-D21B-4368-BA89-9F33B47267F1}" type="doc">
      <dgm:prSet loTypeId="urn:microsoft.com/office/officeart/2005/8/layout/radial4" loCatId="relationship" qsTypeId="urn:microsoft.com/office/officeart/2005/8/quickstyle/simple1" qsCatId="simple" csTypeId="urn:microsoft.com/office/officeart/2005/8/colors/accent1_1" csCatId="accent1" phldr="1"/>
      <dgm:spPr/>
      <dgm:t>
        <a:bodyPr/>
        <a:lstStyle/>
        <a:p>
          <a:endParaRPr lang="en-US"/>
        </a:p>
      </dgm:t>
    </dgm:pt>
    <dgm:pt modelId="{1E71869E-F0D1-4353-9B53-9C184D619AE1}">
      <dgm:prSet phldrT="[Text]" custT="1"/>
      <dgm:spPr/>
      <dgm:t>
        <a:bodyPr/>
        <a:lstStyle/>
        <a:p>
          <a:r>
            <a:rPr lang="mn-MN" sz="1400" b="1" dirty="0">
              <a:latin typeface="Arial" pitchFamily="34" charset="0"/>
              <a:cs typeface="Arial" pitchFamily="34" charset="0"/>
            </a:rPr>
            <a:t>Нийгмийн эрүүл мэндийн арга хэмжээний хэрэгжилт </a:t>
          </a:r>
          <a:r>
            <a:rPr lang="mn-MN" sz="1400" b="1" dirty="0">
              <a:solidFill>
                <a:srgbClr val="C00000"/>
              </a:solidFill>
              <a:latin typeface="Arial" pitchFamily="34" charset="0"/>
              <a:cs typeface="Arial" pitchFamily="34" charset="0"/>
            </a:rPr>
            <a:t>91.</a:t>
          </a:r>
          <a:r>
            <a:rPr lang="en-US" sz="1400" b="1" dirty="0">
              <a:solidFill>
                <a:srgbClr val="C00000"/>
              </a:solidFill>
              <a:latin typeface="Arial" pitchFamily="34" charset="0"/>
              <a:cs typeface="Arial" pitchFamily="34" charset="0"/>
            </a:rPr>
            <a:t>6</a:t>
          </a:r>
          <a:r>
            <a:rPr lang="mn-MN" sz="1400" b="1" dirty="0">
              <a:solidFill>
                <a:srgbClr val="C00000"/>
              </a:solidFill>
              <a:latin typeface="Arial" pitchFamily="34" charset="0"/>
              <a:cs typeface="Arial" pitchFamily="34" charset="0"/>
            </a:rPr>
            <a:t>%</a:t>
          </a:r>
          <a:endParaRPr lang="en-US" sz="1400" b="1" dirty="0">
            <a:solidFill>
              <a:srgbClr val="C00000"/>
            </a:solidFill>
            <a:latin typeface="Arial" pitchFamily="34" charset="0"/>
            <a:cs typeface="Arial" pitchFamily="34" charset="0"/>
          </a:endParaRPr>
        </a:p>
      </dgm:t>
    </dgm:pt>
    <dgm:pt modelId="{E8E300CC-57E5-4F25-AF97-784F1833073A}" type="parTrans" cxnId="{87FB2E90-7BB3-4AB8-9981-40855B991B45}">
      <dgm:prSet/>
      <dgm:spPr/>
      <dgm:t>
        <a:bodyPr/>
        <a:lstStyle/>
        <a:p>
          <a:endParaRPr lang="en-US" sz="1400" b="1">
            <a:solidFill>
              <a:schemeClr val="bg1"/>
            </a:solidFill>
            <a:latin typeface="Arial" pitchFamily="34" charset="0"/>
            <a:cs typeface="Arial" pitchFamily="34" charset="0"/>
          </a:endParaRPr>
        </a:p>
      </dgm:t>
    </dgm:pt>
    <dgm:pt modelId="{26A564E0-02E0-41E0-A17D-B887DCD5D182}" type="sibTrans" cxnId="{87FB2E90-7BB3-4AB8-9981-40855B991B45}">
      <dgm:prSet/>
      <dgm:spPr/>
      <dgm:t>
        <a:bodyPr/>
        <a:lstStyle/>
        <a:p>
          <a:endParaRPr lang="en-US" sz="1400" b="1">
            <a:solidFill>
              <a:schemeClr val="bg1"/>
            </a:solidFill>
            <a:latin typeface="Arial" pitchFamily="34" charset="0"/>
            <a:cs typeface="Arial" pitchFamily="34" charset="0"/>
          </a:endParaRPr>
        </a:p>
      </dgm:t>
    </dgm:pt>
    <dgm:pt modelId="{5479FE5C-D2EE-4215-9514-2E1200482893}">
      <dgm:prSet phldrT="[Tex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sz="1400" b="1" dirty="0">
              <a:latin typeface="Arial" pitchFamily="34" charset="0"/>
              <a:cs typeface="Arial" pitchFamily="34" charset="0"/>
            </a:rPr>
            <a:t>“</a:t>
          </a:r>
          <a:r>
            <a:rPr lang="en-US" sz="1400" b="1" dirty="0" err="1">
              <a:latin typeface="Arial" pitchFamily="34" charset="0"/>
              <a:cs typeface="Arial" pitchFamily="34" charset="0"/>
            </a:rPr>
            <a:t>Эрүүл</a:t>
          </a:r>
          <a:r>
            <a:rPr lang="en-US" sz="1400" b="1" dirty="0">
              <a:latin typeface="Arial" pitchFamily="34" charset="0"/>
              <a:cs typeface="Arial" pitchFamily="34" charset="0"/>
            </a:rPr>
            <a:t>, </a:t>
          </a:r>
          <a:r>
            <a:rPr lang="en-US" sz="1400" b="1" dirty="0" err="1">
              <a:latin typeface="Arial" pitchFamily="34" charset="0"/>
              <a:cs typeface="Arial" pitchFamily="34" charset="0"/>
            </a:rPr>
            <a:t>идэвхтэй</a:t>
          </a:r>
          <a:r>
            <a:rPr lang="en-US" sz="1400" b="1" dirty="0">
              <a:latin typeface="Arial" pitchFamily="34" charset="0"/>
              <a:cs typeface="Arial" pitchFamily="34" charset="0"/>
            </a:rPr>
            <a:t> </a:t>
          </a:r>
          <a:r>
            <a:rPr lang="en-US" sz="1400" b="1" dirty="0" err="1">
              <a:latin typeface="Arial" pitchFamily="34" charset="0"/>
              <a:cs typeface="Arial" pitchFamily="34" charset="0"/>
            </a:rPr>
            <a:t>амьдрал</a:t>
          </a:r>
          <a:r>
            <a:rPr lang="en-US" sz="1400" b="1" dirty="0">
              <a:latin typeface="Arial" pitchFamily="34" charset="0"/>
              <a:cs typeface="Arial" pitchFamily="34" charset="0"/>
            </a:rPr>
            <a:t>”</a:t>
          </a:r>
          <a:r>
            <a:rPr lang="mn-MN" sz="1400" b="1" dirty="0">
              <a:latin typeface="Arial" pitchFamily="34" charset="0"/>
              <a:cs typeface="Arial" pitchFamily="34" charset="0"/>
            </a:rPr>
            <a:t>- </a:t>
          </a:r>
          <a:r>
            <a:rPr lang="mn-MN" sz="1400" b="1" dirty="0">
              <a:solidFill>
                <a:srgbClr val="C00000"/>
              </a:solidFill>
              <a:latin typeface="Arial" pitchFamily="34" charset="0"/>
              <a:cs typeface="Arial" pitchFamily="34" charset="0"/>
            </a:rPr>
            <a:t>90%</a:t>
          </a:r>
          <a:endParaRPr lang="en-US" sz="1400" b="1" dirty="0">
            <a:solidFill>
              <a:srgbClr val="C00000"/>
            </a:solidFill>
            <a:latin typeface="Arial" pitchFamily="34" charset="0"/>
            <a:cs typeface="Arial" pitchFamily="34" charset="0"/>
          </a:endParaRPr>
        </a:p>
      </dgm:t>
    </dgm:pt>
    <dgm:pt modelId="{7F313BE8-C887-49AD-9683-5975D9F216ED}" type="parTrans" cxnId="{7C4C6C6D-520B-4EA2-AA8A-B634E2E2DDB1}">
      <dgm:prSet/>
      <dgm:spPr>
        <a:solidFill>
          <a:srgbClr val="0000FF"/>
        </a:solidFill>
      </dgm:spPr>
      <dgm:t>
        <a:bodyPr/>
        <a:lstStyle/>
        <a:p>
          <a:endParaRPr lang="en-US" sz="1400" b="1">
            <a:solidFill>
              <a:schemeClr val="bg1"/>
            </a:solidFill>
            <a:latin typeface="Arial" pitchFamily="34" charset="0"/>
            <a:cs typeface="Arial" pitchFamily="34" charset="0"/>
          </a:endParaRPr>
        </a:p>
      </dgm:t>
    </dgm:pt>
    <dgm:pt modelId="{7A982E84-B324-4940-9807-EAB32DDD8D38}" type="sibTrans" cxnId="{7C4C6C6D-520B-4EA2-AA8A-B634E2E2DDB1}">
      <dgm:prSet/>
      <dgm:spPr/>
      <dgm:t>
        <a:bodyPr/>
        <a:lstStyle/>
        <a:p>
          <a:endParaRPr lang="en-US" sz="1400" b="1">
            <a:solidFill>
              <a:schemeClr val="bg1"/>
            </a:solidFill>
            <a:latin typeface="Arial" pitchFamily="34" charset="0"/>
            <a:cs typeface="Arial" pitchFamily="34" charset="0"/>
          </a:endParaRPr>
        </a:p>
      </dgm:t>
    </dgm:pt>
    <dgm:pt modelId="{C9C36093-AD07-43A9-BA36-5249902175A1}">
      <dgm:prSet phldrT="[Text]" custT="1"/>
      <dgm:spPr/>
      <dgm:t>
        <a:bodyPr/>
        <a:lstStyle/>
        <a:p>
          <a:r>
            <a:rPr lang="en-US" sz="1400" b="1" dirty="0">
              <a:latin typeface="Arial" pitchFamily="34" charset="0"/>
              <a:cs typeface="Arial" pitchFamily="34" charset="0"/>
            </a:rPr>
            <a:t>“</a:t>
          </a:r>
          <a:r>
            <a:rPr lang="en-US" sz="1400" b="1" dirty="0" err="1">
              <a:latin typeface="Arial" pitchFamily="34" charset="0"/>
              <a:cs typeface="Arial" pitchFamily="34" charset="0"/>
            </a:rPr>
            <a:t>Элэг</a:t>
          </a:r>
          <a:r>
            <a:rPr lang="en-US" sz="1400" b="1" dirty="0">
              <a:latin typeface="Arial" pitchFamily="34" charset="0"/>
              <a:cs typeface="Arial" pitchFamily="34" charset="0"/>
            </a:rPr>
            <a:t> </a:t>
          </a:r>
          <a:r>
            <a:rPr lang="en-US" sz="1400" b="1" dirty="0" err="1">
              <a:latin typeface="Arial" pitchFamily="34" charset="0"/>
              <a:cs typeface="Arial" pitchFamily="34" charset="0"/>
            </a:rPr>
            <a:t>бүтэн</a:t>
          </a:r>
          <a:r>
            <a:rPr lang="en-US" sz="1400" b="1" dirty="0">
              <a:latin typeface="Arial" pitchFamily="34" charset="0"/>
              <a:cs typeface="Arial" pitchFamily="34" charset="0"/>
            </a:rPr>
            <a:t> </a:t>
          </a:r>
          <a:r>
            <a:rPr lang="en-US" sz="1400" b="1" dirty="0" err="1">
              <a:latin typeface="Arial" pitchFamily="34" charset="0"/>
              <a:cs typeface="Arial" pitchFamily="34" charset="0"/>
            </a:rPr>
            <a:t>Монгол</a:t>
          </a:r>
          <a:r>
            <a:rPr lang="en-US" sz="1400" b="1" dirty="0">
              <a:latin typeface="Arial" pitchFamily="34" charset="0"/>
              <a:cs typeface="Arial" pitchFamily="34" charset="0"/>
            </a:rPr>
            <a:t>”</a:t>
          </a:r>
          <a:endParaRPr lang="mn-MN" sz="1400" b="1" dirty="0">
            <a:latin typeface="Arial" pitchFamily="34" charset="0"/>
            <a:cs typeface="Arial" pitchFamily="34" charset="0"/>
          </a:endParaRPr>
        </a:p>
        <a:p>
          <a:r>
            <a:rPr lang="mn-MN" sz="1400" b="1" dirty="0">
              <a:solidFill>
                <a:srgbClr val="C00000"/>
              </a:solidFill>
              <a:latin typeface="Arial" pitchFamily="34" charset="0"/>
              <a:cs typeface="Arial" pitchFamily="34" charset="0"/>
            </a:rPr>
            <a:t>85.7% </a:t>
          </a:r>
          <a:endParaRPr lang="en-US" sz="1400" b="1" dirty="0">
            <a:solidFill>
              <a:srgbClr val="C00000"/>
            </a:solidFill>
            <a:latin typeface="Arial" pitchFamily="34" charset="0"/>
            <a:cs typeface="Arial" pitchFamily="34" charset="0"/>
          </a:endParaRPr>
        </a:p>
      </dgm:t>
    </dgm:pt>
    <dgm:pt modelId="{33D4D426-565F-4672-887B-F3D007F310EE}" type="parTrans" cxnId="{395D7223-314F-41F0-A389-0C08A069CB4B}">
      <dgm:prSet/>
      <dgm:spPr>
        <a:solidFill>
          <a:srgbClr val="0000FF"/>
        </a:solidFill>
      </dgm:spPr>
      <dgm:t>
        <a:bodyPr/>
        <a:lstStyle/>
        <a:p>
          <a:endParaRPr lang="en-US" sz="1400" b="1">
            <a:solidFill>
              <a:schemeClr val="bg1"/>
            </a:solidFill>
            <a:latin typeface="Arial" pitchFamily="34" charset="0"/>
            <a:cs typeface="Arial" pitchFamily="34" charset="0"/>
          </a:endParaRPr>
        </a:p>
      </dgm:t>
    </dgm:pt>
    <dgm:pt modelId="{408FA35B-3FA5-494E-BECD-395991BA0AB7}" type="sibTrans" cxnId="{395D7223-314F-41F0-A389-0C08A069CB4B}">
      <dgm:prSet/>
      <dgm:spPr/>
      <dgm:t>
        <a:bodyPr/>
        <a:lstStyle/>
        <a:p>
          <a:endParaRPr lang="en-US" sz="1400" b="1">
            <a:solidFill>
              <a:schemeClr val="bg1"/>
            </a:solidFill>
            <a:latin typeface="Arial" pitchFamily="34" charset="0"/>
            <a:cs typeface="Arial" pitchFamily="34" charset="0"/>
          </a:endParaRPr>
        </a:p>
      </dgm:t>
    </dgm:pt>
    <dgm:pt modelId="{0B379714-DE2A-4E27-90C7-579319E6F616}">
      <dgm:prSet phldrT="[Text]" custT="1"/>
      <dgm:spPr/>
      <dgm:t>
        <a:bodyPr/>
        <a:lstStyle/>
        <a:p>
          <a:r>
            <a:rPr lang="en-US" sz="1400" b="1" dirty="0">
              <a:latin typeface="Arial" pitchFamily="34" charset="0"/>
              <a:cs typeface="Arial" pitchFamily="34" charset="0"/>
            </a:rPr>
            <a:t>“</a:t>
          </a:r>
          <a:r>
            <a:rPr lang="en-US" sz="1400" b="1" dirty="0" err="1">
              <a:latin typeface="Arial" pitchFamily="34" charset="0"/>
              <a:cs typeface="Arial" pitchFamily="34" charset="0"/>
            </a:rPr>
            <a:t>Харшлаас</a:t>
          </a:r>
          <a:r>
            <a:rPr lang="en-US" sz="1400" b="1" dirty="0">
              <a:latin typeface="Arial" pitchFamily="34" charset="0"/>
              <a:cs typeface="Arial" pitchFamily="34" charset="0"/>
            </a:rPr>
            <a:t> </a:t>
          </a:r>
          <a:r>
            <a:rPr lang="en-US" sz="1400" b="1" dirty="0" err="1">
              <a:latin typeface="Arial" pitchFamily="34" charset="0"/>
              <a:cs typeface="Arial" pitchFamily="34" charset="0"/>
            </a:rPr>
            <a:t>сэргийлэх</a:t>
          </a:r>
          <a:r>
            <a:rPr lang="en-US" sz="1400" b="1" dirty="0">
              <a:latin typeface="Arial" pitchFamily="34" charset="0"/>
              <a:cs typeface="Arial" pitchFamily="34" charset="0"/>
            </a:rPr>
            <a:t>”</a:t>
          </a:r>
          <a:r>
            <a:rPr lang="mn-MN" sz="1400" b="1" dirty="0">
              <a:latin typeface="Arial" pitchFamily="34" charset="0"/>
              <a:cs typeface="Arial" pitchFamily="34" charset="0"/>
            </a:rPr>
            <a:t> </a:t>
          </a:r>
          <a:r>
            <a:rPr lang="mn-MN" sz="1400" b="1" dirty="0">
              <a:solidFill>
                <a:srgbClr val="C00000"/>
              </a:solidFill>
              <a:latin typeface="Arial" pitchFamily="34" charset="0"/>
              <a:cs typeface="Arial" pitchFamily="34" charset="0"/>
            </a:rPr>
            <a:t>96.2%</a:t>
          </a:r>
          <a:r>
            <a:rPr lang="en-US" sz="1400" b="1" dirty="0">
              <a:solidFill>
                <a:srgbClr val="C00000"/>
              </a:solidFill>
              <a:latin typeface="Arial" pitchFamily="34" charset="0"/>
              <a:cs typeface="Arial" pitchFamily="34" charset="0"/>
            </a:rPr>
            <a:t> </a:t>
          </a:r>
        </a:p>
      </dgm:t>
    </dgm:pt>
    <dgm:pt modelId="{D4CA581D-8EEF-468C-94CC-12AF6D7C509A}" type="parTrans" cxnId="{AD30C04E-3897-4B5C-869C-D4A066CA4302}">
      <dgm:prSet/>
      <dgm:spPr>
        <a:solidFill>
          <a:srgbClr val="0000FF"/>
        </a:solidFill>
      </dgm:spPr>
      <dgm:t>
        <a:bodyPr/>
        <a:lstStyle/>
        <a:p>
          <a:endParaRPr lang="en-US" sz="1400" b="1">
            <a:solidFill>
              <a:schemeClr val="bg1"/>
            </a:solidFill>
            <a:latin typeface="Arial" pitchFamily="34" charset="0"/>
            <a:cs typeface="Arial" pitchFamily="34" charset="0"/>
          </a:endParaRPr>
        </a:p>
      </dgm:t>
    </dgm:pt>
    <dgm:pt modelId="{11FA1E9E-0883-421E-AE4A-DF6CC955BC83}" type="sibTrans" cxnId="{AD30C04E-3897-4B5C-869C-D4A066CA4302}">
      <dgm:prSet/>
      <dgm:spPr/>
      <dgm:t>
        <a:bodyPr/>
        <a:lstStyle/>
        <a:p>
          <a:endParaRPr lang="en-US" sz="1400" b="1">
            <a:solidFill>
              <a:schemeClr val="bg1"/>
            </a:solidFill>
            <a:latin typeface="Arial" pitchFamily="34" charset="0"/>
            <a:cs typeface="Arial" pitchFamily="34" charset="0"/>
          </a:endParaRPr>
        </a:p>
      </dgm:t>
    </dgm:pt>
    <dgm:pt modelId="{0E2523E5-12B7-49DC-8B84-21B40CCC2392}">
      <dgm:prSet phldrT="[Text]" custT="1"/>
      <dgm:spPr>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sz="1400" b="1" dirty="0">
              <a:latin typeface="Arial" pitchFamily="34" charset="0"/>
              <a:cs typeface="Arial" pitchFamily="34" charset="0"/>
            </a:rPr>
            <a:t>“</a:t>
          </a:r>
          <a:r>
            <a:rPr lang="en-US" sz="1400" b="1" dirty="0" err="1">
              <a:latin typeface="Arial" pitchFamily="34" charset="0"/>
              <a:cs typeface="Arial" pitchFamily="34" charset="0"/>
            </a:rPr>
            <a:t>Халдварт</a:t>
          </a:r>
          <a:r>
            <a:rPr lang="en-US" sz="1400" b="1" dirty="0">
              <a:latin typeface="Arial" pitchFamily="34" charset="0"/>
              <a:cs typeface="Arial" pitchFamily="34" charset="0"/>
            </a:rPr>
            <a:t> </a:t>
          </a:r>
          <a:r>
            <a:rPr lang="en-US" sz="1400" b="1" dirty="0" err="1">
              <a:latin typeface="Arial" pitchFamily="34" charset="0"/>
              <a:cs typeface="Arial" pitchFamily="34" charset="0"/>
            </a:rPr>
            <a:t>өвчинтэй</a:t>
          </a:r>
          <a:r>
            <a:rPr lang="en-US" sz="1400" b="1" dirty="0">
              <a:latin typeface="Arial" pitchFamily="34" charset="0"/>
              <a:cs typeface="Arial" pitchFamily="34" charset="0"/>
            </a:rPr>
            <a:t> </a:t>
          </a:r>
          <a:r>
            <a:rPr lang="en-US" sz="1400" b="1" dirty="0" err="1">
              <a:latin typeface="Arial" pitchFamily="34" charset="0"/>
              <a:cs typeface="Arial" pitchFamily="34" charset="0"/>
            </a:rPr>
            <a:t>тэмцэх</a:t>
          </a:r>
          <a:r>
            <a:rPr lang="en-US" sz="1400" b="1" dirty="0">
              <a:latin typeface="Arial" pitchFamily="34" charset="0"/>
              <a:cs typeface="Arial" pitchFamily="34" charset="0"/>
            </a:rPr>
            <a:t>, </a:t>
          </a:r>
          <a:r>
            <a:rPr lang="en-US" sz="1400" b="1" dirty="0" err="1">
              <a:latin typeface="Arial" pitchFamily="34" charset="0"/>
              <a:cs typeface="Arial" pitchFamily="34" charset="0"/>
            </a:rPr>
            <a:t>сэргийлэх</a:t>
          </a:r>
          <a:r>
            <a:rPr lang="en-US" sz="1400" b="1" dirty="0">
              <a:latin typeface="Arial" pitchFamily="34" charset="0"/>
              <a:cs typeface="Arial" pitchFamily="34" charset="0"/>
            </a:rPr>
            <a:t>”</a:t>
          </a:r>
          <a:r>
            <a:rPr lang="mn-MN" sz="1400" b="1" dirty="0">
              <a:latin typeface="Arial" pitchFamily="34" charset="0"/>
              <a:cs typeface="Arial" pitchFamily="34" charset="0"/>
            </a:rPr>
            <a:t>-</a:t>
          </a:r>
          <a:r>
            <a:rPr lang="mn-MN" sz="1400" b="1" dirty="0">
              <a:solidFill>
                <a:srgbClr val="C00000"/>
              </a:solidFill>
              <a:latin typeface="Arial" pitchFamily="34" charset="0"/>
              <a:cs typeface="Arial" pitchFamily="34" charset="0"/>
            </a:rPr>
            <a:t>90%</a:t>
          </a:r>
          <a:endParaRPr lang="en-US" sz="1400" b="1" dirty="0">
            <a:solidFill>
              <a:srgbClr val="C00000"/>
            </a:solidFill>
            <a:latin typeface="Arial" pitchFamily="34" charset="0"/>
            <a:cs typeface="Arial" pitchFamily="34" charset="0"/>
          </a:endParaRPr>
        </a:p>
      </dgm:t>
    </dgm:pt>
    <dgm:pt modelId="{43CFB8CF-3D0C-4CAC-A34D-E0888F5C9793}" type="parTrans" cxnId="{97E93B67-E505-4FBD-AAEA-16E59C338F1C}">
      <dgm:prSet/>
      <dgm:spPr>
        <a:solidFill>
          <a:srgbClr val="0000FF"/>
        </a:solidFill>
      </dgm:spPr>
      <dgm:t>
        <a:bodyPr/>
        <a:lstStyle/>
        <a:p>
          <a:endParaRPr lang="en-US" sz="1400" b="1">
            <a:solidFill>
              <a:schemeClr val="bg1"/>
            </a:solidFill>
            <a:latin typeface="Arial" pitchFamily="34" charset="0"/>
            <a:cs typeface="Arial" pitchFamily="34" charset="0"/>
          </a:endParaRPr>
        </a:p>
      </dgm:t>
    </dgm:pt>
    <dgm:pt modelId="{DFFFB3DA-B638-45EA-8429-27C73B09287F}" type="sibTrans" cxnId="{97E93B67-E505-4FBD-AAEA-16E59C338F1C}">
      <dgm:prSet/>
      <dgm:spPr/>
      <dgm:t>
        <a:bodyPr/>
        <a:lstStyle/>
        <a:p>
          <a:endParaRPr lang="en-US" sz="1400" b="1">
            <a:solidFill>
              <a:schemeClr val="bg1"/>
            </a:solidFill>
            <a:latin typeface="Arial" pitchFamily="34" charset="0"/>
            <a:cs typeface="Arial" pitchFamily="34" charset="0"/>
          </a:endParaRPr>
        </a:p>
      </dgm:t>
    </dgm:pt>
    <dgm:pt modelId="{D99132C1-BAE5-47A7-80A0-4C85CE08FAD8}">
      <dgm:prSet phldrT="[Text]" custT="1"/>
      <dgm:spPr>
        <a:solidFill>
          <a:schemeClr val="bg1"/>
        </a:solidFill>
      </dgm:spPr>
      <dgm:t>
        <a:bodyPr/>
        <a:lstStyle/>
        <a:p>
          <a:r>
            <a:rPr lang="en-US" sz="1400" b="1" dirty="0">
              <a:latin typeface="Arial" pitchFamily="34" charset="0"/>
              <a:cs typeface="Arial" pitchFamily="34" charset="0"/>
            </a:rPr>
            <a:t>“</a:t>
          </a:r>
          <a:r>
            <a:rPr lang="en-US" sz="1400" b="1" dirty="0" err="1">
              <a:latin typeface="Arial" pitchFamily="34" charset="0"/>
              <a:cs typeface="Arial" pitchFamily="34" charset="0"/>
            </a:rPr>
            <a:t>Эх</a:t>
          </a:r>
          <a:r>
            <a:rPr lang="en-US" sz="1400" b="1" dirty="0">
              <a:latin typeface="Arial" pitchFamily="34" charset="0"/>
              <a:cs typeface="Arial" pitchFamily="34" charset="0"/>
            </a:rPr>
            <a:t>, </a:t>
          </a:r>
          <a:r>
            <a:rPr lang="en-US" sz="1400" b="1" dirty="0" err="1">
              <a:latin typeface="Arial" pitchFamily="34" charset="0"/>
              <a:cs typeface="Arial" pitchFamily="34" charset="0"/>
            </a:rPr>
            <a:t>хүүхэд</a:t>
          </a:r>
          <a:r>
            <a:rPr lang="en-US" sz="1400" b="1" dirty="0">
              <a:latin typeface="Arial" pitchFamily="34" charset="0"/>
              <a:cs typeface="Arial" pitchFamily="34" charset="0"/>
            </a:rPr>
            <a:t>, </a:t>
          </a:r>
          <a:r>
            <a:rPr lang="en-US" sz="1400" b="1" dirty="0" err="1">
              <a:latin typeface="Arial" pitchFamily="34" charset="0"/>
              <a:cs typeface="Arial" pitchFamily="34" charset="0"/>
            </a:rPr>
            <a:t>нөхөн</a:t>
          </a:r>
          <a:r>
            <a:rPr lang="en-US" sz="1400" b="1" dirty="0">
              <a:latin typeface="Arial" pitchFamily="34" charset="0"/>
              <a:cs typeface="Arial" pitchFamily="34" charset="0"/>
            </a:rPr>
            <a:t> </a:t>
          </a:r>
          <a:r>
            <a:rPr lang="en-US" sz="1400" b="1" dirty="0" err="1">
              <a:latin typeface="Arial" pitchFamily="34" charset="0"/>
              <a:cs typeface="Arial" pitchFamily="34" charset="0"/>
            </a:rPr>
            <a:t>үржихүйн</a:t>
          </a:r>
          <a:r>
            <a:rPr lang="en-US" sz="1400" b="1" dirty="0">
              <a:latin typeface="Arial" pitchFamily="34" charset="0"/>
              <a:cs typeface="Arial" pitchFamily="34" charset="0"/>
            </a:rPr>
            <a:t> </a:t>
          </a:r>
          <a:r>
            <a:rPr lang="en-US" sz="1400" b="1" dirty="0" err="1">
              <a:latin typeface="Arial" pitchFamily="34" charset="0"/>
              <a:cs typeface="Arial" pitchFamily="34" charset="0"/>
            </a:rPr>
            <a:t>эрүүл</a:t>
          </a:r>
          <a:r>
            <a:rPr lang="en-US" sz="1400" b="1" dirty="0">
              <a:latin typeface="Arial" pitchFamily="34" charset="0"/>
              <a:cs typeface="Arial" pitchFamily="34" charset="0"/>
            </a:rPr>
            <a:t> </a:t>
          </a:r>
          <a:r>
            <a:rPr lang="en-US" sz="1400" b="1" dirty="0" err="1">
              <a:latin typeface="Arial" pitchFamily="34" charset="0"/>
              <a:cs typeface="Arial" pitchFamily="34" charset="0"/>
            </a:rPr>
            <a:t>мэнд</a:t>
          </a:r>
          <a:r>
            <a:rPr lang="en-US" sz="1400" b="1" dirty="0">
              <a:latin typeface="Arial" pitchFamily="34" charset="0"/>
              <a:cs typeface="Arial" pitchFamily="34" charset="0"/>
            </a:rPr>
            <a:t>”</a:t>
          </a:r>
          <a:r>
            <a:rPr lang="mn-MN" sz="1400" b="1" dirty="0">
              <a:latin typeface="Arial" pitchFamily="34" charset="0"/>
              <a:cs typeface="Arial" pitchFamily="34" charset="0"/>
            </a:rPr>
            <a:t>-</a:t>
          </a:r>
          <a:r>
            <a:rPr lang="mn-MN" sz="1400" b="1" dirty="0">
              <a:solidFill>
                <a:srgbClr val="C00000"/>
              </a:solidFill>
              <a:latin typeface="Arial" pitchFamily="34" charset="0"/>
              <a:cs typeface="Arial" pitchFamily="34" charset="0"/>
            </a:rPr>
            <a:t>95%</a:t>
          </a:r>
          <a:r>
            <a:rPr lang="en-US" sz="1400" b="1" dirty="0">
              <a:latin typeface="Arial" pitchFamily="34" charset="0"/>
              <a:cs typeface="Arial" pitchFamily="34" charset="0"/>
            </a:rPr>
            <a:t> </a:t>
          </a:r>
        </a:p>
      </dgm:t>
    </dgm:pt>
    <dgm:pt modelId="{B2EDFF9C-21B3-4A2C-B780-0B2038A01EA3}" type="parTrans" cxnId="{5529C9A8-1052-421C-9D72-A455736CA059}">
      <dgm:prSet/>
      <dgm:spPr>
        <a:solidFill>
          <a:srgbClr val="0000FF"/>
        </a:solidFill>
      </dgm:spPr>
      <dgm:t>
        <a:bodyPr/>
        <a:lstStyle/>
        <a:p>
          <a:endParaRPr lang="en-US" sz="1400" b="1">
            <a:solidFill>
              <a:schemeClr val="bg1"/>
            </a:solidFill>
            <a:latin typeface="Arial" pitchFamily="34" charset="0"/>
            <a:cs typeface="Arial" pitchFamily="34" charset="0"/>
          </a:endParaRPr>
        </a:p>
      </dgm:t>
    </dgm:pt>
    <dgm:pt modelId="{08AD847D-47B7-436E-9BD0-DA1C49865585}" type="sibTrans" cxnId="{5529C9A8-1052-421C-9D72-A455736CA059}">
      <dgm:prSet/>
      <dgm:spPr/>
      <dgm:t>
        <a:bodyPr/>
        <a:lstStyle/>
        <a:p>
          <a:endParaRPr lang="en-US" sz="1400" b="1">
            <a:solidFill>
              <a:schemeClr val="bg1"/>
            </a:solidFill>
            <a:latin typeface="Arial" pitchFamily="34" charset="0"/>
            <a:cs typeface="Arial" pitchFamily="34" charset="0"/>
          </a:endParaRPr>
        </a:p>
      </dgm:t>
    </dgm:pt>
    <dgm:pt modelId="{1622AAFE-6C85-415E-9BF9-1F1CAA210D22}">
      <dgm:prSet phldrT="[Text]" custT="1"/>
      <dgm:spPr/>
      <dgm:t>
        <a:bodyPr/>
        <a:lstStyle/>
        <a:p>
          <a:r>
            <a:rPr lang="en-US" sz="1400" b="1" dirty="0">
              <a:latin typeface="Arial" pitchFamily="34" charset="0"/>
              <a:cs typeface="Arial" pitchFamily="34" charset="0"/>
            </a:rPr>
            <a:t>“</a:t>
          </a:r>
          <a:r>
            <a:rPr lang="en-US" sz="1400" b="1" dirty="0" err="1">
              <a:latin typeface="Arial" pitchFamily="34" charset="0"/>
              <a:cs typeface="Arial" pitchFamily="34" charset="0"/>
            </a:rPr>
            <a:t>Хавдрын</a:t>
          </a:r>
          <a:r>
            <a:rPr lang="en-US" sz="1400" b="1" dirty="0">
              <a:latin typeface="Arial" pitchFamily="34" charset="0"/>
              <a:cs typeface="Arial" pitchFamily="34" charset="0"/>
            </a:rPr>
            <a:t> </a:t>
          </a:r>
          <a:r>
            <a:rPr lang="en-US" sz="1400" b="1" dirty="0" err="1">
              <a:latin typeface="Arial" pitchFamily="34" charset="0"/>
              <a:cs typeface="Arial" pitchFamily="34" charset="0"/>
            </a:rPr>
            <a:t>эсрэг</a:t>
          </a:r>
          <a:r>
            <a:rPr lang="en-US" sz="1400" b="1" dirty="0">
              <a:latin typeface="Arial" pitchFamily="34" charset="0"/>
              <a:cs typeface="Arial" pitchFamily="34" charset="0"/>
            </a:rPr>
            <a:t>”</a:t>
          </a:r>
          <a:r>
            <a:rPr lang="mn-MN" sz="1400" b="1" dirty="0">
              <a:latin typeface="Arial" pitchFamily="34" charset="0"/>
              <a:cs typeface="Arial" pitchFamily="34" charset="0"/>
            </a:rPr>
            <a:t>-</a:t>
          </a:r>
          <a:r>
            <a:rPr lang="en-US" sz="1400" b="1" dirty="0">
              <a:latin typeface="Arial" pitchFamily="34" charset="0"/>
              <a:cs typeface="Arial" pitchFamily="34" charset="0"/>
            </a:rPr>
            <a:t> </a:t>
          </a:r>
          <a:r>
            <a:rPr lang="mn-MN" sz="1400" b="1" dirty="0">
              <a:solidFill>
                <a:srgbClr val="C00000"/>
              </a:solidFill>
              <a:latin typeface="Arial" pitchFamily="34" charset="0"/>
              <a:cs typeface="Arial" pitchFamily="34" charset="0"/>
            </a:rPr>
            <a:t>91.8%</a:t>
          </a:r>
          <a:endParaRPr lang="en-US" sz="1400" b="1" dirty="0">
            <a:solidFill>
              <a:srgbClr val="C00000"/>
            </a:solidFill>
            <a:latin typeface="Arial" pitchFamily="34" charset="0"/>
            <a:cs typeface="Arial" pitchFamily="34" charset="0"/>
          </a:endParaRPr>
        </a:p>
      </dgm:t>
    </dgm:pt>
    <dgm:pt modelId="{4989E729-BACD-4DEB-A5FC-1D7D8E28E73C}" type="parTrans" cxnId="{C521D087-E51C-4740-98CD-8078733F3D8B}">
      <dgm:prSet/>
      <dgm:spPr>
        <a:solidFill>
          <a:srgbClr val="0000FF"/>
        </a:solidFill>
      </dgm:spPr>
      <dgm:t>
        <a:bodyPr/>
        <a:lstStyle/>
        <a:p>
          <a:endParaRPr lang="en-US" sz="1400" b="1">
            <a:solidFill>
              <a:schemeClr val="bg1"/>
            </a:solidFill>
            <a:latin typeface="Arial" pitchFamily="34" charset="0"/>
            <a:cs typeface="Arial" pitchFamily="34" charset="0"/>
          </a:endParaRPr>
        </a:p>
      </dgm:t>
    </dgm:pt>
    <dgm:pt modelId="{E384F882-FC93-4D3A-B497-3BCA760571D2}" type="sibTrans" cxnId="{C521D087-E51C-4740-98CD-8078733F3D8B}">
      <dgm:prSet/>
      <dgm:spPr/>
      <dgm:t>
        <a:bodyPr/>
        <a:lstStyle/>
        <a:p>
          <a:endParaRPr lang="en-US" sz="1400" b="1">
            <a:solidFill>
              <a:schemeClr val="bg1"/>
            </a:solidFill>
            <a:latin typeface="Arial" pitchFamily="34" charset="0"/>
            <a:cs typeface="Arial" pitchFamily="34" charset="0"/>
          </a:endParaRPr>
        </a:p>
      </dgm:t>
    </dgm:pt>
    <dgm:pt modelId="{EC276DB4-A826-464F-BC4E-B1A5ADA6674F}">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1400" b="1" dirty="0">
              <a:latin typeface="Arial" pitchFamily="34" charset="0"/>
              <a:cs typeface="Arial" pitchFamily="34" charset="0"/>
            </a:rPr>
            <a:t>“</a:t>
          </a:r>
          <a:r>
            <a:rPr lang="en-US" sz="1400" b="1" dirty="0" err="1">
              <a:latin typeface="Arial" pitchFamily="34" charset="0"/>
              <a:cs typeface="Arial" pitchFamily="34" charset="0"/>
            </a:rPr>
            <a:t>Эрүүл</a:t>
          </a:r>
          <a:r>
            <a:rPr lang="en-US" sz="1400" b="1" dirty="0">
              <a:latin typeface="Arial" pitchFamily="34" charset="0"/>
              <a:cs typeface="Arial" pitchFamily="34" charset="0"/>
            </a:rPr>
            <a:t> </a:t>
          </a:r>
          <a:r>
            <a:rPr lang="en-US" sz="1400" b="1" dirty="0" err="1">
              <a:latin typeface="Arial" pitchFamily="34" charset="0"/>
              <a:cs typeface="Arial" pitchFamily="34" charset="0"/>
            </a:rPr>
            <a:t>чийрэг</a:t>
          </a:r>
          <a:r>
            <a:rPr lang="en-US" sz="1400" b="1" dirty="0">
              <a:latin typeface="Arial" pitchFamily="34" charset="0"/>
              <a:cs typeface="Arial" pitchFamily="34" charset="0"/>
            </a:rPr>
            <a:t> </a:t>
          </a:r>
          <a:r>
            <a:rPr lang="en-US" sz="1400" b="1" dirty="0" err="1">
              <a:latin typeface="Arial" pitchFamily="34" charset="0"/>
              <a:cs typeface="Arial" pitchFamily="34" charset="0"/>
            </a:rPr>
            <a:t>эр</a:t>
          </a:r>
          <a:r>
            <a:rPr lang="en-US" sz="1400" b="1" dirty="0">
              <a:latin typeface="Arial" pitchFamily="34" charset="0"/>
              <a:cs typeface="Arial" pitchFamily="34" charset="0"/>
            </a:rPr>
            <a:t> </a:t>
          </a:r>
          <a:r>
            <a:rPr lang="en-US" sz="1400" b="1" dirty="0" err="1">
              <a:latin typeface="Arial" pitchFamily="34" charset="0"/>
              <a:cs typeface="Arial" pitchFamily="34" charset="0"/>
            </a:rPr>
            <a:t>хүн</a:t>
          </a:r>
          <a:r>
            <a:rPr lang="en-US" sz="1400" b="1" dirty="0">
              <a:latin typeface="Arial" pitchFamily="34" charset="0"/>
              <a:cs typeface="Arial" pitchFamily="34" charset="0"/>
            </a:rPr>
            <a:t>” </a:t>
          </a:r>
          <a:r>
            <a:rPr lang="mn-MN" sz="1400" b="1" dirty="0">
              <a:latin typeface="Arial" pitchFamily="34" charset="0"/>
              <a:cs typeface="Arial" pitchFamily="34" charset="0"/>
            </a:rPr>
            <a:t>-</a:t>
          </a:r>
          <a:r>
            <a:rPr lang="en-US" sz="1400" b="1" dirty="0">
              <a:latin typeface="Arial" pitchFamily="34" charset="0"/>
              <a:cs typeface="Arial" pitchFamily="34" charset="0"/>
            </a:rPr>
            <a:t> </a:t>
          </a:r>
          <a:r>
            <a:rPr lang="mn-MN" sz="1400" b="1" dirty="0">
              <a:solidFill>
                <a:srgbClr val="C00000"/>
              </a:solidFill>
              <a:latin typeface="Arial" pitchFamily="34" charset="0"/>
              <a:cs typeface="Arial" pitchFamily="34" charset="0"/>
            </a:rPr>
            <a:t>92.9%</a:t>
          </a:r>
          <a:endParaRPr lang="en-US" sz="1400" b="1" dirty="0">
            <a:solidFill>
              <a:srgbClr val="C00000"/>
            </a:solidFill>
            <a:latin typeface="Arial" pitchFamily="34" charset="0"/>
            <a:cs typeface="Arial" pitchFamily="34" charset="0"/>
          </a:endParaRPr>
        </a:p>
      </dgm:t>
    </dgm:pt>
    <dgm:pt modelId="{53902364-AEA6-417E-879E-C2F87F78FECA}" type="parTrans" cxnId="{3178A423-7ACD-4B6E-865C-D235E65B13F3}">
      <dgm:prSet/>
      <dgm:spPr>
        <a:solidFill>
          <a:srgbClr val="0000FF"/>
        </a:solidFill>
      </dgm:spPr>
      <dgm:t>
        <a:bodyPr/>
        <a:lstStyle/>
        <a:p>
          <a:endParaRPr lang="en-US" sz="1400" b="1">
            <a:solidFill>
              <a:schemeClr val="bg1"/>
            </a:solidFill>
            <a:latin typeface="Arial" pitchFamily="34" charset="0"/>
            <a:cs typeface="Arial" pitchFamily="34" charset="0"/>
          </a:endParaRPr>
        </a:p>
      </dgm:t>
    </dgm:pt>
    <dgm:pt modelId="{4515419F-F78C-485C-8FA8-874BAA98A2B9}" type="sibTrans" cxnId="{3178A423-7ACD-4B6E-865C-D235E65B13F3}">
      <dgm:prSet/>
      <dgm:spPr/>
      <dgm:t>
        <a:bodyPr/>
        <a:lstStyle/>
        <a:p>
          <a:endParaRPr lang="en-US" sz="1400" b="1">
            <a:solidFill>
              <a:schemeClr val="bg1"/>
            </a:solidFill>
            <a:latin typeface="Arial" pitchFamily="34" charset="0"/>
            <a:cs typeface="Arial" pitchFamily="34" charset="0"/>
          </a:endParaRPr>
        </a:p>
      </dgm:t>
    </dgm:pt>
    <dgm:pt modelId="{F08838FE-136B-450D-BC78-C8CFAF29B0BA}">
      <dgm:prSet custScaleX="181105"/>
      <dgm:spPr/>
      <dgm:t>
        <a:bodyPr/>
        <a:lstStyle/>
        <a:p>
          <a:endParaRPr lang="en-US" sz="1400" dirty="0"/>
        </a:p>
      </dgm:t>
    </dgm:pt>
    <dgm:pt modelId="{34DBA137-726F-46E8-ABED-4A7CDBF3F48E}" type="parTrans" cxnId="{2E0DD1E1-66B8-48EE-87FF-0A8DD0E1B7DC}">
      <dgm:prSet/>
      <dgm:spPr/>
      <dgm:t>
        <a:bodyPr/>
        <a:lstStyle/>
        <a:p>
          <a:endParaRPr lang="en-US" sz="1400" b="1">
            <a:solidFill>
              <a:schemeClr val="bg1"/>
            </a:solidFill>
            <a:latin typeface="Arial" pitchFamily="34" charset="0"/>
            <a:cs typeface="Arial" pitchFamily="34" charset="0"/>
          </a:endParaRPr>
        </a:p>
      </dgm:t>
    </dgm:pt>
    <dgm:pt modelId="{C704741C-4B08-4D29-9EEB-898DFD64E3FB}" type="sibTrans" cxnId="{2E0DD1E1-66B8-48EE-87FF-0A8DD0E1B7DC}">
      <dgm:prSet/>
      <dgm:spPr/>
      <dgm:t>
        <a:bodyPr/>
        <a:lstStyle/>
        <a:p>
          <a:endParaRPr lang="en-US" sz="1400"/>
        </a:p>
      </dgm:t>
    </dgm:pt>
    <dgm:pt modelId="{5AE5CB8E-CA1D-46E8-89B6-194DF2765730}" type="pres">
      <dgm:prSet presAssocID="{34658DC1-D21B-4368-BA89-9F33B47267F1}" presName="cycle" presStyleCnt="0">
        <dgm:presLayoutVars>
          <dgm:chMax val="1"/>
          <dgm:dir/>
          <dgm:animLvl val="ctr"/>
          <dgm:resizeHandles val="exact"/>
        </dgm:presLayoutVars>
      </dgm:prSet>
      <dgm:spPr/>
    </dgm:pt>
    <dgm:pt modelId="{B41EEB35-6C61-433E-A6CB-2E1285706626}" type="pres">
      <dgm:prSet presAssocID="{1E71869E-F0D1-4353-9B53-9C184D619AE1}" presName="centerShape" presStyleLbl="node0" presStyleIdx="0" presStyleCnt="1" custScaleX="107957" custScaleY="99702"/>
      <dgm:spPr/>
    </dgm:pt>
    <dgm:pt modelId="{88943196-8B24-4BE0-9E05-B16483BC781B}" type="pres">
      <dgm:prSet presAssocID="{7F313BE8-C887-49AD-9683-5975D9F216ED}" presName="parTrans" presStyleLbl="bgSibTrans2D1" presStyleIdx="0" presStyleCnt="7"/>
      <dgm:spPr/>
    </dgm:pt>
    <dgm:pt modelId="{30953FFE-69B4-454E-BF27-1B9252F1F94A}" type="pres">
      <dgm:prSet presAssocID="{5479FE5C-D2EE-4215-9514-2E1200482893}" presName="node" presStyleLbl="node1" presStyleIdx="0" presStyleCnt="7" custScaleX="166837">
        <dgm:presLayoutVars>
          <dgm:bulletEnabled val="1"/>
        </dgm:presLayoutVars>
      </dgm:prSet>
      <dgm:spPr/>
    </dgm:pt>
    <dgm:pt modelId="{CC005CF0-2CBD-4E3E-A83F-71AC1EE6E0CD}" type="pres">
      <dgm:prSet presAssocID="{43CFB8CF-3D0C-4CAC-A34D-E0888F5C9793}" presName="parTrans" presStyleLbl="bgSibTrans2D1" presStyleIdx="1" presStyleCnt="7"/>
      <dgm:spPr/>
    </dgm:pt>
    <dgm:pt modelId="{8F2A88B8-5EE1-4F0C-A33D-9CF6D484E36B}" type="pres">
      <dgm:prSet presAssocID="{0E2523E5-12B7-49DC-8B84-21B40CCC2392}" presName="node" presStyleLbl="node1" presStyleIdx="1" presStyleCnt="7" custScaleX="155431" custRadScaleRad="105393" custRadScaleInc="-14882">
        <dgm:presLayoutVars>
          <dgm:bulletEnabled val="1"/>
        </dgm:presLayoutVars>
      </dgm:prSet>
      <dgm:spPr/>
    </dgm:pt>
    <dgm:pt modelId="{F6146EA8-C5D2-453D-BCFC-4178E32A8731}" type="pres">
      <dgm:prSet presAssocID="{B2EDFF9C-21B3-4A2C-B780-0B2038A01EA3}" presName="parTrans" presStyleLbl="bgSibTrans2D1" presStyleIdx="2" presStyleCnt="7"/>
      <dgm:spPr/>
    </dgm:pt>
    <dgm:pt modelId="{C8872118-DB43-434A-BBE0-E540F7C50D5A}" type="pres">
      <dgm:prSet presAssocID="{D99132C1-BAE5-47A7-80A0-4C85CE08FAD8}" presName="node" presStyleLbl="node1" presStyleIdx="2" presStyleCnt="7" custScaleX="160899" custRadScaleRad="104992" custRadScaleInc="-16131">
        <dgm:presLayoutVars>
          <dgm:bulletEnabled val="1"/>
        </dgm:presLayoutVars>
      </dgm:prSet>
      <dgm:spPr/>
    </dgm:pt>
    <dgm:pt modelId="{5A906531-5DFE-4AEC-B241-1F68FB7D6E42}" type="pres">
      <dgm:prSet presAssocID="{4989E729-BACD-4DEB-A5FC-1D7D8E28E73C}" presName="parTrans" presStyleLbl="bgSibTrans2D1" presStyleIdx="3" presStyleCnt="7"/>
      <dgm:spPr/>
    </dgm:pt>
    <dgm:pt modelId="{1134214F-CEBA-4A3A-88F9-4FEA54A4763E}" type="pres">
      <dgm:prSet presAssocID="{1622AAFE-6C85-415E-9BF9-1F1CAA210D22}" presName="node" presStyleLbl="node1" presStyleIdx="3" presStyleCnt="7" custScaleX="104499" custRadScaleRad="98743" custRadScaleInc="-4519">
        <dgm:presLayoutVars>
          <dgm:bulletEnabled val="1"/>
        </dgm:presLayoutVars>
      </dgm:prSet>
      <dgm:spPr/>
    </dgm:pt>
    <dgm:pt modelId="{4CF7A54B-C4B7-4B2D-AE29-406EA8219517}" type="pres">
      <dgm:prSet presAssocID="{33D4D426-565F-4672-887B-F3D007F310EE}" presName="parTrans" presStyleLbl="bgSibTrans2D1" presStyleIdx="4" presStyleCnt="7"/>
      <dgm:spPr/>
    </dgm:pt>
    <dgm:pt modelId="{618E832B-016F-438E-A92C-8FCABE7DF020}" type="pres">
      <dgm:prSet presAssocID="{C9C36093-AD07-43A9-BA36-5249902175A1}" presName="node" presStyleLbl="node1" presStyleIdx="4" presStyleCnt="7" custScaleX="146369" custRadScaleRad="104403" custRadScaleInc="7142">
        <dgm:presLayoutVars>
          <dgm:bulletEnabled val="1"/>
        </dgm:presLayoutVars>
      </dgm:prSet>
      <dgm:spPr/>
    </dgm:pt>
    <dgm:pt modelId="{34F0CCAD-1F6D-40A5-B5AE-978FE7217CB9}" type="pres">
      <dgm:prSet presAssocID="{D4CA581D-8EEF-468C-94CC-12AF6D7C509A}" presName="parTrans" presStyleLbl="bgSibTrans2D1" presStyleIdx="5" presStyleCnt="7" custLinFactNeighborX="2654" custLinFactNeighborY="-22419"/>
      <dgm:spPr/>
    </dgm:pt>
    <dgm:pt modelId="{22EE94A8-38F9-482F-82D5-770FC4B27A74}" type="pres">
      <dgm:prSet presAssocID="{0B379714-DE2A-4E27-90C7-579319E6F616}" presName="node" presStyleLbl="node1" presStyleIdx="5" presStyleCnt="7" custScaleX="155986" custRadScaleRad="109750" custRadScaleInc="12824">
        <dgm:presLayoutVars>
          <dgm:bulletEnabled val="1"/>
        </dgm:presLayoutVars>
      </dgm:prSet>
      <dgm:spPr/>
    </dgm:pt>
    <dgm:pt modelId="{C1C0AF20-30C5-485C-9FAA-E2B65DC7DE40}" type="pres">
      <dgm:prSet presAssocID="{53902364-AEA6-417E-879E-C2F87F78FECA}" presName="parTrans" presStyleLbl="bgSibTrans2D1" presStyleIdx="6" presStyleCnt="7"/>
      <dgm:spPr/>
    </dgm:pt>
    <dgm:pt modelId="{40DFED7E-E36A-46AC-9899-0E466DFF8449}" type="pres">
      <dgm:prSet presAssocID="{EC276DB4-A826-464F-BC4E-B1A5ADA6674F}" presName="node" presStyleLbl="node1" presStyleIdx="6" presStyleCnt="7" custScaleX="181105">
        <dgm:presLayoutVars>
          <dgm:bulletEnabled val="1"/>
        </dgm:presLayoutVars>
      </dgm:prSet>
      <dgm:spPr/>
    </dgm:pt>
  </dgm:ptLst>
  <dgm:cxnLst>
    <dgm:cxn modelId="{B82A9A1A-C25C-4F61-98DF-A131594DC224}" type="presOf" srcId="{5479FE5C-D2EE-4215-9514-2E1200482893}" destId="{30953FFE-69B4-454E-BF27-1B9252F1F94A}" srcOrd="0" destOrd="0" presId="urn:microsoft.com/office/officeart/2005/8/layout/radial4"/>
    <dgm:cxn modelId="{395D7223-314F-41F0-A389-0C08A069CB4B}" srcId="{1E71869E-F0D1-4353-9B53-9C184D619AE1}" destId="{C9C36093-AD07-43A9-BA36-5249902175A1}" srcOrd="4" destOrd="0" parTransId="{33D4D426-565F-4672-887B-F3D007F310EE}" sibTransId="{408FA35B-3FA5-494E-BECD-395991BA0AB7}"/>
    <dgm:cxn modelId="{3178A423-7ACD-4B6E-865C-D235E65B13F3}" srcId="{1E71869E-F0D1-4353-9B53-9C184D619AE1}" destId="{EC276DB4-A826-464F-BC4E-B1A5ADA6674F}" srcOrd="6" destOrd="0" parTransId="{53902364-AEA6-417E-879E-C2F87F78FECA}" sibTransId="{4515419F-F78C-485C-8FA8-874BAA98A2B9}"/>
    <dgm:cxn modelId="{FDADB724-EC30-4EA4-905F-E22D7FEC9B70}" type="presOf" srcId="{4989E729-BACD-4DEB-A5FC-1D7D8E28E73C}" destId="{5A906531-5DFE-4AEC-B241-1F68FB7D6E42}" srcOrd="0" destOrd="0" presId="urn:microsoft.com/office/officeart/2005/8/layout/radial4"/>
    <dgm:cxn modelId="{13EFC62F-7957-4822-BA9C-58CA5B56315B}" type="presOf" srcId="{34658DC1-D21B-4368-BA89-9F33B47267F1}" destId="{5AE5CB8E-CA1D-46E8-89B6-194DF2765730}" srcOrd="0" destOrd="0" presId="urn:microsoft.com/office/officeart/2005/8/layout/radial4"/>
    <dgm:cxn modelId="{01DBC731-7BFC-473D-B03A-1CE7201A5375}" type="presOf" srcId="{0E2523E5-12B7-49DC-8B84-21B40CCC2392}" destId="{8F2A88B8-5EE1-4F0C-A33D-9CF6D484E36B}" srcOrd="0" destOrd="0" presId="urn:microsoft.com/office/officeart/2005/8/layout/radial4"/>
    <dgm:cxn modelId="{06BCD63E-4E72-4A32-9C2F-AFD17827940D}" type="presOf" srcId="{0B379714-DE2A-4E27-90C7-579319E6F616}" destId="{22EE94A8-38F9-482F-82D5-770FC4B27A74}" srcOrd="0" destOrd="0" presId="urn:microsoft.com/office/officeart/2005/8/layout/radial4"/>
    <dgm:cxn modelId="{97E93B67-E505-4FBD-AAEA-16E59C338F1C}" srcId="{1E71869E-F0D1-4353-9B53-9C184D619AE1}" destId="{0E2523E5-12B7-49DC-8B84-21B40CCC2392}" srcOrd="1" destOrd="0" parTransId="{43CFB8CF-3D0C-4CAC-A34D-E0888F5C9793}" sibTransId="{DFFFB3DA-B638-45EA-8429-27C73B09287F}"/>
    <dgm:cxn modelId="{6B13054B-FCC0-49FD-8A65-64A2F750FEFE}" type="presOf" srcId="{EC276DB4-A826-464F-BC4E-B1A5ADA6674F}" destId="{40DFED7E-E36A-46AC-9899-0E466DFF8449}" srcOrd="0" destOrd="0" presId="urn:microsoft.com/office/officeart/2005/8/layout/radial4"/>
    <dgm:cxn modelId="{7C4C6C6D-520B-4EA2-AA8A-B634E2E2DDB1}" srcId="{1E71869E-F0D1-4353-9B53-9C184D619AE1}" destId="{5479FE5C-D2EE-4215-9514-2E1200482893}" srcOrd="0" destOrd="0" parTransId="{7F313BE8-C887-49AD-9683-5975D9F216ED}" sibTransId="{7A982E84-B324-4940-9807-EAB32DDD8D38}"/>
    <dgm:cxn modelId="{AD30C04E-3897-4B5C-869C-D4A066CA4302}" srcId="{1E71869E-F0D1-4353-9B53-9C184D619AE1}" destId="{0B379714-DE2A-4E27-90C7-579319E6F616}" srcOrd="5" destOrd="0" parTransId="{D4CA581D-8EEF-468C-94CC-12AF6D7C509A}" sibTransId="{11FA1E9E-0883-421E-AE4A-DF6CC955BC83}"/>
    <dgm:cxn modelId="{DCF33A73-3153-4F54-805B-ABA28E8FCBF0}" type="presOf" srcId="{33D4D426-565F-4672-887B-F3D007F310EE}" destId="{4CF7A54B-C4B7-4B2D-AE29-406EA8219517}" srcOrd="0" destOrd="0" presId="urn:microsoft.com/office/officeart/2005/8/layout/radial4"/>
    <dgm:cxn modelId="{E4535B55-C60F-4B36-8B0B-954674915B6A}" type="presOf" srcId="{D99132C1-BAE5-47A7-80A0-4C85CE08FAD8}" destId="{C8872118-DB43-434A-BBE0-E540F7C50D5A}" srcOrd="0" destOrd="0" presId="urn:microsoft.com/office/officeart/2005/8/layout/radial4"/>
    <dgm:cxn modelId="{BE0A417E-2FD6-4525-A163-69F9855FADE8}" type="presOf" srcId="{B2EDFF9C-21B3-4A2C-B780-0B2038A01EA3}" destId="{F6146EA8-C5D2-453D-BCFC-4178E32A8731}" srcOrd="0" destOrd="0" presId="urn:microsoft.com/office/officeart/2005/8/layout/radial4"/>
    <dgm:cxn modelId="{C521D087-E51C-4740-98CD-8078733F3D8B}" srcId="{1E71869E-F0D1-4353-9B53-9C184D619AE1}" destId="{1622AAFE-6C85-415E-9BF9-1F1CAA210D22}" srcOrd="3" destOrd="0" parTransId="{4989E729-BACD-4DEB-A5FC-1D7D8E28E73C}" sibTransId="{E384F882-FC93-4D3A-B497-3BCA760571D2}"/>
    <dgm:cxn modelId="{28881D8A-B203-4762-9C54-5C3862959A95}" type="presOf" srcId="{7F313BE8-C887-49AD-9683-5975D9F216ED}" destId="{88943196-8B24-4BE0-9E05-B16483BC781B}" srcOrd="0" destOrd="0" presId="urn:microsoft.com/office/officeart/2005/8/layout/radial4"/>
    <dgm:cxn modelId="{87FB2E90-7BB3-4AB8-9981-40855B991B45}" srcId="{34658DC1-D21B-4368-BA89-9F33B47267F1}" destId="{1E71869E-F0D1-4353-9B53-9C184D619AE1}" srcOrd="0" destOrd="0" parTransId="{E8E300CC-57E5-4F25-AF97-784F1833073A}" sibTransId="{26A564E0-02E0-41E0-A17D-B887DCD5D182}"/>
    <dgm:cxn modelId="{A3020898-A245-44F7-AE15-F3B8003ECD82}" type="presOf" srcId="{1622AAFE-6C85-415E-9BF9-1F1CAA210D22}" destId="{1134214F-CEBA-4A3A-88F9-4FEA54A4763E}" srcOrd="0" destOrd="0" presId="urn:microsoft.com/office/officeart/2005/8/layout/radial4"/>
    <dgm:cxn modelId="{5529C9A8-1052-421C-9D72-A455736CA059}" srcId="{1E71869E-F0D1-4353-9B53-9C184D619AE1}" destId="{D99132C1-BAE5-47A7-80A0-4C85CE08FAD8}" srcOrd="2" destOrd="0" parTransId="{B2EDFF9C-21B3-4A2C-B780-0B2038A01EA3}" sibTransId="{08AD847D-47B7-436E-9BD0-DA1C49865585}"/>
    <dgm:cxn modelId="{182ECFB5-B86D-4AFD-81D4-657A4C92E712}" type="presOf" srcId="{53902364-AEA6-417E-879E-C2F87F78FECA}" destId="{C1C0AF20-30C5-485C-9FAA-E2B65DC7DE40}" srcOrd="0" destOrd="0" presId="urn:microsoft.com/office/officeart/2005/8/layout/radial4"/>
    <dgm:cxn modelId="{2E0DD1E1-66B8-48EE-87FF-0A8DD0E1B7DC}" srcId="{34658DC1-D21B-4368-BA89-9F33B47267F1}" destId="{F08838FE-136B-450D-BC78-C8CFAF29B0BA}" srcOrd="1" destOrd="0" parTransId="{34DBA137-726F-46E8-ABED-4A7CDBF3F48E}" sibTransId="{C704741C-4B08-4D29-9EEB-898DFD64E3FB}"/>
    <dgm:cxn modelId="{DA7F1DE5-E5F3-4CDC-9774-05781B54DFCF}" type="presOf" srcId="{1E71869E-F0D1-4353-9B53-9C184D619AE1}" destId="{B41EEB35-6C61-433E-A6CB-2E1285706626}" srcOrd="0" destOrd="0" presId="urn:microsoft.com/office/officeart/2005/8/layout/radial4"/>
    <dgm:cxn modelId="{411A22E8-1C02-410C-A806-D9383B5FE430}" type="presOf" srcId="{43CFB8CF-3D0C-4CAC-A34D-E0888F5C9793}" destId="{CC005CF0-2CBD-4E3E-A83F-71AC1EE6E0CD}" srcOrd="0" destOrd="0" presId="urn:microsoft.com/office/officeart/2005/8/layout/radial4"/>
    <dgm:cxn modelId="{A5E57AF2-689E-4947-A505-62C9858A6399}" type="presOf" srcId="{D4CA581D-8EEF-468C-94CC-12AF6D7C509A}" destId="{34F0CCAD-1F6D-40A5-B5AE-978FE7217CB9}" srcOrd="0" destOrd="0" presId="urn:microsoft.com/office/officeart/2005/8/layout/radial4"/>
    <dgm:cxn modelId="{52F0BEFF-DFF9-43BF-8D0B-09B1FD3BB5F2}" type="presOf" srcId="{C9C36093-AD07-43A9-BA36-5249902175A1}" destId="{618E832B-016F-438E-A92C-8FCABE7DF020}" srcOrd="0" destOrd="0" presId="urn:microsoft.com/office/officeart/2005/8/layout/radial4"/>
    <dgm:cxn modelId="{D0772710-5C5F-4A65-AA61-0617A47CD886}" type="presParOf" srcId="{5AE5CB8E-CA1D-46E8-89B6-194DF2765730}" destId="{B41EEB35-6C61-433E-A6CB-2E1285706626}" srcOrd="0" destOrd="0" presId="urn:microsoft.com/office/officeart/2005/8/layout/radial4"/>
    <dgm:cxn modelId="{CB6E8830-A999-42A6-9FE7-1C201B95FAF5}" type="presParOf" srcId="{5AE5CB8E-CA1D-46E8-89B6-194DF2765730}" destId="{88943196-8B24-4BE0-9E05-B16483BC781B}" srcOrd="1" destOrd="0" presId="urn:microsoft.com/office/officeart/2005/8/layout/radial4"/>
    <dgm:cxn modelId="{C7837F87-6F23-4174-93DF-DC6209C8900E}" type="presParOf" srcId="{5AE5CB8E-CA1D-46E8-89B6-194DF2765730}" destId="{30953FFE-69B4-454E-BF27-1B9252F1F94A}" srcOrd="2" destOrd="0" presId="urn:microsoft.com/office/officeart/2005/8/layout/radial4"/>
    <dgm:cxn modelId="{4EA227B2-0CC1-4F96-9B1C-A0CE569A3021}" type="presParOf" srcId="{5AE5CB8E-CA1D-46E8-89B6-194DF2765730}" destId="{CC005CF0-2CBD-4E3E-A83F-71AC1EE6E0CD}" srcOrd="3" destOrd="0" presId="urn:microsoft.com/office/officeart/2005/8/layout/radial4"/>
    <dgm:cxn modelId="{08E31279-AC69-47E4-9413-873D83007A72}" type="presParOf" srcId="{5AE5CB8E-CA1D-46E8-89B6-194DF2765730}" destId="{8F2A88B8-5EE1-4F0C-A33D-9CF6D484E36B}" srcOrd="4" destOrd="0" presId="urn:microsoft.com/office/officeart/2005/8/layout/radial4"/>
    <dgm:cxn modelId="{9A68EC40-050F-41E0-B945-F79E951EC313}" type="presParOf" srcId="{5AE5CB8E-CA1D-46E8-89B6-194DF2765730}" destId="{F6146EA8-C5D2-453D-BCFC-4178E32A8731}" srcOrd="5" destOrd="0" presId="urn:microsoft.com/office/officeart/2005/8/layout/radial4"/>
    <dgm:cxn modelId="{C8109DEE-8848-4FEB-8257-E09E9A131C3E}" type="presParOf" srcId="{5AE5CB8E-CA1D-46E8-89B6-194DF2765730}" destId="{C8872118-DB43-434A-BBE0-E540F7C50D5A}" srcOrd="6" destOrd="0" presId="urn:microsoft.com/office/officeart/2005/8/layout/radial4"/>
    <dgm:cxn modelId="{2C8474E8-9C41-4299-A944-4AF3C4395FDA}" type="presParOf" srcId="{5AE5CB8E-CA1D-46E8-89B6-194DF2765730}" destId="{5A906531-5DFE-4AEC-B241-1F68FB7D6E42}" srcOrd="7" destOrd="0" presId="urn:microsoft.com/office/officeart/2005/8/layout/radial4"/>
    <dgm:cxn modelId="{7A152D9B-922B-4813-931E-8E0861847B9B}" type="presParOf" srcId="{5AE5CB8E-CA1D-46E8-89B6-194DF2765730}" destId="{1134214F-CEBA-4A3A-88F9-4FEA54A4763E}" srcOrd="8" destOrd="0" presId="urn:microsoft.com/office/officeart/2005/8/layout/radial4"/>
    <dgm:cxn modelId="{FA562DA2-0FFD-45E3-B8D5-E76029C4FFC3}" type="presParOf" srcId="{5AE5CB8E-CA1D-46E8-89B6-194DF2765730}" destId="{4CF7A54B-C4B7-4B2D-AE29-406EA8219517}" srcOrd="9" destOrd="0" presId="urn:microsoft.com/office/officeart/2005/8/layout/radial4"/>
    <dgm:cxn modelId="{74E1A5E3-1EC3-4251-B806-75CA8C84CA62}" type="presParOf" srcId="{5AE5CB8E-CA1D-46E8-89B6-194DF2765730}" destId="{618E832B-016F-438E-A92C-8FCABE7DF020}" srcOrd="10" destOrd="0" presId="urn:microsoft.com/office/officeart/2005/8/layout/radial4"/>
    <dgm:cxn modelId="{7F5ED08E-D50C-4120-B7C8-5B6876BA1FCB}" type="presParOf" srcId="{5AE5CB8E-CA1D-46E8-89B6-194DF2765730}" destId="{34F0CCAD-1F6D-40A5-B5AE-978FE7217CB9}" srcOrd="11" destOrd="0" presId="urn:microsoft.com/office/officeart/2005/8/layout/radial4"/>
    <dgm:cxn modelId="{5530EB10-118C-4962-A1A7-EA172A27937E}" type="presParOf" srcId="{5AE5CB8E-CA1D-46E8-89B6-194DF2765730}" destId="{22EE94A8-38F9-482F-82D5-770FC4B27A74}" srcOrd="12" destOrd="0" presId="urn:microsoft.com/office/officeart/2005/8/layout/radial4"/>
    <dgm:cxn modelId="{F4DACA46-BF7A-4A9C-A6A3-A716B2BDEDF9}" type="presParOf" srcId="{5AE5CB8E-CA1D-46E8-89B6-194DF2765730}" destId="{C1C0AF20-30C5-485C-9FAA-E2B65DC7DE40}" srcOrd="13" destOrd="0" presId="urn:microsoft.com/office/officeart/2005/8/layout/radial4"/>
    <dgm:cxn modelId="{C102C867-C322-4A32-ABAC-9736DDB0606C}" type="presParOf" srcId="{5AE5CB8E-CA1D-46E8-89B6-194DF2765730}" destId="{40DFED7E-E36A-46AC-9899-0E466DFF8449}" srcOrd="1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8A5EDB-8C1A-404F-AE86-DD1CF6033CBC}" type="doc">
      <dgm:prSet loTypeId="urn:microsoft.com/office/officeart/2005/8/layout/cycle4#2" loCatId="cycle" qsTypeId="urn:microsoft.com/office/officeart/2005/8/quickstyle/simple1" qsCatId="simple" csTypeId="urn:microsoft.com/office/officeart/2005/8/colors/accent1_2" csCatId="accent1" phldr="1"/>
      <dgm:spPr/>
      <dgm:t>
        <a:bodyPr/>
        <a:lstStyle/>
        <a:p>
          <a:endParaRPr lang="en-US"/>
        </a:p>
      </dgm:t>
    </dgm:pt>
    <dgm:pt modelId="{08AB269B-825D-4944-998E-C2B9E7122634}">
      <dgm:prSet phldrT="[Text]" custT="1"/>
      <dgm:spPr>
        <a:solidFill>
          <a:srgbClr val="00237C"/>
        </a:solidFill>
      </dgm:spPr>
      <dgm:t>
        <a:bodyPr/>
        <a:lstStyle/>
        <a:p>
          <a:r>
            <a:rPr lang="mn-MN" sz="1600" b="1" dirty="0">
              <a:latin typeface="Arial" pitchFamily="34" charset="0"/>
              <a:cs typeface="Arial" pitchFamily="34" charset="0"/>
            </a:rPr>
            <a:t>ЭМГ-</a:t>
          </a:r>
          <a:r>
            <a:rPr lang="mn-MN" sz="1600" b="1" dirty="0">
              <a:solidFill>
                <a:srgbClr val="FF0000"/>
              </a:solidFill>
              <a:latin typeface="Arial" pitchFamily="34" charset="0"/>
              <a:cs typeface="Arial" pitchFamily="34" charset="0"/>
            </a:rPr>
            <a:t>1</a:t>
          </a:r>
        </a:p>
        <a:p>
          <a:r>
            <a:rPr lang="mn-MN" sz="1600" b="1" dirty="0">
              <a:latin typeface="Arial" pitchFamily="34" charset="0"/>
              <a:cs typeface="Arial" pitchFamily="34" charset="0"/>
            </a:rPr>
            <a:t>ЗӨСТ-</a:t>
          </a:r>
          <a:r>
            <a:rPr lang="mn-MN" sz="1600" b="1" dirty="0">
              <a:solidFill>
                <a:srgbClr val="FF0000"/>
              </a:solidFill>
              <a:latin typeface="Arial" pitchFamily="34" charset="0"/>
              <a:cs typeface="Arial" pitchFamily="34" charset="0"/>
            </a:rPr>
            <a:t>1</a:t>
          </a:r>
          <a:endParaRPr lang="en-US" sz="1600" b="1" dirty="0">
            <a:solidFill>
              <a:srgbClr val="FF0000"/>
            </a:solidFill>
            <a:latin typeface="Arial" pitchFamily="34" charset="0"/>
            <a:cs typeface="Arial" pitchFamily="34" charset="0"/>
          </a:endParaRPr>
        </a:p>
      </dgm:t>
    </dgm:pt>
    <dgm:pt modelId="{D259F179-2E8E-4394-BA6A-34D6FA182B85}" type="parTrans" cxnId="{EAE4FE62-4F24-4032-8106-AD36284E5B63}">
      <dgm:prSet/>
      <dgm:spPr/>
      <dgm:t>
        <a:bodyPr/>
        <a:lstStyle/>
        <a:p>
          <a:endParaRPr lang="en-US" sz="1600"/>
        </a:p>
      </dgm:t>
    </dgm:pt>
    <dgm:pt modelId="{9524D60C-9A19-4A35-B830-52437246491C}" type="sibTrans" cxnId="{EAE4FE62-4F24-4032-8106-AD36284E5B63}">
      <dgm:prSet/>
      <dgm:spPr/>
      <dgm:t>
        <a:bodyPr/>
        <a:lstStyle/>
        <a:p>
          <a:endParaRPr lang="en-US" sz="1600"/>
        </a:p>
      </dgm:t>
    </dgm:pt>
    <dgm:pt modelId="{47525D4B-A713-49DA-802C-FA5458C40E7E}">
      <dgm:prSet phldrT="[Text]" custT="1"/>
      <dgm:spPr/>
      <dgm:t>
        <a:bodyPr/>
        <a:lstStyle/>
        <a:p>
          <a:r>
            <a:rPr lang="mn-MN" sz="2800" dirty="0">
              <a:solidFill>
                <a:srgbClr val="C00000"/>
              </a:solidFill>
            </a:rPr>
            <a:t>2</a:t>
          </a:r>
          <a:endParaRPr lang="en-US" sz="2800" dirty="0">
            <a:solidFill>
              <a:srgbClr val="C00000"/>
            </a:solidFill>
          </a:endParaRPr>
        </a:p>
      </dgm:t>
    </dgm:pt>
    <dgm:pt modelId="{73D8DACB-36D6-4E72-ABA3-F4274EF83C82}" type="parTrans" cxnId="{DBC1AAA8-7B4E-4D48-BE8A-C6FCD9F13645}">
      <dgm:prSet/>
      <dgm:spPr/>
      <dgm:t>
        <a:bodyPr/>
        <a:lstStyle/>
        <a:p>
          <a:endParaRPr lang="en-US" sz="1600"/>
        </a:p>
      </dgm:t>
    </dgm:pt>
    <dgm:pt modelId="{AC26C4D9-B1BB-4ACD-92BA-50005C66CF4C}" type="sibTrans" cxnId="{DBC1AAA8-7B4E-4D48-BE8A-C6FCD9F13645}">
      <dgm:prSet/>
      <dgm:spPr/>
      <dgm:t>
        <a:bodyPr/>
        <a:lstStyle/>
        <a:p>
          <a:endParaRPr lang="en-US" sz="1600"/>
        </a:p>
      </dgm:t>
    </dgm:pt>
    <dgm:pt modelId="{294464D4-4987-48F7-82B8-359B44E8E551}">
      <dgm:prSet phldrT="[Text]" custT="1"/>
      <dgm:spPr>
        <a:solidFill>
          <a:srgbClr val="00237C"/>
        </a:solidFill>
      </dgm:spPr>
      <dgm:t>
        <a:bodyPr/>
        <a:lstStyle/>
        <a:p>
          <a:r>
            <a:rPr lang="mn-MN" sz="1600" b="1" dirty="0">
              <a:latin typeface="Arial" pitchFamily="34" charset="0"/>
              <a:cs typeface="Arial" pitchFamily="34" charset="0"/>
            </a:rPr>
            <a:t>Хөдөөгийн   нэгдсэн эмнэлэг</a:t>
          </a:r>
          <a:r>
            <a:rPr lang="mn-MN" sz="1600" b="1" dirty="0">
              <a:solidFill>
                <a:srgbClr val="FF0000"/>
              </a:solidFill>
              <a:latin typeface="Arial" pitchFamily="34" charset="0"/>
              <a:cs typeface="Arial" pitchFamily="34" charset="0"/>
            </a:rPr>
            <a:t>-1</a:t>
          </a:r>
          <a:endParaRPr lang="en-US" sz="1600" b="1" dirty="0">
            <a:solidFill>
              <a:srgbClr val="FF0000"/>
            </a:solidFill>
            <a:latin typeface="Arial" pitchFamily="34" charset="0"/>
            <a:cs typeface="Arial" pitchFamily="34" charset="0"/>
          </a:endParaRPr>
        </a:p>
      </dgm:t>
    </dgm:pt>
    <dgm:pt modelId="{6E2FDEC0-35AC-4C70-8F9A-4A8D84A616ED}" type="parTrans" cxnId="{3974FA83-E5B5-4126-8479-E33A52580FDA}">
      <dgm:prSet/>
      <dgm:spPr/>
      <dgm:t>
        <a:bodyPr/>
        <a:lstStyle/>
        <a:p>
          <a:endParaRPr lang="en-US" sz="1600"/>
        </a:p>
      </dgm:t>
    </dgm:pt>
    <dgm:pt modelId="{D5571447-EC1F-430B-8274-63C807875377}" type="sibTrans" cxnId="{3974FA83-E5B5-4126-8479-E33A52580FDA}">
      <dgm:prSet/>
      <dgm:spPr/>
      <dgm:t>
        <a:bodyPr/>
        <a:lstStyle/>
        <a:p>
          <a:endParaRPr lang="en-US" sz="1600"/>
        </a:p>
      </dgm:t>
    </dgm:pt>
    <dgm:pt modelId="{3B641B24-2F5A-4CFB-8061-621FB502C390}">
      <dgm:prSet phldrT="[Text]" custT="1"/>
      <dgm:spPr/>
      <dgm:t>
        <a:bodyPr/>
        <a:lstStyle/>
        <a:p>
          <a:r>
            <a:rPr lang="mn-MN" sz="2800" b="1" dirty="0">
              <a:solidFill>
                <a:srgbClr val="C00000"/>
              </a:solidFill>
            </a:rPr>
            <a:t>1</a:t>
          </a:r>
          <a:endParaRPr lang="en-US" sz="2800" b="1" dirty="0">
            <a:solidFill>
              <a:srgbClr val="C00000"/>
            </a:solidFill>
          </a:endParaRPr>
        </a:p>
      </dgm:t>
    </dgm:pt>
    <dgm:pt modelId="{7B70855A-2CE4-4EF4-A110-3A6A66EE3AAE}" type="parTrans" cxnId="{C399343B-F25F-4881-A4D7-F504CF76F93C}">
      <dgm:prSet/>
      <dgm:spPr/>
      <dgm:t>
        <a:bodyPr/>
        <a:lstStyle/>
        <a:p>
          <a:endParaRPr lang="en-US" sz="1600"/>
        </a:p>
      </dgm:t>
    </dgm:pt>
    <dgm:pt modelId="{A5E79F68-B290-47AC-B850-48C085D63954}" type="sibTrans" cxnId="{C399343B-F25F-4881-A4D7-F504CF76F93C}">
      <dgm:prSet/>
      <dgm:spPr/>
      <dgm:t>
        <a:bodyPr/>
        <a:lstStyle/>
        <a:p>
          <a:endParaRPr lang="en-US" sz="1600"/>
        </a:p>
      </dgm:t>
    </dgm:pt>
    <dgm:pt modelId="{EDDFB064-1DCD-4209-9F67-D55449107FDD}">
      <dgm:prSet phldrT="[Text]" custT="1"/>
      <dgm:spPr>
        <a:solidFill>
          <a:srgbClr val="00237C"/>
        </a:solidFill>
      </dgm:spPr>
      <dgm:t>
        <a:bodyPr/>
        <a:lstStyle/>
        <a:p>
          <a:r>
            <a:rPr lang="mn-MN" sz="1600" b="1" dirty="0">
              <a:latin typeface="Arial" pitchFamily="34" charset="0"/>
              <a:cs typeface="Arial" pitchFamily="34" charset="0"/>
            </a:rPr>
            <a:t>Сум, өрхийн эмт-</a:t>
          </a:r>
          <a:r>
            <a:rPr lang="mn-MN" sz="1600" b="1" dirty="0">
              <a:solidFill>
                <a:srgbClr val="FF0000"/>
              </a:solidFill>
              <a:latin typeface="Arial" pitchFamily="34" charset="0"/>
              <a:cs typeface="Arial" pitchFamily="34" charset="0"/>
            </a:rPr>
            <a:t>21</a:t>
          </a:r>
          <a:endParaRPr lang="en-US" sz="1600" b="1" dirty="0">
            <a:solidFill>
              <a:srgbClr val="FF0000"/>
            </a:solidFill>
            <a:latin typeface="Arial" pitchFamily="34" charset="0"/>
            <a:cs typeface="Arial" pitchFamily="34" charset="0"/>
          </a:endParaRPr>
        </a:p>
      </dgm:t>
    </dgm:pt>
    <dgm:pt modelId="{9CB2332D-99A1-425A-AF38-D8AE45ABD598}" type="parTrans" cxnId="{D77F2D6D-DEFF-4A2F-9EC8-A02B0325DE73}">
      <dgm:prSet/>
      <dgm:spPr/>
      <dgm:t>
        <a:bodyPr/>
        <a:lstStyle/>
        <a:p>
          <a:endParaRPr lang="en-US" sz="1600"/>
        </a:p>
      </dgm:t>
    </dgm:pt>
    <dgm:pt modelId="{FC59A7FE-F93A-42FC-AEB3-2E444C4CDAE5}" type="sibTrans" cxnId="{D77F2D6D-DEFF-4A2F-9EC8-A02B0325DE73}">
      <dgm:prSet/>
      <dgm:spPr/>
      <dgm:t>
        <a:bodyPr/>
        <a:lstStyle/>
        <a:p>
          <a:endParaRPr lang="en-US" sz="1600"/>
        </a:p>
      </dgm:t>
    </dgm:pt>
    <dgm:pt modelId="{9E56C019-F4B5-419F-AEB5-B6943E020E70}">
      <dgm:prSet phldrT="[Text]" custT="1"/>
      <dgm:spPr/>
      <dgm:t>
        <a:bodyPr/>
        <a:lstStyle/>
        <a:p>
          <a:r>
            <a:rPr lang="mn-MN" sz="1600" dirty="0"/>
            <a:t>Сум ын ЭМТ -</a:t>
          </a:r>
          <a:r>
            <a:rPr lang="mn-MN" sz="1600" b="1" dirty="0">
              <a:solidFill>
                <a:srgbClr val="C00000"/>
              </a:solidFill>
            </a:rPr>
            <a:t>17</a:t>
          </a:r>
          <a:endParaRPr lang="en-US" sz="1600" b="1" dirty="0">
            <a:solidFill>
              <a:srgbClr val="C00000"/>
            </a:solidFill>
          </a:endParaRPr>
        </a:p>
      </dgm:t>
    </dgm:pt>
    <dgm:pt modelId="{F157CADB-4777-4B8A-BCD1-C234A7D90143}" type="parTrans" cxnId="{D90F3BBC-6FD9-45C7-8873-D6476DEF4FD2}">
      <dgm:prSet/>
      <dgm:spPr/>
      <dgm:t>
        <a:bodyPr/>
        <a:lstStyle/>
        <a:p>
          <a:endParaRPr lang="en-US" sz="1600"/>
        </a:p>
      </dgm:t>
    </dgm:pt>
    <dgm:pt modelId="{5920E92C-097F-4691-B831-4D1D5324F599}" type="sibTrans" cxnId="{D90F3BBC-6FD9-45C7-8873-D6476DEF4FD2}">
      <dgm:prSet/>
      <dgm:spPr/>
      <dgm:t>
        <a:bodyPr/>
        <a:lstStyle/>
        <a:p>
          <a:endParaRPr lang="en-US" sz="1600"/>
        </a:p>
      </dgm:t>
    </dgm:pt>
    <dgm:pt modelId="{75F68811-9771-439F-A365-D81AF5AC93B1}">
      <dgm:prSet phldrT="[Text]" custT="1"/>
      <dgm:spPr>
        <a:solidFill>
          <a:srgbClr val="00237C"/>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mn-MN" sz="1600" b="1" dirty="0">
              <a:latin typeface="Arial" pitchFamily="34" charset="0"/>
              <a:cs typeface="Arial" pitchFamily="34" charset="0"/>
            </a:rPr>
            <a:t>БОЭТ-</a:t>
          </a:r>
          <a:r>
            <a:rPr lang="mn-MN" sz="1600" b="1" dirty="0">
              <a:solidFill>
                <a:srgbClr val="FF0000"/>
              </a:solidFill>
              <a:latin typeface="Arial" pitchFamily="34" charset="0"/>
              <a:cs typeface="Arial" pitchFamily="34" charset="0"/>
            </a:rPr>
            <a:t>1</a:t>
          </a:r>
          <a:endParaRPr lang="en-US" sz="1600" b="1" dirty="0">
            <a:solidFill>
              <a:srgbClr val="FF0000"/>
            </a:solidFill>
            <a:latin typeface="Arial" pitchFamily="34" charset="0"/>
            <a:cs typeface="Arial" pitchFamily="34" charset="0"/>
          </a:endParaRPr>
        </a:p>
        <a:p>
          <a:pPr defTabSz="711200">
            <a:lnSpc>
              <a:spcPct val="90000"/>
            </a:lnSpc>
            <a:spcBef>
              <a:spcPct val="0"/>
            </a:spcBef>
            <a:spcAft>
              <a:spcPct val="35000"/>
            </a:spcAft>
          </a:pPr>
          <a:endParaRPr lang="en-US" sz="1600" dirty="0">
            <a:latin typeface="Arial" pitchFamily="34" charset="0"/>
            <a:cs typeface="Arial" pitchFamily="34" charset="0"/>
          </a:endParaRPr>
        </a:p>
      </dgm:t>
    </dgm:pt>
    <dgm:pt modelId="{B4B82B10-23E7-4214-9DCB-B5440609EFA8}" type="parTrans" cxnId="{B7BD3B1F-1A22-46E8-85BD-B84FB39E53CD}">
      <dgm:prSet/>
      <dgm:spPr/>
      <dgm:t>
        <a:bodyPr/>
        <a:lstStyle/>
        <a:p>
          <a:endParaRPr lang="en-US" sz="1600"/>
        </a:p>
      </dgm:t>
    </dgm:pt>
    <dgm:pt modelId="{F3501C6E-9B8E-40A7-9BEE-452C4D0505EB}" type="sibTrans" cxnId="{B7BD3B1F-1A22-46E8-85BD-B84FB39E53CD}">
      <dgm:prSet/>
      <dgm:spPr/>
      <dgm:t>
        <a:bodyPr/>
        <a:lstStyle/>
        <a:p>
          <a:endParaRPr lang="en-US" sz="1600"/>
        </a:p>
      </dgm:t>
    </dgm:pt>
    <dgm:pt modelId="{434B3938-1A44-49CC-93CA-9E1B43BEE639}">
      <dgm:prSet phldrT="[Text]" custT="1"/>
      <dgm:spPr/>
      <dgm:t>
        <a:bodyPr/>
        <a:lstStyle/>
        <a:p>
          <a:r>
            <a:rPr lang="mn-MN" sz="2800" b="1" dirty="0">
              <a:solidFill>
                <a:srgbClr val="C00000"/>
              </a:solidFill>
            </a:rPr>
            <a:t>1</a:t>
          </a:r>
          <a:endParaRPr lang="en-US" sz="2800" b="1" dirty="0">
            <a:solidFill>
              <a:srgbClr val="C00000"/>
            </a:solidFill>
          </a:endParaRPr>
        </a:p>
      </dgm:t>
    </dgm:pt>
    <dgm:pt modelId="{FF4EA88E-F590-462D-BABF-6724896D6FD7}" type="parTrans" cxnId="{B2F41F0C-BD56-4C07-8D4E-F80847DA6876}">
      <dgm:prSet/>
      <dgm:spPr/>
      <dgm:t>
        <a:bodyPr/>
        <a:lstStyle/>
        <a:p>
          <a:endParaRPr lang="en-US" sz="1600"/>
        </a:p>
      </dgm:t>
    </dgm:pt>
    <dgm:pt modelId="{B39C124C-36FD-4FA0-9560-317553689E58}" type="sibTrans" cxnId="{B2F41F0C-BD56-4C07-8D4E-F80847DA6876}">
      <dgm:prSet/>
      <dgm:spPr/>
      <dgm:t>
        <a:bodyPr/>
        <a:lstStyle/>
        <a:p>
          <a:endParaRPr lang="en-US" sz="1600"/>
        </a:p>
      </dgm:t>
    </dgm:pt>
    <dgm:pt modelId="{358AD8B5-A41A-4136-B9C4-566A4AC5A4CA}">
      <dgm:prSet phldrT="[Text]" custT="1"/>
      <dgm:spPr/>
      <dgm:t>
        <a:bodyPr/>
        <a:lstStyle/>
        <a:p>
          <a:r>
            <a:rPr lang="mn-MN" sz="1600" dirty="0"/>
            <a:t>Өрхийн ЭМТ- </a:t>
          </a:r>
          <a:r>
            <a:rPr lang="mn-MN" sz="2000" b="1" dirty="0">
              <a:solidFill>
                <a:srgbClr val="C00000"/>
              </a:solidFill>
            </a:rPr>
            <a:t>4</a:t>
          </a:r>
          <a:endParaRPr lang="en-US" sz="2000" b="1" dirty="0">
            <a:solidFill>
              <a:srgbClr val="C00000"/>
            </a:solidFill>
          </a:endParaRPr>
        </a:p>
      </dgm:t>
    </dgm:pt>
    <dgm:pt modelId="{4B70B1CD-E7F0-41FC-BBBB-C8D15BCA3AFF}" type="parTrans" cxnId="{21B85AC4-932C-49DB-BECB-66FC7E061E69}">
      <dgm:prSet/>
      <dgm:spPr/>
      <dgm:t>
        <a:bodyPr/>
        <a:lstStyle/>
        <a:p>
          <a:endParaRPr lang="en-US"/>
        </a:p>
      </dgm:t>
    </dgm:pt>
    <dgm:pt modelId="{2D12CA16-31D2-44FF-9760-E82CE4C84C5C}" type="sibTrans" cxnId="{21B85AC4-932C-49DB-BECB-66FC7E061E69}">
      <dgm:prSet/>
      <dgm:spPr/>
      <dgm:t>
        <a:bodyPr/>
        <a:lstStyle/>
        <a:p>
          <a:endParaRPr lang="en-US"/>
        </a:p>
      </dgm:t>
    </dgm:pt>
    <dgm:pt modelId="{54755F70-794E-4DBB-9092-308DBA616AB0}" type="pres">
      <dgm:prSet presAssocID="{928A5EDB-8C1A-404F-AE86-DD1CF6033CBC}" presName="cycleMatrixDiagram" presStyleCnt="0">
        <dgm:presLayoutVars>
          <dgm:chMax val="1"/>
          <dgm:dir/>
          <dgm:animLvl val="lvl"/>
          <dgm:resizeHandles val="exact"/>
        </dgm:presLayoutVars>
      </dgm:prSet>
      <dgm:spPr/>
    </dgm:pt>
    <dgm:pt modelId="{D0A58DD3-14DE-4213-B19F-AEC424DE1DFE}" type="pres">
      <dgm:prSet presAssocID="{928A5EDB-8C1A-404F-AE86-DD1CF6033CBC}" presName="children" presStyleCnt="0"/>
      <dgm:spPr/>
    </dgm:pt>
    <dgm:pt modelId="{5A45BAC4-6332-48D2-A0B5-59CEAAB2CCA4}" type="pres">
      <dgm:prSet presAssocID="{928A5EDB-8C1A-404F-AE86-DD1CF6033CBC}" presName="child1group" presStyleCnt="0"/>
      <dgm:spPr/>
    </dgm:pt>
    <dgm:pt modelId="{333BC092-083A-4828-9738-78661AEF269C}" type="pres">
      <dgm:prSet presAssocID="{928A5EDB-8C1A-404F-AE86-DD1CF6033CBC}" presName="child1" presStyleLbl="bgAcc1" presStyleIdx="0" presStyleCnt="4"/>
      <dgm:spPr/>
    </dgm:pt>
    <dgm:pt modelId="{D9199E48-5815-4A17-9B93-EDDF8EA4981D}" type="pres">
      <dgm:prSet presAssocID="{928A5EDB-8C1A-404F-AE86-DD1CF6033CBC}" presName="child1Text" presStyleLbl="bgAcc1" presStyleIdx="0" presStyleCnt="4">
        <dgm:presLayoutVars>
          <dgm:bulletEnabled val="1"/>
        </dgm:presLayoutVars>
      </dgm:prSet>
      <dgm:spPr/>
    </dgm:pt>
    <dgm:pt modelId="{00C918D3-955D-441F-99F5-FFCEA76D46EA}" type="pres">
      <dgm:prSet presAssocID="{928A5EDB-8C1A-404F-AE86-DD1CF6033CBC}" presName="child2group" presStyleCnt="0"/>
      <dgm:spPr/>
    </dgm:pt>
    <dgm:pt modelId="{A137EB15-DCE3-4D7B-A26C-6FD02DC225CF}" type="pres">
      <dgm:prSet presAssocID="{928A5EDB-8C1A-404F-AE86-DD1CF6033CBC}" presName="child2" presStyleLbl="bgAcc1" presStyleIdx="1" presStyleCnt="4"/>
      <dgm:spPr/>
    </dgm:pt>
    <dgm:pt modelId="{2AAAC83A-C02D-4F1B-90BB-583225E1A02B}" type="pres">
      <dgm:prSet presAssocID="{928A5EDB-8C1A-404F-AE86-DD1CF6033CBC}" presName="child2Text" presStyleLbl="bgAcc1" presStyleIdx="1" presStyleCnt="4">
        <dgm:presLayoutVars>
          <dgm:bulletEnabled val="1"/>
        </dgm:presLayoutVars>
      </dgm:prSet>
      <dgm:spPr/>
    </dgm:pt>
    <dgm:pt modelId="{F03F080B-EDFC-4176-81B6-1EB676ADBFDC}" type="pres">
      <dgm:prSet presAssocID="{928A5EDB-8C1A-404F-AE86-DD1CF6033CBC}" presName="child3group" presStyleCnt="0"/>
      <dgm:spPr/>
    </dgm:pt>
    <dgm:pt modelId="{AA20D8EA-CF1E-4D6A-B079-6287A4D2BD3F}" type="pres">
      <dgm:prSet presAssocID="{928A5EDB-8C1A-404F-AE86-DD1CF6033CBC}" presName="child3" presStyleLbl="bgAcc1" presStyleIdx="2" presStyleCnt="4" custScaleY="149090"/>
      <dgm:spPr/>
    </dgm:pt>
    <dgm:pt modelId="{44D7D74E-C1B2-4D11-BECF-BFC4213184EC}" type="pres">
      <dgm:prSet presAssocID="{928A5EDB-8C1A-404F-AE86-DD1CF6033CBC}" presName="child3Text" presStyleLbl="bgAcc1" presStyleIdx="2" presStyleCnt="4">
        <dgm:presLayoutVars>
          <dgm:bulletEnabled val="1"/>
        </dgm:presLayoutVars>
      </dgm:prSet>
      <dgm:spPr/>
    </dgm:pt>
    <dgm:pt modelId="{019CBBEA-0C3B-4E95-B768-F4E673527707}" type="pres">
      <dgm:prSet presAssocID="{928A5EDB-8C1A-404F-AE86-DD1CF6033CBC}" presName="child4group" presStyleCnt="0"/>
      <dgm:spPr/>
    </dgm:pt>
    <dgm:pt modelId="{8A063A8B-CBCD-4D54-9B83-B11E22F259C8}" type="pres">
      <dgm:prSet presAssocID="{928A5EDB-8C1A-404F-AE86-DD1CF6033CBC}" presName="child4" presStyleLbl="bgAcc1" presStyleIdx="3" presStyleCnt="4"/>
      <dgm:spPr/>
    </dgm:pt>
    <dgm:pt modelId="{280721D7-DD30-41CE-8263-82DEEAF94BA4}" type="pres">
      <dgm:prSet presAssocID="{928A5EDB-8C1A-404F-AE86-DD1CF6033CBC}" presName="child4Text" presStyleLbl="bgAcc1" presStyleIdx="3" presStyleCnt="4">
        <dgm:presLayoutVars>
          <dgm:bulletEnabled val="1"/>
        </dgm:presLayoutVars>
      </dgm:prSet>
      <dgm:spPr/>
    </dgm:pt>
    <dgm:pt modelId="{4A82BD50-6847-452C-BED0-100FFB64CFAC}" type="pres">
      <dgm:prSet presAssocID="{928A5EDB-8C1A-404F-AE86-DD1CF6033CBC}" presName="childPlaceholder" presStyleCnt="0"/>
      <dgm:spPr/>
    </dgm:pt>
    <dgm:pt modelId="{43711EC5-7AA2-4608-BC0C-D9835EF11164}" type="pres">
      <dgm:prSet presAssocID="{928A5EDB-8C1A-404F-AE86-DD1CF6033CBC}" presName="circle" presStyleCnt="0"/>
      <dgm:spPr/>
    </dgm:pt>
    <dgm:pt modelId="{BE43B02B-3CEE-486E-9040-16C2D46A0B2A}" type="pres">
      <dgm:prSet presAssocID="{928A5EDB-8C1A-404F-AE86-DD1CF6033CBC}" presName="quadrant1" presStyleLbl="node1" presStyleIdx="0" presStyleCnt="4">
        <dgm:presLayoutVars>
          <dgm:chMax val="1"/>
          <dgm:bulletEnabled val="1"/>
        </dgm:presLayoutVars>
      </dgm:prSet>
      <dgm:spPr/>
    </dgm:pt>
    <dgm:pt modelId="{403BB9C8-F21B-4E71-A13A-79CD0536075E}" type="pres">
      <dgm:prSet presAssocID="{928A5EDB-8C1A-404F-AE86-DD1CF6033CBC}" presName="quadrant2" presStyleLbl="node1" presStyleIdx="1" presStyleCnt="4" custScaleX="95957" custScaleY="98852">
        <dgm:presLayoutVars>
          <dgm:chMax val="1"/>
          <dgm:bulletEnabled val="1"/>
        </dgm:presLayoutVars>
      </dgm:prSet>
      <dgm:spPr/>
    </dgm:pt>
    <dgm:pt modelId="{45FE0416-11DE-4079-BA30-8B7953D97F1A}" type="pres">
      <dgm:prSet presAssocID="{928A5EDB-8C1A-404F-AE86-DD1CF6033CBC}" presName="quadrant3" presStyleLbl="node1" presStyleIdx="2" presStyleCnt="4">
        <dgm:presLayoutVars>
          <dgm:chMax val="1"/>
          <dgm:bulletEnabled val="1"/>
        </dgm:presLayoutVars>
      </dgm:prSet>
      <dgm:spPr/>
    </dgm:pt>
    <dgm:pt modelId="{D95FF5F9-8BAB-4A20-BFD0-CD7328AD4DB7}" type="pres">
      <dgm:prSet presAssocID="{928A5EDB-8C1A-404F-AE86-DD1CF6033CBC}" presName="quadrant4" presStyleLbl="node1" presStyleIdx="3" presStyleCnt="4">
        <dgm:presLayoutVars>
          <dgm:chMax val="1"/>
          <dgm:bulletEnabled val="1"/>
        </dgm:presLayoutVars>
      </dgm:prSet>
      <dgm:spPr/>
    </dgm:pt>
    <dgm:pt modelId="{FF9FE4DF-DFB6-4E2F-93C7-A920902752C7}" type="pres">
      <dgm:prSet presAssocID="{928A5EDB-8C1A-404F-AE86-DD1CF6033CBC}" presName="quadrantPlaceholder" presStyleCnt="0"/>
      <dgm:spPr/>
    </dgm:pt>
    <dgm:pt modelId="{E6E6E39A-FA69-46E7-9CD0-DAC4399AF336}" type="pres">
      <dgm:prSet presAssocID="{928A5EDB-8C1A-404F-AE86-DD1CF6033CBC}" presName="center1" presStyleLbl="fgShp" presStyleIdx="0" presStyleCnt="2"/>
      <dgm:spPr/>
    </dgm:pt>
    <dgm:pt modelId="{C52E0D3E-5D05-4A12-A820-7F5D00CE47B2}" type="pres">
      <dgm:prSet presAssocID="{928A5EDB-8C1A-404F-AE86-DD1CF6033CBC}" presName="center2" presStyleLbl="fgShp" presStyleIdx="1" presStyleCnt="2"/>
      <dgm:spPr/>
    </dgm:pt>
  </dgm:ptLst>
  <dgm:cxnLst>
    <dgm:cxn modelId="{27BB8400-56D7-4FFA-9441-FF59319F9202}" type="presOf" srcId="{47525D4B-A713-49DA-802C-FA5458C40E7E}" destId="{333BC092-083A-4828-9738-78661AEF269C}" srcOrd="0" destOrd="0" presId="urn:microsoft.com/office/officeart/2005/8/layout/cycle4#2"/>
    <dgm:cxn modelId="{B2F41F0C-BD56-4C07-8D4E-F80847DA6876}" srcId="{75F68811-9771-439F-A365-D81AF5AC93B1}" destId="{434B3938-1A44-49CC-93CA-9E1B43BEE639}" srcOrd="0" destOrd="0" parTransId="{FF4EA88E-F590-462D-BABF-6724896D6FD7}" sibTransId="{B39C124C-36FD-4FA0-9560-317553689E58}"/>
    <dgm:cxn modelId="{B7BD3B1F-1A22-46E8-85BD-B84FB39E53CD}" srcId="{928A5EDB-8C1A-404F-AE86-DD1CF6033CBC}" destId="{75F68811-9771-439F-A365-D81AF5AC93B1}" srcOrd="3" destOrd="0" parTransId="{B4B82B10-23E7-4214-9DCB-B5440609EFA8}" sibTransId="{F3501C6E-9B8E-40A7-9BEE-452C4D0505EB}"/>
    <dgm:cxn modelId="{C399343B-F25F-4881-A4D7-F504CF76F93C}" srcId="{294464D4-4987-48F7-82B8-359B44E8E551}" destId="{3B641B24-2F5A-4CFB-8061-621FB502C390}" srcOrd="0" destOrd="0" parTransId="{7B70855A-2CE4-4EF4-A110-3A6A66EE3AAE}" sibTransId="{A5E79F68-B290-47AC-B850-48C085D63954}"/>
    <dgm:cxn modelId="{BD3F1A62-6C6D-4F80-BFB5-6553ED1FA9EE}" type="presOf" srcId="{928A5EDB-8C1A-404F-AE86-DD1CF6033CBC}" destId="{54755F70-794E-4DBB-9092-308DBA616AB0}" srcOrd="0" destOrd="0" presId="urn:microsoft.com/office/officeart/2005/8/layout/cycle4#2"/>
    <dgm:cxn modelId="{EAE4FE62-4F24-4032-8106-AD36284E5B63}" srcId="{928A5EDB-8C1A-404F-AE86-DD1CF6033CBC}" destId="{08AB269B-825D-4944-998E-C2B9E7122634}" srcOrd="0" destOrd="0" parTransId="{D259F179-2E8E-4394-BA6A-34D6FA182B85}" sibTransId="{9524D60C-9A19-4A35-B830-52437246491C}"/>
    <dgm:cxn modelId="{DC9D3748-63AB-4549-8D90-8752A55D14C8}" type="presOf" srcId="{358AD8B5-A41A-4136-B9C4-566A4AC5A4CA}" destId="{AA20D8EA-CF1E-4D6A-B079-6287A4D2BD3F}" srcOrd="0" destOrd="1" presId="urn:microsoft.com/office/officeart/2005/8/layout/cycle4#2"/>
    <dgm:cxn modelId="{D77F2D6D-DEFF-4A2F-9EC8-A02B0325DE73}" srcId="{928A5EDB-8C1A-404F-AE86-DD1CF6033CBC}" destId="{EDDFB064-1DCD-4209-9F67-D55449107FDD}" srcOrd="2" destOrd="0" parTransId="{9CB2332D-99A1-425A-AF38-D8AE45ABD598}" sibTransId="{FC59A7FE-F93A-42FC-AEB3-2E444C4CDAE5}"/>
    <dgm:cxn modelId="{BFC3FA54-4222-4D16-B335-E14EAD7DE7B1}" type="presOf" srcId="{434B3938-1A44-49CC-93CA-9E1B43BEE639}" destId="{8A063A8B-CBCD-4D54-9B83-B11E22F259C8}" srcOrd="0" destOrd="0" presId="urn:microsoft.com/office/officeart/2005/8/layout/cycle4#2"/>
    <dgm:cxn modelId="{3D53B857-0513-4EA7-A849-D694567689A8}" type="presOf" srcId="{EDDFB064-1DCD-4209-9F67-D55449107FDD}" destId="{45FE0416-11DE-4079-BA30-8B7953D97F1A}" srcOrd="0" destOrd="0" presId="urn:microsoft.com/office/officeart/2005/8/layout/cycle4#2"/>
    <dgm:cxn modelId="{3974FA83-E5B5-4126-8479-E33A52580FDA}" srcId="{928A5EDB-8C1A-404F-AE86-DD1CF6033CBC}" destId="{294464D4-4987-48F7-82B8-359B44E8E551}" srcOrd="1" destOrd="0" parTransId="{6E2FDEC0-35AC-4C70-8F9A-4A8D84A616ED}" sibTransId="{D5571447-EC1F-430B-8274-63C807875377}"/>
    <dgm:cxn modelId="{A736E287-C82B-4282-9E8B-73E7ECBB5DB8}" type="presOf" srcId="{75F68811-9771-439F-A365-D81AF5AC93B1}" destId="{D95FF5F9-8BAB-4A20-BFD0-CD7328AD4DB7}" srcOrd="0" destOrd="0" presId="urn:microsoft.com/office/officeart/2005/8/layout/cycle4#2"/>
    <dgm:cxn modelId="{C4AA6188-8B07-4563-9C9A-87691DAA10C4}" type="presOf" srcId="{434B3938-1A44-49CC-93CA-9E1B43BEE639}" destId="{280721D7-DD30-41CE-8263-82DEEAF94BA4}" srcOrd="1" destOrd="0" presId="urn:microsoft.com/office/officeart/2005/8/layout/cycle4#2"/>
    <dgm:cxn modelId="{C8FC708B-EAD2-4F47-BCC7-4820823160AD}" type="presOf" srcId="{9E56C019-F4B5-419F-AEB5-B6943E020E70}" destId="{44D7D74E-C1B2-4D11-BECF-BFC4213184EC}" srcOrd="1" destOrd="0" presId="urn:microsoft.com/office/officeart/2005/8/layout/cycle4#2"/>
    <dgm:cxn modelId="{1362A399-D4B6-40F6-93A0-D8261082F5A2}" type="presOf" srcId="{3B641B24-2F5A-4CFB-8061-621FB502C390}" destId="{A137EB15-DCE3-4D7B-A26C-6FD02DC225CF}" srcOrd="0" destOrd="0" presId="urn:microsoft.com/office/officeart/2005/8/layout/cycle4#2"/>
    <dgm:cxn modelId="{293CB59C-323C-45EE-805D-F5C05E36D4F4}" type="presOf" srcId="{08AB269B-825D-4944-998E-C2B9E7122634}" destId="{BE43B02B-3CEE-486E-9040-16C2D46A0B2A}" srcOrd="0" destOrd="0" presId="urn:microsoft.com/office/officeart/2005/8/layout/cycle4#2"/>
    <dgm:cxn modelId="{DBC1AAA8-7B4E-4D48-BE8A-C6FCD9F13645}" srcId="{08AB269B-825D-4944-998E-C2B9E7122634}" destId="{47525D4B-A713-49DA-802C-FA5458C40E7E}" srcOrd="0" destOrd="0" parTransId="{73D8DACB-36D6-4E72-ABA3-F4274EF83C82}" sibTransId="{AC26C4D9-B1BB-4ACD-92BA-50005C66CF4C}"/>
    <dgm:cxn modelId="{D90F3BBC-6FD9-45C7-8873-D6476DEF4FD2}" srcId="{EDDFB064-1DCD-4209-9F67-D55449107FDD}" destId="{9E56C019-F4B5-419F-AEB5-B6943E020E70}" srcOrd="0" destOrd="0" parTransId="{F157CADB-4777-4B8A-BCD1-C234A7D90143}" sibTransId="{5920E92C-097F-4691-B831-4D1D5324F599}"/>
    <dgm:cxn modelId="{21B85AC4-932C-49DB-BECB-66FC7E061E69}" srcId="{EDDFB064-1DCD-4209-9F67-D55449107FDD}" destId="{358AD8B5-A41A-4136-B9C4-566A4AC5A4CA}" srcOrd="1" destOrd="0" parTransId="{4B70B1CD-E7F0-41FC-BBBB-C8D15BCA3AFF}" sibTransId="{2D12CA16-31D2-44FF-9760-E82CE4C84C5C}"/>
    <dgm:cxn modelId="{90416BD0-2CC3-4C14-8637-1C2733E1BF8D}" type="presOf" srcId="{294464D4-4987-48F7-82B8-359B44E8E551}" destId="{403BB9C8-F21B-4E71-A13A-79CD0536075E}" srcOrd="0" destOrd="0" presId="urn:microsoft.com/office/officeart/2005/8/layout/cycle4#2"/>
    <dgm:cxn modelId="{E0B1EFD4-59B2-4515-AF99-9CD927243F7F}" type="presOf" srcId="{47525D4B-A713-49DA-802C-FA5458C40E7E}" destId="{D9199E48-5815-4A17-9B93-EDDF8EA4981D}" srcOrd="1" destOrd="0" presId="urn:microsoft.com/office/officeart/2005/8/layout/cycle4#2"/>
    <dgm:cxn modelId="{9BE92DD7-91E9-45E7-897C-8BFA0EF18E85}" type="presOf" srcId="{9E56C019-F4B5-419F-AEB5-B6943E020E70}" destId="{AA20D8EA-CF1E-4D6A-B079-6287A4D2BD3F}" srcOrd="0" destOrd="0" presId="urn:microsoft.com/office/officeart/2005/8/layout/cycle4#2"/>
    <dgm:cxn modelId="{CDAF0DE7-8D59-4EF4-A72F-DC801F759BD8}" type="presOf" srcId="{3B641B24-2F5A-4CFB-8061-621FB502C390}" destId="{2AAAC83A-C02D-4F1B-90BB-583225E1A02B}" srcOrd="1" destOrd="0" presId="urn:microsoft.com/office/officeart/2005/8/layout/cycle4#2"/>
    <dgm:cxn modelId="{0A6B39FF-6F8A-42E6-9E79-25B67AB9A185}" type="presOf" srcId="{358AD8B5-A41A-4136-B9C4-566A4AC5A4CA}" destId="{44D7D74E-C1B2-4D11-BECF-BFC4213184EC}" srcOrd="1" destOrd="1" presId="urn:microsoft.com/office/officeart/2005/8/layout/cycle4#2"/>
    <dgm:cxn modelId="{3356F173-80F5-46D4-BFA6-A58A60FFA700}" type="presParOf" srcId="{54755F70-794E-4DBB-9092-308DBA616AB0}" destId="{D0A58DD3-14DE-4213-B19F-AEC424DE1DFE}" srcOrd="0" destOrd="0" presId="urn:microsoft.com/office/officeart/2005/8/layout/cycle4#2"/>
    <dgm:cxn modelId="{179C344E-C788-4E50-B1F7-FC26E8C16B6C}" type="presParOf" srcId="{D0A58DD3-14DE-4213-B19F-AEC424DE1DFE}" destId="{5A45BAC4-6332-48D2-A0B5-59CEAAB2CCA4}" srcOrd="0" destOrd="0" presId="urn:microsoft.com/office/officeart/2005/8/layout/cycle4#2"/>
    <dgm:cxn modelId="{DE7E89F3-1F9A-49F8-9C6F-BC294389FC3B}" type="presParOf" srcId="{5A45BAC4-6332-48D2-A0B5-59CEAAB2CCA4}" destId="{333BC092-083A-4828-9738-78661AEF269C}" srcOrd="0" destOrd="0" presId="urn:microsoft.com/office/officeart/2005/8/layout/cycle4#2"/>
    <dgm:cxn modelId="{97F2D537-55F8-4503-AC5B-A40A67C0DD4E}" type="presParOf" srcId="{5A45BAC4-6332-48D2-A0B5-59CEAAB2CCA4}" destId="{D9199E48-5815-4A17-9B93-EDDF8EA4981D}" srcOrd="1" destOrd="0" presId="urn:microsoft.com/office/officeart/2005/8/layout/cycle4#2"/>
    <dgm:cxn modelId="{6A9834E3-F7C8-42C4-8A4F-C5F81D8E6AC6}" type="presParOf" srcId="{D0A58DD3-14DE-4213-B19F-AEC424DE1DFE}" destId="{00C918D3-955D-441F-99F5-FFCEA76D46EA}" srcOrd="1" destOrd="0" presId="urn:microsoft.com/office/officeart/2005/8/layout/cycle4#2"/>
    <dgm:cxn modelId="{725E1687-21AD-4D34-8506-F8D9BDF2BE45}" type="presParOf" srcId="{00C918D3-955D-441F-99F5-FFCEA76D46EA}" destId="{A137EB15-DCE3-4D7B-A26C-6FD02DC225CF}" srcOrd="0" destOrd="0" presId="urn:microsoft.com/office/officeart/2005/8/layout/cycle4#2"/>
    <dgm:cxn modelId="{F24D5B6B-6440-4521-9FB5-0DAA568C0EAB}" type="presParOf" srcId="{00C918D3-955D-441F-99F5-FFCEA76D46EA}" destId="{2AAAC83A-C02D-4F1B-90BB-583225E1A02B}" srcOrd="1" destOrd="0" presId="urn:microsoft.com/office/officeart/2005/8/layout/cycle4#2"/>
    <dgm:cxn modelId="{3A718B02-35E4-4002-AEA6-BE411BE9F7E5}" type="presParOf" srcId="{D0A58DD3-14DE-4213-B19F-AEC424DE1DFE}" destId="{F03F080B-EDFC-4176-81B6-1EB676ADBFDC}" srcOrd="2" destOrd="0" presId="urn:microsoft.com/office/officeart/2005/8/layout/cycle4#2"/>
    <dgm:cxn modelId="{1407CAAD-52F8-44E7-AE4A-6576853C8A7A}" type="presParOf" srcId="{F03F080B-EDFC-4176-81B6-1EB676ADBFDC}" destId="{AA20D8EA-CF1E-4D6A-B079-6287A4D2BD3F}" srcOrd="0" destOrd="0" presId="urn:microsoft.com/office/officeart/2005/8/layout/cycle4#2"/>
    <dgm:cxn modelId="{58E11C6E-B00A-4C11-BDF6-80BD42E1803F}" type="presParOf" srcId="{F03F080B-EDFC-4176-81B6-1EB676ADBFDC}" destId="{44D7D74E-C1B2-4D11-BECF-BFC4213184EC}" srcOrd="1" destOrd="0" presId="urn:microsoft.com/office/officeart/2005/8/layout/cycle4#2"/>
    <dgm:cxn modelId="{680C6F4F-9676-4300-B880-672D7C07B5B9}" type="presParOf" srcId="{D0A58DD3-14DE-4213-B19F-AEC424DE1DFE}" destId="{019CBBEA-0C3B-4E95-B768-F4E673527707}" srcOrd="3" destOrd="0" presId="urn:microsoft.com/office/officeart/2005/8/layout/cycle4#2"/>
    <dgm:cxn modelId="{127D7BDB-33D3-45E8-B1DF-9C39CB29C6C1}" type="presParOf" srcId="{019CBBEA-0C3B-4E95-B768-F4E673527707}" destId="{8A063A8B-CBCD-4D54-9B83-B11E22F259C8}" srcOrd="0" destOrd="0" presId="urn:microsoft.com/office/officeart/2005/8/layout/cycle4#2"/>
    <dgm:cxn modelId="{0C169E45-892B-4D6F-A2DB-1F0886BF498E}" type="presParOf" srcId="{019CBBEA-0C3B-4E95-B768-F4E673527707}" destId="{280721D7-DD30-41CE-8263-82DEEAF94BA4}" srcOrd="1" destOrd="0" presId="urn:microsoft.com/office/officeart/2005/8/layout/cycle4#2"/>
    <dgm:cxn modelId="{C975DC01-9A29-4FAD-B37A-5B8B8E14EA12}" type="presParOf" srcId="{D0A58DD3-14DE-4213-B19F-AEC424DE1DFE}" destId="{4A82BD50-6847-452C-BED0-100FFB64CFAC}" srcOrd="4" destOrd="0" presId="urn:microsoft.com/office/officeart/2005/8/layout/cycle4#2"/>
    <dgm:cxn modelId="{8B90B5C6-DA09-4EFE-A2F2-4A5112D28DFD}" type="presParOf" srcId="{54755F70-794E-4DBB-9092-308DBA616AB0}" destId="{43711EC5-7AA2-4608-BC0C-D9835EF11164}" srcOrd="1" destOrd="0" presId="urn:microsoft.com/office/officeart/2005/8/layout/cycle4#2"/>
    <dgm:cxn modelId="{B0FA20CA-4F9C-4C22-A7EB-004F723681D7}" type="presParOf" srcId="{43711EC5-7AA2-4608-BC0C-D9835EF11164}" destId="{BE43B02B-3CEE-486E-9040-16C2D46A0B2A}" srcOrd="0" destOrd="0" presId="urn:microsoft.com/office/officeart/2005/8/layout/cycle4#2"/>
    <dgm:cxn modelId="{289A8FD1-02FA-4114-85E7-9CBA4F377DB2}" type="presParOf" srcId="{43711EC5-7AA2-4608-BC0C-D9835EF11164}" destId="{403BB9C8-F21B-4E71-A13A-79CD0536075E}" srcOrd="1" destOrd="0" presId="urn:microsoft.com/office/officeart/2005/8/layout/cycle4#2"/>
    <dgm:cxn modelId="{4F42902D-6776-4665-8042-2BEE6C0B9612}" type="presParOf" srcId="{43711EC5-7AA2-4608-BC0C-D9835EF11164}" destId="{45FE0416-11DE-4079-BA30-8B7953D97F1A}" srcOrd="2" destOrd="0" presId="urn:microsoft.com/office/officeart/2005/8/layout/cycle4#2"/>
    <dgm:cxn modelId="{94E51375-62AD-4865-A247-290B05915387}" type="presParOf" srcId="{43711EC5-7AA2-4608-BC0C-D9835EF11164}" destId="{D95FF5F9-8BAB-4A20-BFD0-CD7328AD4DB7}" srcOrd="3" destOrd="0" presId="urn:microsoft.com/office/officeart/2005/8/layout/cycle4#2"/>
    <dgm:cxn modelId="{EA765038-1A53-44AA-84F7-B9729F10C283}" type="presParOf" srcId="{43711EC5-7AA2-4608-BC0C-D9835EF11164}" destId="{FF9FE4DF-DFB6-4E2F-93C7-A920902752C7}" srcOrd="4" destOrd="0" presId="urn:microsoft.com/office/officeart/2005/8/layout/cycle4#2"/>
    <dgm:cxn modelId="{63E735A1-A95B-4269-8E2C-3A8755C607FB}" type="presParOf" srcId="{54755F70-794E-4DBB-9092-308DBA616AB0}" destId="{E6E6E39A-FA69-46E7-9CD0-DAC4399AF336}" srcOrd="2" destOrd="0" presId="urn:microsoft.com/office/officeart/2005/8/layout/cycle4#2"/>
    <dgm:cxn modelId="{8593A362-4F19-4EE0-9707-3DCEBAB8DD57}" type="presParOf" srcId="{54755F70-794E-4DBB-9092-308DBA616AB0}" destId="{C52E0D3E-5D05-4A12-A820-7F5D00CE47B2}" srcOrd="3" destOrd="0" presId="urn:microsoft.com/office/officeart/2005/8/layout/cycle4#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8A5EDB-8C1A-404F-AE86-DD1CF6033CBC}" type="doc">
      <dgm:prSet loTypeId="urn:microsoft.com/office/officeart/2005/8/layout/cycle4#1" loCatId="cycle" qsTypeId="urn:microsoft.com/office/officeart/2005/8/quickstyle/simple1" qsCatId="simple" csTypeId="urn:microsoft.com/office/officeart/2005/8/colors/accent1_2" csCatId="accent1" phldr="1"/>
      <dgm:spPr/>
      <dgm:t>
        <a:bodyPr/>
        <a:lstStyle/>
        <a:p>
          <a:endParaRPr lang="en-US"/>
        </a:p>
      </dgm:t>
    </dgm:pt>
    <dgm:pt modelId="{08AB269B-825D-4944-998E-C2B9E7122634}">
      <dgm:prSet phldrT="[Text]" custT="1"/>
      <dgm:spPr>
        <a:solidFill>
          <a:srgbClr val="00237C"/>
        </a:solidFill>
      </dgm:spPr>
      <dgm:t>
        <a:bodyPr/>
        <a:lstStyle/>
        <a:p>
          <a:r>
            <a:rPr lang="mn-MN" sz="1600" dirty="0">
              <a:latin typeface="Arial" pitchFamily="34" charset="0"/>
              <a:cs typeface="Arial" pitchFamily="34" charset="0"/>
            </a:rPr>
            <a:t>Эм, ханган нийлүүлэх/ эмийн сан-</a:t>
          </a:r>
          <a:r>
            <a:rPr lang="mn-MN" sz="1600" dirty="0">
              <a:solidFill>
                <a:srgbClr val="FF0000"/>
              </a:solidFill>
              <a:latin typeface="Arial" pitchFamily="34" charset="0"/>
              <a:cs typeface="Arial" pitchFamily="34" charset="0"/>
            </a:rPr>
            <a:t>81</a:t>
          </a:r>
          <a:r>
            <a:rPr lang="mn-MN" sz="1600" dirty="0">
              <a:latin typeface="Arial" pitchFamily="34" charset="0"/>
              <a:cs typeface="Arial" pitchFamily="34" charset="0"/>
            </a:rPr>
            <a:t> </a:t>
          </a:r>
          <a:endParaRPr lang="en-US" sz="1600" dirty="0">
            <a:latin typeface="Arial" pitchFamily="34" charset="0"/>
            <a:cs typeface="Arial" pitchFamily="34" charset="0"/>
          </a:endParaRPr>
        </a:p>
      </dgm:t>
    </dgm:pt>
    <dgm:pt modelId="{D259F179-2E8E-4394-BA6A-34D6FA182B85}" type="parTrans" cxnId="{EAE4FE62-4F24-4032-8106-AD36284E5B63}">
      <dgm:prSet/>
      <dgm:spPr/>
      <dgm:t>
        <a:bodyPr/>
        <a:lstStyle/>
        <a:p>
          <a:endParaRPr lang="en-US" sz="1600"/>
        </a:p>
      </dgm:t>
    </dgm:pt>
    <dgm:pt modelId="{9524D60C-9A19-4A35-B830-52437246491C}" type="sibTrans" cxnId="{EAE4FE62-4F24-4032-8106-AD36284E5B63}">
      <dgm:prSet/>
      <dgm:spPr/>
      <dgm:t>
        <a:bodyPr/>
        <a:lstStyle/>
        <a:p>
          <a:endParaRPr lang="en-US" sz="1600"/>
        </a:p>
      </dgm:t>
    </dgm:pt>
    <dgm:pt modelId="{47525D4B-A713-49DA-802C-FA5458C40E7E}">
      <dgm:prSet phldrT="[Text]" custT="1"/>
      <dgm:spPr/>
      <dgm:t>
        <a:bodyPr/>
        <a:lstStyle/>
        <a:p>
          <a:r>
            <a:rPr lang="mn-MN" sz="2800" dirty="0">
              <a:solidFill>
                <a:srgbClr val="C00000"/>
              </a:solidFill>
            </a:rPr>
            <a:t>4/77</a:t>
          </a:r>
          <a:endParaRPr lang="en-US" sz="2800" dirty="0">
            <a:solidFill>
              <a:srgbClr val="C00000"/>
            </a:solidFill>
          </a:endParaRPr>
        </a:p>
      </dgm:t>
    </dgm:pt>
    <dgm:pt modelId="{73D8DACB-36D6-4E72-ABA3-F4274EF83C82}" type="parTrans" cxnId="{DBC1AAA8-7B4E-4D48-BE8A-C6FCD9F13645}">
      <dgm:prSet/>
      <dgm:spPr/>
      <dgm:t>
        <a:bodyPr/>
        <a:lstStyle/>
        <a:p>
          <a:endParaRPr lang="en-US" sz="1600"/>
        </a:p>
      </dgm:t>
    </dgm:pt>
    <dgm:pt modelId="{AC26C4D9-B1BB-4ACD-92BA-50005C66CF4C}" type="sibTrans" cxnId="{DBC1AAA8-7B4E-4D48-BE8A-C6FCD9F13645}">
      <dgm:prSet/>
      <dgm:spPr/>
      <dgm:t>
        <a:bodyPr/>
        <a:lstStyle/>
        <a:p>
          <a:endParaRPr lang="en-US" sz="1600"/>
        </a:p>
      </dgm:t>
    </dgm:pt>
    <dgm:pt modelId="{294464D4-4987-48F7-82B8-359B44E8E551}">
      <dgm:prSet phldrT="[Text]" custT="1"/>
      <dgm:spPr>
        <a:solidFill>
          <a:srgbClr val="00237C"/>
        </a:solidFill>
      </dgm:spPr>
      <dgm:t>
        <a:bodyPr/>
        <a:lstStyle/>
        <a:p>
          <a:r>
            <a:rPr lang="mn-MN" sz="1600" dirty="0">
              <a:latin typeface="Arial" pitchFamily="34" charset="0"/>
              <a:cs typeface="Arial" pitchFamily="34" charset="0"/>
            </a:rPr>
            <a:t>Хувийн ортой эмнэлэг/ клиник-</a:t>
          </a:r>
          <a:r>
            <a:rPr lang="mn-MN" sz="1600" dirty="0">
              <a:solidFill>
                <a:srgbClr val="FF0000"/>
              </a:solidFill>
              <a:latin typeface="Arial" pitchFamily="34" charset="0"/>
              <a:cs typeface="Arial" pitchFamily="34" charset="0"/>
            </a:rPr>
            <a:t>39</a:t>
          </a:r>
          <a:endParaRPr lang="en-US" sz="1600" dirty="0">
            <a:solidFill>
              <a:srgbClr val="FF0000"/>
            </a:solidFill>
            <a:latin typeface="Arial" pitchFamily="34" charset="0"/>
            <a:cs typeface="Arial" pitchFamily="34" charset="0"/>
          </a:endParaRPr>
        </a:p>
      </dgm:t>
    </dgm:pt>
    <dgm:pt modelId="{6E2FDEC0-35AC-4C70-8F9A-4A8D84A616ED}" type="parTrans" cxnId="{3974FA83-E5B5-4126-8479-E33A52580FDA}">
      <dgm:prSet/>
      <dgm:spPr/>
      <dgm:t>
        <a:bodyPr/>
        <a:lstStyle/>
        <a:p>
          <a:endParaRPr lang="en-US" sz="1600"/>
        </a:p>
      </dgm:t>
    </dgm:pt>
    <dgm:pt modelId="{D5571447-EC1F-430B-8274-63C807875377}" type="sibTrans" cxnId="{3974FA83-E5B5-4126-8479-E33A52580FDA}">
      <dgm:prSet/>
      <dgm:spPr/>
      <dgm:t>
        <a:bodyPr/>
        <a:lstStyle/>
        <a:p>
          <a:endParaRPr lang="en-US" sz="1600"/>
        </a:p>
      </dgm:t>
    </dgm:pt>
    <dgm:pt modelId="{3B641B24-2F5A-4CFB-8061-621FB502C390}">
      <dgm:prSet phldrT="[Text]" custT="1"/>
      <dgm:spPr/>
      <dgm:t>
        <a:bodyPr/>
        <a:lstStyle/>
        <a:p>
          <a:r>
            <a:rPr lang="mn-MN" sz="2800" dirty="0">
              <a:solidFill>
                <a:srgbClr val="C00000"/>
              </a:solidFill>
              <a:latin typeface="Arial" pitchFamily="34" charset="0"/>
              <a:cs typeface="Arial" pitchFamily="34" charset="0"/>
            </a:rPr>
            <a:t>7/32</a:t>
          </a:r>
          <a:endParaRPr lang="en-US" sz="2800" dirty="0">
            <a:solidFill>
              <a:srgbClr val="C00000"/>
            </a:solidFill>
            <a:latin typeface="Arial" pitchFamily="34" charset="0"/>
            <a:cs typeface="Arial" pitchFamily="34" charset="0"/>
          </a:endParaRPr>
        </a:p>
      </dgm:t>
    </dgm:pt>
    <dgm:pt modelId="{7B70855A-2CE4-4EF4-A110-3A6A66EE3AAE}" type="parTrans" cxnId="{C399343B-F25F-4881-A4D7-F504CF76F93C}">
      <dgm:prSet/>
      <dgm:spPr/>
      <dgm:t>
        <a:bodyPr/>
        <a:lstStyle/>
        <a:p>
          <a:endParaRPr lang="en-US" sz="1600"/>
        </a:p>
      </dgm:t>
    </dgm:pt>
    <dgm:pt modelId="{A5E79F68-B290-47AC-B850-48C085D63954}" type="sibTrans" cxnId="{C399343B-F25F-4881-A4D7-F504CF76F93C}">
      <dgm:prSet/>
      <dgm:spPr/>
      <dgm:t>
        <a:bodyPr/>
        <a:lstStyle/>
        <a:p>
          <a:endParaRPr lang="en-US" sz="1600"/>
        </a:p>
      </dgm:t>
    </dgm:pt>
    <dgm:pt modelId="{EDDFB064-1DCD-4209-9F67-D55449107FDD}">
      <dgm:prSet phldrT="[Text]" custT="1"/>
      <dgm:spPr>
        <a:solidFill>
          <a:srgbClr val="00237C"/>
        </a:solidFill>
      </dgm:spPr>
      <dgm:t>
        <a:bodyPr/>
        <a:lstStyle/>
        <a:p>
          <a:r>
            <a:rPr lang="mn-MN" sz="1600" dirty="0">
              <a:latin typeface="Arial" pitchFamily="34" charset="0"/>
              <a:cs typeface="Arial" pitchFamily="34" charset="0"/>
            </a:rPr>
            <a:t>  Ариутгал, халдваргүйтгэлийн байгууллага-3</a:t>
          </a:r>
          <a:endParaRPr lang="en-US" sz="1600" dirty="0">
            <a:solidFill>
              <a:srgbClr val="FF0000"/>
            </a:solidFill>
            <a:latin typeface="Arial" pitchFamily="34" charset="0"/>
            <a:cs typeface="Arial" pitchFamily="34" charset="0"/>
          </a:endParaRPr>
        </a:p>
      </dgm:t>
    </dgm:pt>
    <dgm:pt modelId="{9CB2332D-99A1-425A-AF38-D8AE45ABD598}" type="parTrans" cxnId="{D77F2D6D-DEFF-4A2F-9EC8-A02B0325DE73}">
      <dgm:prSet/>
      <dgm:spPr/>
      <dgm:t>
        <a:bodyPr/>
        <a:lstStyle/>
        <a:p>
          <a:endParaRPr lang="en-US" sz="1600"/>
        </a:p>
      </dgm:t>
    </dgm:pt>
    <dgm:pt modelId="{FC59A7FE-F93A-42FC-AEB3-2E444C4CDAE5}" type="sibTrans" cxnId="{D77F2D6D-DEFF-4A2F-9EC8-A02B0325DE73}">
      <dgm:prSet/>
      <dgm:spPr/>
      <dgm:t>
        <a:bodyPr/>
        <a:lstStyle/>
        <a:p>
          <a:endParaRPr lang="en-US" sz="1600"/>
        </a:p>
      </dgm:t>
    </dgm:pt>
    <dgm:pt modelId="{9E56C019-F4B5-419F-AEB5-B6943E020E70}">
      <dgm:prSet phldrT="[Text]" custT="1"/>
      <dgm:spPr/>
      <dgm:t>
        <a:bodyPr/>
        <a:lstStyle/>
        <a:p>
          <a:r>
            <a:rPr lang="mn-MN" sz="2800" b="1" dirty="0">
              <a:solidFill>
                <a:srgbClr val="C00000"/>
              </a:solidFill>
              <a:latin typeface="Arial" pitchFamily="34" charset="0"/>
              <a:cs typeface="Arial" pitchFamily="34" charset="0"/>
            </a:rPr>
            <a:t>3</a:t>
          </a:r>
          <a:endParaRPr lang="en-US" sz="2800" b="1" dirty="0">
            <a:solidFill>
              <a:srgbClr val="C00000"/>
            </a:solidFill>
            <a:latin typeface="Arial" pitchFamily="34" charset="0"/>
            <a:cs typeface="Arial" pitchFamily="34" charset="0"/>
          </a:endParaRPr>
        </a:p>
      </dgm:t>
    </dgm:pt>
    <dgm:pt modelId="{F157CADB-4777-4B8A-BCD1-C234A7D90143}" type="parTrans" cxnId="{D90F3BBC-6FD9-45C7-8873-D6476DEF4FD2}">
      <dgm:prSet/>
      <dgm:spPr/>
      <dgm:t>
        <a:bodyPr/>
        <a:lstStyle/>
        <a:p>
          <a:endParaRPr lang="en-US" sz="1600"/>
        </a:p>
      </dgm:t>
    </dgm:pt>
    <dgm:pt modelId="{5920E92C-097F-4691-B831-4D1D5324F599}" type="sibTrans" cxnId="{D90F3BBC-6FD9-45C7-8873-D6476DEF4FD2}">
      <dgm:prSet/>
      <dgm:spPr/>
      <dgm:t>
        <a:bodyPr/>
        <a:lstStyle/>
        <a:p>
          <a:endParaRPr lang="en-US" sz="1600"/>
        </a:p>
      </dgm:t>
    </dgm:pt>
    <dgm:pt modelId="{75F68811-9771-439F-A365-D81AF5AC93B1}">
      <dgm:prSet phldrT="[Text]" custT="1"/>
      <dgm:spPr>
        <a:solidFill>
          <a:srgbClr val="00237C"/>
        </a:solidFill>
      </dgm:spPr>
      <dgm:t>
        <a:bodyPr/>
        <a:lstStyle/>
        <a:p>
          <a:r>
            <a:rPr lang="mn-MN" sz="1600" dirty="0">
              <a:latin typeface="Arial" pitchFamily="34" charset="0"/>
              <a:cs typeface="Arial" pitchFamily="34" charset="0"/>
            </a:rPr>
            <a:t>Рашаан сувилал   /сувилал/</a:t>
          </a:r>
        </a:p>
        <a:p>
          <a:r>
            <a:rPr lang="mn-MN" sz="1600" dirty="0">
              <a:solidFill>
                <a:srgbClr val="FF0000"/>
              </a:solidFill>
              <a:latin typeface="Arial" pitchFamily="34" charset="0"/>
              <a:cs typeface="Arial" pitchFamily="34" charset="0"/>
            </a:rPr>
            <a:t>8</a:t>
          </a:r>
          <a:endParaRPr lang="en-US" sz="1600" dirty="0">
            <a:solidFill>
              <a:srgbClr val="FF0000"/>
            </a:solidFill>
            <a:latin typeface="Arial" pitchFamily="34" charset="0"/>
            <a:cs typeface="Arial" pitchFamily="34" charset="0"/>
          </a:endParaRPr>
        </a:p>
      </dgm:t>
    </dgm:pt>
    <dgm:pt modelId="{B4B82B10-23E7-4214-9DCB-B5440609EFA8}" type="parTrans" cxnId="{B7BD3B1F-1A22-46E8-85BD-B84FB39E53CD}">
      <dgm:prSet/>
      <dgm:spPr/>
      <dgm:t>
        <a:bodyPr/>
        <a:lstStyle/>
        <a:p>
          <a:endParaRPr lang="en-US" sz="1600"/>
        </a:p>
      </dgm:t>
    </dgm:pt>
    <dgm:pt modelId="{F3501C6E-9B8E-40A7-9BEE-452C4D0505EB}" type="sibTrans" cxnId="{B7BD3B1F-1A22-46E8-85BD-B84FB39E53CD}">
      <dgm:prSet/>
      <dgm:spPr/>
      <dgm:t>
        <a:bodyPr/>
        <a:lstStyle/>
        <a:p>
          <a:endParaRPr lang="en-US" sz="1600"/>
        </a:p>
      </dgm:t>
    </dgm:pt>
    <dgm:pt modelId="{434B3938-1A44-49CC-93CA-9E1B43BEE639}">
      <dgm:prSet phldrT="[Text]" custT="1"/>
      <dgm:spPr/>
      <dgm:t>
        <a:bodyPr/>
        <a:lstStyle/>
        <a:p>
          <a:r>
            <a:rPr lang="mn-MN" sz="2800" b="1" dirty="0">
              <a:solidFill>
                <a:srgbClr val="C00000"/>
              </a:solidFill>
            </a:rPr>
            <a:t>2/6</a:t>
          </a:r>
          <a:endParaRPr lang="en-US" sz="2800" b="1" dirty="0">
            <a:solidFill>
              <a:srgbClr val="C00000"/>
            </a:solidFill>
          </a:endParaRPr>
        </a:p>
      </dgm:t>
    </dgm:pt>
    <dgm:pt modelId="{FF4EA88E-F590-462D-BABF-6724896D6FD7}" type="parTrans" cxnId="{B2F41F0C-BD56-4C07-8D4E-F80847DA6876}">
      <dgm:prSet/>
      <dgm:spPr/>
      <dgm:t>
        <a:bodyPr/>
        <a:lstStyle/>
        <a:p>
          <a:endParaRPr lang="en-US" sz="1600"/>
        </a:p>
      </dgm:t>
    </dgm:pt>
    <dgm:pt modelId="{B39C124C-36FD-4FA0-9560-317553689E58}" type="sibTrans" cxnId="{B2F41F0C-BD56-4C07-8D4E-F80847DA6876}">
      <dgm:prSet/>
      <dgm:spPr/>
      <dgm:t>
        <a:bodyPr/>
        <a:lstStyle/>
        <a:p>
          <a:endParaRPr lang="en-US" sz="1600"/>
        </a:p>
      </dgm:t>
    </dgm:pt>
    <dgm:pt modelId="{54755F70-794E-4DBB-9092-308DBA616AB0}" type="pres">
      <dgm:prSet presAssocID="{928A5EDB-8C1A-404F-AE86-DD1CF6033CBC}" presName="cycleMatrixDiagram" presStyleCnt="0">
        <dgm:presLayoutVars>
          <dgm:chMax val="1"/>
          <dgm:dir/>
          <dgm:animLvl val="lvl"/>
          <dgm:resizeHandles val="exact"/>
        </dgm:presLayoutVars>
      </dgm:prSet>
      <dgm:spPr/>
    </dgm:pt>
    <dgm:pt modelId="{D0A58DD3-14DE-4213-B19F-AEC424DE1DFE}" type="pres">
      <dgm:prSet presAssocID="{928A5EDB-8C1A-404F-AE86-DD1CF6033CBC}" presName="children" presStyleCnt="0"/>
      <dgm:spPr/>
    </dgm:pt>
    <dgm:pt modelId="{5A45BAC4-6332-48D2-A0B5-59CEAAB2CCA4}" type="pres">
      <dgm:prSet presAssocID="{928A5EDB-8C1A-404F-AE86-DD1CF6033CBC}" presName="child1group" presStyleCnt="0"/>
      <dgm:spPr/>
    </dgm:pt>
    <dgm:pt modelId="{333BC092-083A-4828-9738-78661AEF269C}" type="pres">
      <dgm:prSet presAssocID="{928A5EDB-8C1A-404F-AE86-DD1CF6033CBC}" presName="child1" presStyleLbl="bgAcc1" presStyleIdx="0" presStyleCnt="4"/>
      <dgm:spPr/>
    </dgm:pt>
    <dgm:pt modelId="{D9199E48-5815-4A17-9B93-EDDF8EA4981D}" type="pres">
      <dgm:prSet presAssocID="{928A5EDB-8C1A-404F-AE86-DD1CF6033CBC}" presName="child1Text" presStyleLbl="bgAcc1" presStyleIdx="0" presStyleCnt="4">
        <dgm:presLayoutVars>
          <dgm:bulletEnabled val="1"/>
        </dgm:presLayoutVars>
      </dgm:prSet>
      <dgm:spPr/>
    </dgm:pt>
    <dgm:pt modelId="{00C918D3-955D-441F-99F5-FFCEA76D46EA}" type="pres">
      <dgm:prSet presAssocID="{928A5EDB-8C1A-404F-AE86-DD1CF6033CBC}" presName="child2group" presStyleCnt="0"/>
      <dgm:spPr/>
    </dgm:pt>
    <dgm:pt modelId="{A137EB15-DCE3-4D7B-A26C-6FD02DC225CF}" type="pres">
      <dgm:prSet presAssocID="{928A5EDB-8C1A-404F-AE86-DD1CF6033CBC}" presName="child2" presStyleLbl="bgAcc1" presStyleIdx="1" presStyleCnt="4"/>
      <dgm:spPr/>
    </dgm:pt>
    <dgm:pt modelId="{2AAAC83A-C02D-4F1B-90BB-583225E1A02B}" type="pres">
      <dgm:prSet presAssocID="{928A5EDB-8C1A-404F-AE86-DD1CF6033CBC}" presName="child2Text" presStyleLbl="bgAcc1" presStyleIdx="1" presStyleCnt="4">
        <dgm:presLayoutVars>
          <dgm:bulletEnabled val="1"/>
        </dgm:presLayoutVars>
      </dgm:prSet>
      <dgm:spPr/>
    </dgm:pt>
    <dgm:pt modelId="{F03F080B-EDFC-4176-81B6-1EB676ADBFDC}" type="pres">
      <dgm:prSet presAssocID="{928A5EDB-8C1A-404F-AE86-DD1CF6033CBC}" presName="child3group" presStyleCnt="0"/>
      <dgm:spPr/>
    </dgm:pt>
    <dgm:pt modelId="{AA20D8EA-CF1E-4D6A-B079-6287A4D2BD3F}" type="pres">
      <dgm:prSet presAssocID="{928A5EDB-8C1A-404F-AE86-DD1CF6033CBC}" presName="child3" presStyleLbl="bgAcc1" presStyleIdx="2" presStyleCnt="4" custLinFactNeighborX="3741" custLinFactNeighborY="7520"/>
      <dgm:spPr/>
    </dgm:pt>
    <dgm:pt modelId="{44D7D74E-C1B2-4D11-BECF-BFC4213184EC}" type="pres">
      <dgm:prSet presAssocID="{928A5EDB-8C1A-404F-AE86-DD1CF6033CBC}" presName="child3Text" presStyleLbl="bgAcc1" presStyleIdx="2" presStyleCnt="4">
        <dgm:presLayoutVars>
          <dgm:bulletEnabled val="1"/>
        </dgm:presLayoutVars>
      </dgm:prSet>
      <dgm:spPr/>
    </dgm:pt>
    <dgm:pt modelId="{019CBBEA-0C3B-4E95-B768-F4E673527707}" type="pres">
      <dgm:prSet presAssocID="{928A5EDB-8C1A-404F-AE86-DD1CF6033CBC}" presName="child4group" presStyleCnt="0"/>
      <dgm:spPr/>
    </dgm:pt>
    <dgm:pt modelId="{8A063A8B-CBCD-4D54-9B83-B11E22F259C8}" type="pres">
      <dgm:prSet presAssocID="{928A5EDB-8C1A-404F-AE86-DD1CF6033CBC}" presName="child4" presStyleLbl="bgAcc1" presStyleIdx="3" presStyleCnt="4"/>
      <dgm:spPr/>
    </dgm:pt>
    <dgm:pt modelId="{280721D7-DD30-41CE-8263-82DEEAF94BA4}" type="pres">
      <dgm:prSet presAssocID="{928A5EDB-8C1A-404F-AE86-DD1CF6033CBC}" presName="child4Text" presStyleLbl="bgAcc1" presStyleIdx="3" presStyleCnt="4">
        <dgm:presLayoutVars>
          <dgm:bulletEnabled val="1"/>
        </dgm:presLayoutVars>
      </dgm:prSet>
      <dgm:spPr/>
    </dgm:pt>
    <dgm:pt modelId="{4A82BD50-6847-452C-BED0-100FFB64CFAC}" type="pres">
      <dgm:prSet presAssocID="{928A5EDB-8C1A-404F-AE86-DD1CF6033CBC}" presName="childPlaceholder" presStyleCnt="0"/>
      <dgm:spPr/>
    </dgm:pt>
    <dgm:pt modelId="{43711EC5-7AA2-4608-BC0C-D9835EF11164}" type="pres">
      <dgm:prSet presAssocID="{928A5EDB-8C1A-404F-AE86-DD1CF6033CBC}" presName="circle" presStyleCnt="0"/>
      <dgm:spPr/>
    </dgm:pt>
    <dgm:pt modelId="{BE43B02B-3CEE-486E-9040-16C2D46A0B2A}" type="pres">
      <dgm:prSet presAssocID="{928A5EDB-8C1A-404F-AE86-DD1CF6033CBC}" presName="quadrant1" presStyleLbl="node1" presStyleIdx="0" presStyleCnt="4" custScaleX="108142">
        <dgm:presLayoutVars>
          <dgm:chMax val="1"/>
          <dgm:bulletEnabled val="1"/>
        </dgm:presLayoutVars>
      </dgm:prSet>
      <dgm:spPr/>
    </dgm:pt>
    <dgm:pt modelId="{403BB9C8-F21B-4E71-A13A-79CD0536075E}" type="pres">
      <dgm:prSet presAssocID="{928A5EDB-8C1A-404F-AE86-DD1CF6033CBC}" presName="quadrant2" presStyleLbl="node1" presStyleIdx="1" presStyleCnt="4">
        <dgm:presLayoutVars>
          <dgm:chMax val="1"/>
          <dgm:bulletEnabled val="1"/>
        </dgm:presLayoutVars>
      </dgm:prSet>
      <dgm:spPr/>
    </dgm:pt>
    <dgm:pt modelId="{45FE0416-11DE-4079-BA30-8B7953D97F1A}" type="pres">
      <dgm:prSet presAssocID="{928A5EDB-8C1A-404F-AE86-DD1CF6033CBC}" presName="quadrant3" presStyleLbl="node1" presStyleIdx="2" presStyleCnt="4" custScaleX="111653" custScaleY="104909" custLinFactNeighborX="7200" custLinFactNeighborY="2547">
        <dgm:presLayoutVars>
          <dgm:chMax val="1"/>
          <dgm:bulletEnabled val="1"/>
        </dgm:presLayoutVars>
      </dgm:prSet>
      <dgm:spPr/>
    </dgm:pt>
    <dgm:pt modelId="{D95FF5F9-8BAB-4A20-BFD0-CD7328AD4DB7}" type="pres">
      <dgm:prSet presAssocID="{928A5EDB-8C1A-404F-AE86-DD1CF6033CBC}" presName="quadrant4" presStyleLbl="node1" presStyleIdx="3" presStyleCnt="4">
        <dgm:presLayoutVars>
          <dgm:chMax val="1"/>
          <dgm:bulletEnabled val="1"/>
        </dgm:presLayoutVars>
      </dgm:prSet>
      <dgm:spPr/>
    </dgm:pt>
    <dgm:pt modelId="{FF9FE4DF-DFB6-4E2F-93C7-A920902752C7}" type="pres">
      <dgm:prSet presAssocID="{928A5EDB-8C1A-404F-AE86-DD1CF6033CBC}" presName="quadrantPlaceholder" presStyleCnt="0"/>
      <dgm:spPr/>
    </dgm:pt>
    <dgm:pt modelId="{E6E6E39A-FA69-46E7-9CD0-DAC4399AF336}" type="pres">
      <dgm:prSet presAssocID="{928A5EDB-8C1A-404F-AE86-DD1CF6033CBC}" presName="center1" presStyleLbl="fgShp" presStyleIdx="0" presStyleCnt="2"/>
      <dgm:spPr/>
    </dgm:pt>
    <dgm:pt modelId="{C52E0D3E-5D05-4A12-A820-7F5D00CE47B2}" type="pres">
      <dgm:prSet presAssocID="{928A5EDB-8C1A-404F-AE86-DD1CF6033CBC}" presName="center2" presStyleLbl="fgShp" presStyleIdx="1" presStyleCnt="2"/>
      <dgm:spPr/>
    </dgm:pt>
  </dgm:ptLst>
  <dgm:cxnLst>
    <dgm:cxn modelId="{8D332201-48AB-43EE-B38B-49024EA8483E}" type="presOf" srcId="{47525D4B-A713-49DA-802C-FA5458C40E7E}" destId="{D9199E48-5815-4A17-9B93-EDDF8EA4981D}" srcOrd="1" destOrd="0" presId="urn:microsoft.com/office/officeart/2005/8/layout/cycle4#1"/>
    <dgm:cxn modelId="{B2F41F0C-BD56-4C07-8D4E-F80847DA6876}" srcId="{75F68811-9771-439F-A365-D81AF5AC93B1}" destId="{434B3938-1A44-49CC-93CA-9E1B43BEE639}" srcOrd="0" destOrd="0" parTransId="{FF4EA88E-F590-462D-BABF-6724896D6FD7}" sibTransId="{B39C124C-36FD-4FA0-9560-317553689E58}"/>
    <dgm:cxn modelId="{B7BD3B1F-1A22-46E8-85BD-B84FB39E53CD}" srcId="{928A5EDB-8C1A-404F-AE86-DD1CF6033CBC}" destId="{75F68811-9771-439F-A365-D81AF5AC93B1}" srcOrd="3" destOrd="0" parTransId="{B4B82B10-23E7-4214-9DCB-B5440609EFA8}" sibTransId="{F3501C6E-9B8E-40A7-9BEE-452C4D0505EB}"/>
    <dgm:cxn modelId="{71560829-2E26-4FCC-B8AD-4BC8C0FC8AC6}" type="presOf" srcId="{3B641B24-2F5A-4CFB-8061-621FB502C390}" destId="{2AAAC83A-C02D-4F1B-90BB-583225E1A02B}" srcOrd="1" destOrd="0" presId="urn:microsoft.com/office/officeart/2005/8/layout/cycle4#1"/>
    <dgm:cxn modelId="{D86ED62E-5FDB-4476-BE86-7E80F41280CA}" type="presOf" srcId="{EDDFB064-1DCD-4209-9F67-D55449107FDD}" destId="{45FE0416-11DE-4079-BA30-8B7953D97F1A}" srcOrd="0" destOrd="0" presId="urn:microsoft.com/office/officeart/2005/8/layout/cycle4#1"/>
    <dgm:cxn modelId="{87BA8E39-BB18-4729-91D9-3EA89CAD9020}" type="presOf" srcId="{434B3938-1A44-49CC-93CA-9E1B43BEE639}" destId="{8A063A8B-CBCD-4D54-9B83-B11E22F259C8}" srcOrd="0" destOrd="0" presId="urn:microsoft.com/office/officeart/2005/8/layout/cycle4#1"/>
    <dgm:cxn modelId="{C399343B-F25F-4881-A4D7-F504CF76F93C}" srcId="{294464D4-4987-48F7-82B8-359B44E8E551}" destId="{3B641B24-2F5A-4CFB-8061-621FB502C390}" srcOrd="0" destOrd="0" parTransId="{7B70855A-2CE4-4EF4-A110-3A6A66EE3AAE}" sibTransId="{A5E79F68-B290-47AC-B850-48C085D63954}"/>
    <dgm:cxn modelId="{EAE4FE62-4F24-4032-8106-AD36284E5B63}" srcId="{928A5EDB-8C1A-404F-AE86-DD1CF6033CBC}" destId="{08AB269B-825D-4944-998E-C2B9E7122634}" srcOrd="0" destOrd="0" parTransId="{D259F179-2E8E-4394-BA6A-34D6FA182B85}" sibTransId="{9524D60C-9A19-4A35-B830-52437246491C}"/>
    <dgm:cxn modelId="{A6B79266-C0E4-4BAC-88FF-CFA7CB78941A}" type="presOf" srcId="{47525D4B-A713-49DA-802C-FA5458C40E7E}" destId="{333BC092-083A-4828-9738-78661AEF269C}" srcOrd="0" destOrd="0" presId="urn:microsoft.com/office/officeart/2005/8/layout/cycle4#1"/>
    <dgm:cxn modelId="{D77F2D6D-DEFF-4A2F-9EC8-A02B0325DE73}" srcId="{928A5EDB-8C1A-404F-AE86-DD1CF6033CBC}" destId="{EDDFB064-1DCD-4209-9F67-D55449107FDD}" srcOrd="2" destOrd="0" parTransId="{9CB2332D-99A1-425A-AF38-D8AE45ABD598}" sibTransId="{FC59A7FE-F93A-42FC-AEB3-2E444C4CDAE5}"/>
    <dgm:cxn modelId="{3974FA83-E5B5-4126-8479-E33A52580FDA}" srcId="{928A5EDB-8C1A-404F-AE86-DD1CF6033CBC}" destId="{294464D4-4987-48F7-82B8-359B44E8E551}" srcOrd="1" destOrd="0" parTransId="{6E2FDEC0-35AC-4C70-8F9A-4A8D84A616ED}" sibTransId="{D5571447-EC1F-430B-8274-63C807875377}"/>
    <dgm:cxn modelId="{2387AD9D-62E4-4BA7-8EB1-0B37740D0CEB}" type="presOf" srcId="{294464D4-4987-48F7-82B8-359B44E8E551}" destId="{403BB9C8-F21B-4E71-A13A-79CD0536075E}" srcOrd="0" destOrd="0" presId="urn:microsoft.com/office/officeart/2005/8/layout/cycle4#1"/>
    <dgm:cxn modelId="{62B5E2A0-0AD1-4136-84DE-10EB8346DB41}" type="presOf" srcId="{928A5EDB-8C1A-404F-AE86-DD1CF6033CBC}" destId="{54755F70-794E-4DBB-9092-308DBA616AB0}" srcOrd="0" destOrd="0" presId="urn:microsoft.com/office/officeart/2005/8/layout/cycle4#1"/>
    <dgm:cxn modelId="{DBC1AAA8-7B4E-4D48-BE8A-C6FCD9F13645}" srcId="{08AB269B-825D-4944-998E-C2B9E7122634}" destId="{47525D4B-A713-49DA-802C-FA5458C40E7E}" srcOrd="0" destOrd="0" parTransId="{73D8DACB-36D6-4E72-ABA3-F4274EF83C82}" sibTransId="{AC26C4D9-B1BB-4ACD-92BA-50005C66CF4C}"/>
    <dgm:cxn modelId="{B1950BB5-4D23-47F3-B6AF-B7F07980BD68}" type="presOf" srcId="{08AB269B-825D-4944-998E-C2B9E7122634}" destId="{BE43B02B-3CEE-486E-9040-16C2D46A0B2A}" srcOrd="0" destOrd="0" presId="urn:microsoft.com/office/officeart/2005/8/layout/cycle4#1"/>
    <dgm:cxn modelId="{4AEAC5B8-297A-4FD7-84A4-6CA1800F24C2}" type="presOf" srcId="{9E56C019-F4B5-419F-AEB5-B6943E020E70}" destId="{44D7D74E-C1B2-4D11-BECF-BFC4213184EC}" srcOrd="1" destOrd="0" presId="urn:microsoft.com/office/officeart/2005/8/layout/cycle4#1"/>
    <dgm:cxn modelId="{D90F3BBC-6FD9-45C7-8873-D6476DEF4FD2}" srcId="{EDDFB064-1DCD-4209-9F67-D55449107FDD}" destId="{9E56C019-F4B5-419F-AEB5-B6943E020E70}" srcOrd="0" destOrd="0" parTransId="{F157CADB-4777-4B8A-BCD1-C234A7D90143}" sibTransId="{5920E92C-097F-4691-B831-4D1D5324F599}"/>
    <dgm:cxn modelId="{FDBE8BC8-2A3D-4174-8F5A-A7EFA9B530ED}" type="presOf" srcId="{3B641B24-2F5A-4CFB-8061-621FB502C390}" destId="{A137EB15-DCE3-4D7B-A26C-6FD02DC225CF}" srcOrd="0" destOrd="0" presId="urn:microsoft.com/office/officeart/2005/8/layout/cycle4#1"/>
    <dgm:cxn modelId="{DDD232C9-9182-432A-A95B-DF1BCC9F9515}" type="presOf" srcId="{434B3938-1A44-49CC-93CA-9E1B43BEE639}" destId="{280721D7-DD30-41CE-8263-82DEEAF94BA4}" srcOrd="1" destOrd="0" presId="urn:microsoft.com/office/officeart/2005/8/layout/cycle4#1"/>
    <dgm:cxn modelId="{27128DD7-6FF1-4978-A16C-81DE393D4D66}" type="presOf" srcId="{75F68811-9771-439F-A365-D81AF5AC93B1}" destId="{D95FF5F9-8BAB-4A20-BFD0-CD7328AD4DB7}" srcOrd="0" destOrd="0" presId="urn:microsoft.com/office/officeart/2005/8/layout/cycle4#1"/>
    <dgm:cxn modelId="{1B803BF1-9203-4B27-8624-2E7008A57C91}" type="presOf" srcId="{9E56C019-F4B5-419F-AEB5-B6943E020E70}" destId="{AA20D8EA-CF1E-4D6A-B079-6287A4D2BD3F}" srcOrd="0" destOrd="0" presId="urn:microsoft.com/office/officeart/2005/8/layout/cycle4#1"/>
    <dgm:cxn modelId="{7E8C7BC9-9BEC-4E30-8943-B1415BC7C45D}" type="presParOf" srcId="{54755F70-794E-4DBB-9092-308DBA616AB0}" destId="{D0A58DD3-14DE-4213-B19F-AEC424DE1DFE}" srcOrd="0" destOrd="0" presId="urn:microsoft.com/office/officeart/2005/8/layout/cycle4#1"/>
    <dgm:cxn modelId="{806B6C3C-50A9-4A8D-8554-7E0A1EB53BE6}" type="presParOf" srcId="{D0A58DD3-14DE-4213-B19F-AEC424DE1DFE}" destId="{5A45BAC4-6332-48D2-A0B5-59CEAAB2CCA4}" srcOrd="0" destOrd="0" presId="urn:microsoft.com/office/officeart/2005/8/layout/cycle4#1"/>
    <dgm:cxn modelId="{193B2CCC-6899-4573-8D64-EF726B1FA94C}" type="presParOf" srcId="{5A45BAC4-6332-48D2-A0B5-59CEAAB2CCA4}" destId="{333BC092-083A-4828-9738-78661AEF269C}" srcOrd="0" destOrd="0" presId="urn:microsoft.com/office/officeart/2005/8/layout/cycle4#1"/>
    <dgm:cxn modelId="{73CBCEC1-A014-465F-800D-D394500FEE27}" type="presParOf" srcId="{5A45BAC4-6332-48D2-A0B5-59CEAAB2CCA4}" destId="{D9199E48-5815-4A17-9B93-EDDF8EA4981D}" srcOrd="1" destOrd="0" presId="urn:microsoft.com/office/officeart/2005/8/layout/cycle4#1"/>
    <dgm:cxn modelId="{626BC0E7-F201-421A-A1DB-B39E864E2A60}" type="presParOf" srcId="{D0A58DD3-14DE-4213-B19F-AEC424DE1DFE}" destId="{00C918D3-955D-441F-99F5-FFCEA76D46EA}" srcOrd="1" destOrd="0" presId="urn:microsoft.com/office/officeart/2005/8/layout/cycle4#1"/>
    <dgm:cxn modelId="{7714B925-7CD6-476A-A1F2-2AE8EA6C5A2A}" type="presParOf" srcId="{00C918D3-955D-441F-99F5-FFCEA76D46EA}" destId="{A137EB15-DCE3-4D7B-A26C-6FD02DC225CF}" srcOrd="0" destOrd="0" presId="urn:microsoft.com/office/officeart/2005/8/layout/cycle4#1"/>
    <dgm:cxn modelId="{7B6A3E3B-5402-45B6-ACD6-FB372A56AF17}" type="presParOf" srcId="{00C918D3-955D-441F-99F5-FFCEA76D46EA}" destId="{2AAAC83A-C02D-4F1B-90BB-583225E1A02B}" srcOrd="1" destOrd="0" presId="urn:microsoft.com/office/officeart/2005/8/layout/cycle4#1"/>
    <dgm:cxn modelId="{4813EA6F-2B13-4962-A3E2-141C5348EF86}" type="presParOf" srcId="{D0A58DD3-14DE-4213-B19F-AEC424DE1DFE}" destId="{F03F080B-EDFC-4176-81B6-1EB676ADBFDC}" srcOrd="2" destOrd="0" presId="urn:microsoft.com/office/officeart/2005/8/layout/cycle4#1"/>
    <dgm:cxn modelId="{A6B8A395-7D33-421A-8610-74A48D0CB1E1}" type="presParOf" srcId="{F03F080B-EDFC-4176-81B6-1EB676ADBFDC}" destId="{AA20D8EA-CF1E-4D6A-B079-6287A4D2BD3F}" srcOrd="0" destOrd="0" presId="urn:microsoft.com/office/officeart/2005/8/layout/cycle4#1"/>
    <dgm:cxn modelId="{22BC35B8-DE23-4B30-B140-ACAF0CA839DC}" type="presParOf" srcId="{F03F080B-EDFC-4176-81B6-1EB676ADBFDC}" destId="{44D7D74E-C1B2-4D11-BECF-BFC4213184EC}" srcOrd="1" destOrd="0" presId="urn:microsoft.com/office/officeart/2005/8/layout/cycle4#1"/>
    <dgm:cxn modelId="{3E0F39E1-576E-4D8C-881D-CC55B38830C6}" type="presParOf" srcId="{D0A58DD3-14DE-4213-B19F-AEC424DE1DFE}" destId="{019CBBEA-0C3B-4E95-B768-F4E673527707}" srcOrd="3" destOrd="0" presId="urn:microsoft.com/office/officeart/2005/8/layout/cycle4#1"/>
    <dgm:cxn modelId="{3AD4FF82-1C2F-4CEC-8263-33D8FB54664D}" type="presParOf" srcId="{019CBBEA-0C3B-4E95-B768-F4E673527707}" destId="{8A063A8B-CBCD-4D54-9B83-B11E22F259C8}" srcOrd="0" destOrd="0" presId="urn:microsoft.com/office/officeart/2005/8/layout/cycle4#1"/>
    <dgm:cxn modelId="{4CC2FD17-B0C0-4919-BB37-8489FB839CD0}" type="presParOf" srcId="{019CBBEA-0C3B-4E95-B768-F4E673527707}" destId="{280721D7-DD30-41CE-8263-82DEEAF94BA4}" srcOrd="1" destOrd="0" presId="urn:microsoft.com/office/officeart/2005/8/layout/cycle4#1"/>
    <dgm:cxn modelId="{19216795-E836-49D4-9F1A-4D0C6290D930}" type="presParOf" srcId="{D0A58DD3-14DE-4213-B19F-AEC424DE1DFE}" destId="{4A82BD50-6847-452C-BED0-100FFB64CFAC}" srcOrd="4" destOrd="0" presId="urn:microsoft.com/office/officeart/2005/8/layout/cycle4#1"/>
    <dgm:cxn modelId="{9DB8AC03-DF6E-48FF-ACAD-DFB38E46AD16}" type="presParOf" srcId="{54755F70-794E-4DBB-9092-308DBA616AB0}" destId="{43711EC5-7AA2-4608-BC0C-D9835EF11164}" srcOrd="1" destOrd="0" presId="urn:microsoft.com/office/officeart/2005/8/layout/cycle4#1"/>
    <dgm:cxn modelId="{66814ED8-3F23-4B24-8770-538889751C13}" type="presParOf" srcId="{43711EC5-7AA2-4608-BC0C-D9835EF11164}" destId="{BE43B02B-3CEE-486E-9040-16C2D46A0B2A}" srcOrd="0" destOrd="0" presId="urn:microsoft.com/office/officeart/2005/8/layout/cycle4#1"/>
    <dgm:cxn modelId="{9A5117FA-9D48-44DB-992F-94292415B276}" type="presParOf" srcId="{43711EC5-7AA2-4608-BC0C-D9835EF11164}" destId="{403BB9C8-F21B-4E71-A13A-79CD0536075E}" srcOrd="1" destOrd="0" presId="urn:microsoft.com/office/officeart/2005/8/layout/cycle4#1"/>
    <dgm:cxn modelId="{45225F85-D7A8-45F8-A221-64B09AC9AC14}" type="presParOf" srcId="{43711EC5-7AA2-4608-BC0C-D9835EF11164}" destId="{45FE0416-11DE-4079-BA30-8B7953D97F1A}" srcOrd="2" destOrd="0" presId="urn:microsoft.com/office/officeart/2005/8/layout/cycle4#1"/>
    <dgm:cxn modelId="{EE048E95-F485-4CF3-9FF2-4B305F4E92D1}" type="presParOf" srcId="{43711EC5-7AA2-4608-BC0C-D9835EF11164}" destId="{D95FF5F9-8BAB-4A20-BFD0-CD7328AD4DB7}" srcOrd="3" destOrd="0" presId="urn:microsoft.com/office/officeart/2005/8/layout/cycle4#1"/>
    <dgm:cxn modelId="{27AC4269-BAA4-4636-845F-82506E223A54}" type="presParOf" srcId="{43711EC5-7AA2-4608-BC0C-D9835EF11164}" destId="{FF9FE4DF-DFB6-4E2F-93C7-A920902752C7}" srcOrd="4" destOrd="0" presId="urn:microsoft.com/office/officeart/2005/8/layout/cycle4#1"/>
    <dgm:cxn modelId="{320B9F5B-393B-49B2-98C3-861F4BE096B9}" type="presParOf" srcId="{54755F70-794E-4DBB-9092-308DBA616AB0}" destId="{E6E6E39A-FA69-46E7-9CD0-DAC4399AF336}" srcOrd="2" destOrd="0" presId="urn:microsoft.com/office/officeart/2005/8/layout/cycle4#1"/>
    <dgm:cxn modelId="{995009FA-4328-46DC-AD0E-0ABF1F8537C3}" type="presParOf" srcId="{54755F70-794E-4DBB-9092-308DBA616AB0}" destId="{C52E0D3E-5D05-4A12-A820-7F5D00CE47B2}" srcOrd="3" destOrd="0" presId="urn:microsoft.com/office/officeart/2005/8/layout/cycle4#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107B2B8-DA03-4BFE-AA4B-562013A6487A}"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CA55A9B1-5B25-492F-BAFD-E1F7ADDB7E75}">
      <dgm:prSet phldrT="[Text]" custT="1"/>
      <dgm:spPr/>
      <dgm:t>
        <a:bodyPr/>
        <a:lstStyle/>
        <a:p>
          <a:pPr algn="l"/>
          <a:endParaRPr lang="en-US" sz="1400" dirty="0">
            <a:latin typeface="Arial" panose="020B0604020202020204" pitchFamily="34" charset="0"/>
            <a:cs typeface="Arial" panose="020B0604020202020204" pitchFamily="34" charset="0"/>
          </a:endParaRPr>
        </a:p>
      </dgm:t>
    </dgm:pt>
    <dgm:pt modelId="{53BFDC6C-7B3B-4F78-83DF-73F608B5FF58}" type="parTrans" cxnId="{7388AA46-E132-4A7A-93CC-D704D67162C5}">
      <dgm:prSet/>
      <dgm:spPr/>
      <dgm:t>
        <a:bodyPr/>
        <a:lstStyle/>
        <a:p>
          <a:endParaRPr lang="en-US"/>
        </a:p>
      </dgm:t>
    </dgm:pt>
    <dgm:pt modelId="{D390543E-E659-4633-828C-57B2CC6D7882}" type="sibTrans" cxnId="{7388AA46-E132-4A7A-93CC-D704D67162C5}">
      <dgm:prSet/>
      <dgm:spPr/>
      <dgm:t>
        <a:bodyPr/>
        <a:lstStyle/>
        <a:p>
          <a:endParaRPr lang="en-US"/>
        </a:p>
      </dgm:t>
    </dgm:pt>
    <dgm:pt modelId="{FED474BC-89A7-41F3-AAD3-ACBC15EC2E2C}">
      <dgm:prSet phldrT="[Text]" phldr="1"/>
      <dgm:spPr/>
      <dgm:t>
        <a:bodyPr/>
        <a:lstStyle/>
        <a:p>
          <a:endParaRPr lang="en-US" dirty="0"/>
        </a:p>
      </dgm:t>
    </dgm:pt>
    <dgm:pt modelId="{29427240-2B72-454C-A43E-FAE42CE44DAE}" type="parTrans" cxnId="{89CA43A6-A242-4F05-8F42-B93770509FF4}">
      <dgm:prSet/>
      <dgm:spPr/>
      <dgm:t>
        <a:bodyPr/>
        <a:lstStyle/>
        <a:p>
          <a:endParaRPr lang="en-US"/>
        </a:p>
      </dgm:t>
    </dgm:pt>
    <dgm:pt modelId="{06AE2B00-3B00-42F9-BD62-74BFC4B8F496}" type="sibTrans" cxnId="{89CA43A6-A242-4F05-8F42-B93770509FF4}">
      <dgm:prSet/>
      <dgm:spPr/>
      <dgm:t>
        <a:bodyPr/>
        <a:lstStyle/>
        <a:p>
          <a:endParaRPr lang="en-US"/>
        </a:p>
      </dgm:t>
    </dgm:pt>
    <dgm:pt modelId="{160633B3-960E-4D75-AA53-9E806902E465}">
      <dgm:prSet phldrT="[Text]" phldr="1"/>
      <dgm:spPr/>
      <dgm:t>
        <a:bodyPr/>
        <a:lstStyle/>
        <a:p>
          <a:endParaRPr lang="en-US" dirty="0"/>
        </a:p>
      </dgm:t>
    </dgm:pt>
    <dgm:pt modelId="{7972E674-6A7F-4BAE-8426-80763171E9C4}" type="parTrans" cxnId="{54E453C7-5EF3-4BB9-BC88-3D6E445A2E4F}">
      <dgm:prSet/>
      <dgm:spPr/>
      <dgm:t>
        <a:bodyPr/>
        <a:lstStyle/>
        <a:p>
          <a:endParaRPr lang="en-US"/>
        </a:p>
      </dgm:t>
    </dgm:pt>
    <dgm:pt modelId="{9B659B73-3EDB-43E1-AA21-2BDAEF0F0205}" type="sibTrans" cxnId="{54E453C7-5EF3-4BB9-BC88-3D6E445A2E4F}">
      <dgm:prSet/>
      <dgm:spPr/>
      <dgm:t>
        <a:bodyPr/>
        <a:lstStyle/>
        <a:p>
          <a:endParaRPr lang="en-US"/>
        </a:p>
      </dgm:t>
    </dgm:pt>
    <dgm:pt modelId="{CFA7FC49-840C-4629-A800-EF66B595AEF9}" type="pres">
      <dgm:prSet presAssocID="{F107B2B8-DA03-4BFE-AA4B-562013A6487A}" presName="composite" presStyleCnt="0">
        <dgm:presLayoutVars>
          <dgm:chMax val="5"/>
          <dgm:dir/>
          <dgm:animLvl val="ctr"/>
          <dgm:resizeHandles val="exact"/>
        </dgm:presLayoutVars>
      </dgm:prSet>
      <dgm:spPr/>
    </dgm:pt>
    <dgm:pt modelId="{8AECF4FF-3F3C-4F74-8F22-DAEBCF02A029}" type="pres">
      <dgm:prSet presAssocID="{F107B2B8-DA03-4BFE-AA4B-562013A6487A}" presName="cycle" presStyleCnt="0"/>
      <dgm:spPr/>
    </dgm:pt>
    <dgm:pt modelId="{299DCBE6-DFE6-4FFB-80A5-F64D2697B116}" type="pres">
      <dgm:prSet presAssocID="{F107B2B8-DA03-4BFE-AA4B-562013A6487A}" presName="centerShape" presStyleCnt="0"/>
      <dgm:spPr/>
    </dgm:pt>
    <dgm:pt modelId="{E11413AB-DE25-4F1A-BEFF-8149A7A3BA57}" type="pres">
      <dgm:prSet presAssocID="{F107B2B8-DA03-4BFE-AA4B-562013A6487A}" presName="connSite" presStyleLbl="node1" presStyleIdx="0" presStyleCnt="4"/>
      <dgm:spPr/>
    </dgm:pt>
    <dgm:pt modelId="{C71067A7-BD46-4EF0-ABD1-A1C300786179}" type="pres">
      <dgm:prSet presAssocID="{F107B2B8-DA03-4BFE-AA4B-562013A6487A}" presName="visible" presStyleLbl="node1" presStyleIdx="0" presStyleCnt="4"/>
      <dgm:spPr>
        <a:solidFill>
          <a:srgbClr val="37B6FF"/>
        </a:solidFill>
      </dgm:spPr>
    </dgm:pt>
    <dgm:pt modelId="{5FADEA9A-3B3D-4358-85A6-22E093398097}" type="pres">
      <dgm:prSet presAssocID="{53BFDC6C-7B3B-4F78-83DF-73F608B5FF58}" presName="Name25" presStyleLbl="parChTrans1D1" presStyleIdx="0" presStyleCnt="3"/>
      <dgm:spPr/>
    </dgm:pt>
    <dgm:pt modelId="{3F0B9136-1BC8-4000-B086-5974532304D3}" type="pres">
      <dgm:prSet presAssocID="{CA55A9B1-5B25-492F-BAFD-E1F7ADDB7E75}" presName="node" presStyleCnt="0"/>
      <dgm:spPr/>
    </dgm:pt>
    <dgm:pt modelId="{DAEE713F-0D50-43AA-B905-AC80049F2C1D}" type="pres">
      <dgm:prSet presAssocID="{CA55A9B1-5B25-492F-BAFD-E1F7ADDB7E75}" presName="parentNode" presStyleLbl="node1" presStyleIdx="1" presStyleCnt="4" custLinFactNeighborX="-7775" custLinFactNeighborY="834">
        <dgm:presLayoutVars>
          <dgm:chMax val="1"/>
          <dgm:bulletEnabled val="1"/>
        </dgm:presLayoutVars>
      </dgm:prSet>
      <dgm:spPr/>
    </dgm:pt>
    <dgm:pt modelId="{B52691AD-BA59-488B-A0D0-9C7995579E26}" type="pres">
      <dgm:prSet presAssocID="{CA55A9B1-5B25-492F-BAFD-E1F7ADDB7E75}" presName="childNode" presStyleLbl="revTx" presStyleIdx="0" presStyleCnt="0">
        <dgm:presLayoutVars>
          <dgm:bulletEnabled val="1"/>
        </dgm:presLayoutVars>
      </dgm:prSet>
      <dgm:spPr/>
    </dgm:pt>
    <dgm:pt modelId="{17942FC7-92DF-4CD3-AEA6-AF00CA524749}" type="pres">
      <dgm:prSet presAssocID="{29427240-2B72-454C-A43E-FAE42CE44DAE}" presName="Name25" presStyleLbl="parChTrans1D1" presStyleIdx="1" presStyleCnt="3"/>
      <dgm:spPr/>
    </dgm:pt>
    <dgm:pt modelId="{2541E72A-D70C-4132-BBF0-B6D2B147F7F2}" type="pres">
      <dgm:prSet presAssocID="{FED474BC-89A7-41F3-AAD3-ACBC15EC2E2C}" presName="node" presStyleCnt="0"/>
      <dgm:spPr/>
    </dgm:pt>
    <dgm:pt modelId="{68CDFC86-D00F-489E-B05A-04212E957C28}" type="pres">
      <dgm:prSet presAssocID="{FED474BC-89A7-41F3-AAD3-ACBC15EC2E2C}" presName="parentNode" presStyleLbl="node1" presStyleIdx="2" presStyleCnt="4" custLinFactNeighborX="9123" custLinFactNeighborY="-16936">
        <dgm:presLayoutVars>
          <dgm:chMax val="1"/>
          <dgm:bulletEnabled val="1"/>
        </dgm:presLayoutVars>
      </dgm:prSet>
      <dgm:spPr/>
    </dgm:pt>
    <dgm:pt modelId="{233DDFC2-24E5-4AB6-BF00-D616AA609029}" type="pres">
      <dgm:prSet presAssocID="{FED474BC-89A7-41F3-AAD3-ACBC15EC2E2C}" presName="childNode" presStyleLbl="revTx" presStyleIdx="0" presStyleCnt="0">
        <dgm:presLayoutVars>
          <dgm:bulletEnabled val="1"/>
        </dgm:presLayoutVars>
      </dgm:prSet>
      <dgm:spPr/>
    </dgm:pt>
    <dgm:pt modelId="{BC91396E-592B-4FA7-B7A1-2F2DF302FFF4}" type="pres">
      <dgm:prSet presAssocID="{7972E674-6A7F-4BAE-8426-80763171E9C4}" presName="Name25" presStyleLbl="parChTrans1D1" presStyleIdx="2" presStyleCnt="3"/>
      <dgm:spPr/>
    </dgm:pt>
    <dgm:pt modelId="{E1EC3B3A-498B-44E5-807E-28E641BB97DE}" type="pres">
      <dgm:prSet presAssocID="{160633B3-960E-4D75-AA53-9E806902E465}" presName="node" presStyleCnt="0"/>
      <dgm:spPr/>
    </dgm:pt>
    <dgm:pt modelId="{42FC4AAD-2511-4303-80C9-7A590C780AF2}" type="pres">
      <dgm:prSet presAssocID="{160633B3-960E-4D75-AA53-9E806902E465}" presName="parentNode" presStyleLbl="node1" presStyleIdx="3" presStyleCnt="4" custLinFactNeighborX="-23357" custLinFactNeighborY="-5977">
        <dgm:presLayoutVars>
          <dgm:chMax val="1"/>
          <dgm:bulletEnabled val="1"/>
        </dgm:presLayoutVars>
      </dgm:prSet>
      <dgm:spPr/>
    </dgm:pt>
    <dgm:pt modelId="{2A9B69F6-1A13-49C4-9A24-E640D01C29D0}" type="pres">
      <dgm:prSet presAssocID="{160633B3-960E-4D75-AA53-9E806902E465}" presName="childNode" presStyleLbl="revTx" presStyleIdx="0" presStyleCnt="0">
        <dgm:presLayoutVars>
          <dgm:bulletEnabled val="1"/>
        </dgm:presLayoutVars>
      </dgm:prSet>
      <dgm:spPr/>
    </dgm:pt>
  </dgm:ptLst>
  <dgm:cxnLst>
    <dgm:cxn modelId="{01E86801-D828-4BED-B031-AD01F78DEB19}" type="presOf" srcId="{53BFDC6C-7B3B-4F78-83DF-73F608B5FF58}" destId="{5FADEA9A-3B3D-4358-85A6-22E093398097}" srcOrd="0" destOrd="0" presId="urn:microsoft.com/office/officeart/2005/8/layout/radial2"/>
    <dgm:cxn modelId="{8D635215-1BE1-4B0D-8D56-0D0A947A0C45}" type="presOf" srcId="{29427240-2B72-454C-A43E-FAE42CE44DAE}" destId="{17942FC7-92DF-4CD3-AEA6-AF00CA524749}" srcOrd="0" destOrd="0" presId="urn:microsoft.com/office/officeart/2005/8/layout/radial2"/>
    <dgm:cxn modelId="{FC457B2A-A75B-448C-BEC2-DAA5FC91D51B}" type="presOf" srcId="{CA55A9B1-5B25-492F-BAFD-E1F7ADDB7E75}" destId="{DAEE713F-0D50-43AA-B905-AC80049F2C1D}" srcOrd="0" destOrd="0" presId="urn:microsoft.com/office/officeart/2005/8/layout/radial2"/>
    <dgm:cxn modelId="{7388AA46-E132-4A7A-93CC-D704D67162C5}" srcId="{F107B2B8-DA03-4BFE-AA4B-562013A6487A}" destId="{CA55A9B1-5B25-492F-BAFD-E1F7ADDB7E75}" srcOrd="0" destOrd="0" parTransId="{53BFDC6C-7B3B-4F78-83DF-73F608B5FF58}" sibTransId="{D390543E-E659-4633-828C-57B2CC6D7882}"/>
    <dgm:cxn modelId="{11517F4E-3872-4EEF-AD20-3431DFF40F4E}" type="presOf" srcId="{7972E674-6A7F-4BAE-8426-80763171E9C4}" destId="{BC91396E-592B-4FA7-B7A1-2F2DF302FFF4}" srcOrd="0" destOrd="0" presId="urn:microsoft.com/office/officeart/2005/8/layout/radial2"/>
    <dgm:cxn modelId="{B77C0376-B3F5-443B-B281-0E2E292DB60E}" type="presOf" srcId="{F107B2B8-DA03-4BFE-AA4B-562013A6487A}" destId="{CFA7FC49-840C-4629-A800-EF66B595AEF9}" srcOrd="0" destOrd="0" presId="urn:microsoft.com/office/officeart/2005/8/layout/radial2"/>
    <dgm:cxn modelId="{89CA43A6-A242-4F05-8F42-B93770509FF4}" srcId="{F107B2B8-DA03-4BFE-AA4B-562013A6487A}" destId="{FED474BC-89A7-41F3-AAD3-ACBC15EC2E2C}" srcOrd="1" destOrd="0" parTransId="{29427240-2B72-454C-A43E-FAE42CE44DAE}" sibTransId="{06AE2B00-3B00-42F9-BD62-74BFC4B8F496}"/>
    <dgm:cxn modelId="{84B616A9-4517-4DDF-AFC6-55FAFEC5C16E}" type="presOf" srcId="{160633B3-960E-4D75-AA53-9E806902E465}" destId="{42FC4AAD-2511-4303-80C9-7A590C780AF2}" srcOrd="0" destOrd="0" presId="urn:microsoft.com/office/officeart/2005/8/layout/radial2"/>
    <dgm:cxn modelId="{54E453C7-5EF3-4BB9-BC88-3D6E445A2E4F}" srcId="{F107B2B8-DA03-4BFE-AA4B-562013A6487A}" destId="{160633B3-960E-4D75-AA53-9E806902E465}" srcOrd="2" destOrd="0" parTransId="{7972E674-6A7F-4BAE-8426-80763171E9C4}" sibTransId="{9B659B73-3EDB-43E1-AA21-2BDAEF0F0205}"/>
    <dgm:cxn modelId="{D09EF1D9-4361-47D7-A13F-EC74A2999ADD}" type="presOf" srcId="{FED474BC-89A7-41F3-AAD3-ACBC15EC2E2C}" destId="{68CDFC86-D00F-489E-B05A-04212E957C28}" srcOrd="0" destOrd="0" presId="urn:microsoft.com/office/officeart/2005/8/layout/radial2"/>
    <dgm:cxn modelId="{AF3DF2A9-4107-4D03-B4B2-68908A202BC0}" type="presParOf" srcId="{CFA7FC49-840C-4629-A800-EF66B595AEF9}" destId="{8AECF4FF-3F3C-4F74-8F22-DAEBCF02A029}" srcOrd="0" destOrd="0" presId="urn:microsoft.com/office/officeart/2005/8/layout/radial2"/>
    <dgm:cxn modelId="{49DBF98B-3F8A-4F35-926A-BC90672AE4D6}" type="presParOf" srcId="{8AECF4FF-3F3C-4F74-8F22-DAEBCF02A029}" destId="{299DCBE6-DFE6-4FFB-80A5-F64D2697B116}" srcOrd="0" destOrd="0" presId="urn:microsoft.com/office/officeart/2005/8/layout/radial2"/>
    <dgm:cxn modelId="{09993135-770D-4965-8379-E1B503295DEF}" type="presParOf" srcId="{299DCBE6-DFE6-4FFB-80A5-F64D2697B116}" destId="{E11413AB-DE25-4F1A-BEFF-8149A7A3BA57}" srcOrd="0" destOrd="0" presId="urn:microsoft.com/office/officeart/2005/8/layout/radial2"/>
    <dgm:cxn modelId="{3D1A0437-EF30-47DD-8D90-39CA4D58F635}" type="presParOf" srcId="{299DCBE6-DFE6-4FFB-80A5-F64D2697B116}" destId="{C71067A7-BD46-4EF0-ABD1-A1C300786179}" srcOrd="1" destOrd="0" presId="urn:microsoft.com/office/officeart/2005/8/layout/radial2"/>
    <dgm:cxn modelId="{43D5491C-2FD1-472D-B1BF-FE412B99DC3D}" type="presParOf" srcId="{8AECF4FF-3F3C-4F74-8F22-DAEBCF02A029}" destId="{5FADEA9A-3B3D-4358-85A6-22E093398097}" srcOrd="1" destOrd="0" presId="urn:microsoft.com/office/officeart/2005/8/layout/radial2"/>
    <dgm:cxn modelId="{303A5523-DBCE-4B63-887B-31BB4C8BD94E}" type="presParOf" srcId="{8AECF4FF-3F3C-4F74-8F22-DAEBCF02A029}" destId="{3F0B9136-1BC8-4000-B086-5974532304D3}" srcOrd="2" destOrd="0" presId="urn:microsoft.com/office/officeart/2005/8/layout/radial2"/>
    <dgm:cxn modelId="{EC566EEF-AC86-49AF-A92D-A1BBE65432F8}" type="presParOf" srcId="{3F0B9136-1BC8-4000-B086-5974532304D3}" destId="{DAEE713F-0D50-43AA-B905-AC80049F2C1D}" srcOrd="0" destOrd="0" presId="urn:microsoft.com/office/officeart/2005/8/layout/radial2"/>
    <dgm:cxn modelId="{ECC52F54-188B-4813-99D0-D653DD96553B}" type="presParOf" srcId="{3F0B9136-1BC8-4000-B086-5974532304D3}" destId="{B52691AD-BA59-488B-A0D0-9C7995579E26}" srcOrd="1" destOrd="0" presId="urn:microsoft.com/office/officeart/2005/8/layout/radial2"/>
    <dgm:cxn modelId="{A0834528-C49A-4DA1-A83D-378CAA25814D}" type="presParOf" srcId="{8AECF4FF-3F3C-4F74-8F22-DAEBCF02A029}" destId="{17942FC7-92DF-4CD3-AEA6-AF00CA524749}" srcOrd="3" destOrd="0" presId="urn:microsoft.com/office/officeart/2005/8/layout/radial2"/>
    <dgm:cxn modelId="{232E1A56-75D1-4DB0-9DB3-662B89505ADE}" type="presParOf" srcId="{8AECF4FF-3F3C-4F74-8F22-DAEBCF02A029}" destId="{2541E72A-D70C-4132-BBF0-B6D2B147F7F2}" srcOrd="4" destOrd="0" presId="urn:microsoft.com/office/officeart/2005/8/layout/radial2"/>
    <dgm:cxn modelId="{16E315F7-3BEB-4B66-8BC8-3DCD24A59ABA}" type="presParOf" srcId="{2541E72A-D70C-4132-BBF0-B6D2B147F7F2}" destId="{68CDFC86-D00F-489E-B05A-04212E957C28}" srcOrd="0" destOrd="0" presId="urn:microsoft.com/office/officeart/2005/8/layout/radial2"/>
    <dgm:cxn modelId="{16E12514-5A32-4A7A-B78A-89CA6DC0C4C2}" type="presParOf" srcId="{2541E72A-D70C-4132-BBF0-B6D2B147F7F2}" destId="{233DDFC2-24E5-4AB6-BF00-D616AA609029}" srcOrd="1" destOrd="0" presId="urn:microsoft.com/office/officeart/2005/8/layout/radial2"/>
    <dgm:cxn modelId="{6A5AABFC-5F39-429C-987F-A9718F462897}" type="presParOf" srcId="{8AECF4FF-3F3C-4F74-8F22-DAEBCF02A029}" destId="{BC91396E-592B-4FA7-B7A1-2F2DF302FFF4}" srcOrd="5" destOrd="0" presId="urn:microsoft.com/office/officeart/2005/8/layout/radial2"/>
    <dgm:cxn modelId="{8FE81F9F-EDF3-4886-8F2F-7BE44AD0C16B}" type="presParOf" srcId="{8AECF4FF-3F3C-4F74-8F22-DAEBCF02A029}" destId="{E1EC3B3A-498B-44E5-807E-28E641BB97DE}" srcOrd="6" destOrd="0" presId="urn:microsoft.com/office/officeart/2005/8/layout/radial2"/>
    <dgm:cxn modelId="{189F74D9-C0CB-44F8-8BF2-725C82EAABFA}" type="presParOf" srcId="{E1EC3B3A-498B-44E5-807E-28E641BB97DE}" destId="{42FC4AAD-2511-4303-80C9-7A590C780AF2}" srcOrd="0" destOrd="0" presId="urn:microsoft.com/office/officeart/2005/8/layout/radial2"/>
    <dgm:cxn modelId="{6D081F39-EDDE-4465-86E7-6F261B8F28B7}" type="presParOf" srcId="{E1EC3B3A-498B-44E5-807E-28E641BB97DE}" destId="{2A9B69F6-1A13-49C4-9A24-E640D01C29D0}"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9D97F34-15F0-4C70-B13B-E2573D79E3AA}" type="doc">
      <dgm:prSet loTypeId="urn:microsoft.com/office/officeart/2005/8/layout/radial5" loCatId="cycle" qsTypeId="urn:microsoft.com/office/officeart/2005/8/quickstyle/simple1" qsCatId="simple" csTypeId="urn:microsoft.com/office/officeart/2005/8/colors/accent3_5" csCatId="accent3" phldr="1"/>
      <dgm:spPr/>
      <dgm:t>
        <a:bodyPr/>
        <a:lstStyle/>
        <a:p>
          <a:endParaRPr lang="en-US"/>
        </a:p>
      </dgm:t>
    </dgm:pt>
    <dgm:pt modelId="{24FFF773-F27C-4936-B470-D0ACDF3B2A1A}">
      <dgm:prSet phldrT="[Text]" custT="1"/>
      <dgm:spPr>
        <a:solidFill>
          <a:srgbClr val="00237C">
            <a:alpha val="80000"/>
          </a:srgbClr>
        </a:solidFill>
      </dgm:spPr>
      <dgm:t>
        <a:bodyPr/>
        <a:lstStyle/>
        <a:p>
          <a:r>
            <a:rPr lang="mn-MN" sz="1400" dirty="0">
              <a:solidFill>
                <a:schemeClr val="bg1"/>
              </a:solidFill>
              <a:latin typeface="Arial" panose="020B0604020202020204" pitchFamily="34" charset="0"/>
              <a:cs typeface="Arial" panose="020B0604020202020204" pitchFamily="34" charset="0"/>
            </a:rPr>
            <a:t>Акт, албан шаардлага гаргаагүй байгууллага</a:t>
          </a:r>
          <a:endParaRPr lang="en-US" sz="1400" dirty="0">
            <a:solidFill>
              <a:schemeClr val="bg1"/>
            </a:solidFill>
            <a:latin typeface="Arial" panose="020B0604020202020204" pitchFamily="34" charset="0"/>
            <a:cs typeface="Arial" panose="020B0604020202020204" pitchFamily="34" charset="0"/>
          </a:endParaRPr>
        </a:p>
      </dgm:t>
    </dgm:pt>
    <dgm:pt modelId="{37C0636C-FE05-417B-9A5A-ACCAC7D5148C}" type="parTrans" cxnId="{C59EF252-BA85-4E90-9AC5-485127F62501}">
      <dgm:prSet/>
      <dgm:spPr/>
      <dgm:t>
        <a:bodyPr/>
        <a:lstStyle/>
        <a:p>
          <a:endParaRPr lang="en-US"/>
        </a:p>
      </dgm:t>
    </dgm:pt>
    <dgm:pt modelId="{73027DFB-0F03-477D-9235-E2B208C0D21A}" type="sibTrans" cxnId="{C59EF252-BA85-4E90-9AC5-485127F62501}">
      <dgm:prSet/>
      <dgm:spPr/>
      <dgm:t>
        <a:bodyPr/>
        <a:lstStyle/>
        <a:p>
          <a:endParaRPr lang="en-US"/>
        </a:p>
      </dgm:t>
    </dgm:pt>
    <dgm:pt modelId="{27CAA501-7DD2-4835-AF59-6DE10E0E42F5}">
      <dgm:prSet phldrT="[Text]" custT="1"/>
      <dgm:spPr>
        <a:solidFill>
          <a:srgbClr val="00237C">
            <a:alpha val="90000"/>
          </a:srgbClr>
        </a:solidFill>
      </dgm:spPr>
      <dgm:t>
        <a:bodyPr/>
        <a:lstStyle/>
        <a:p>
          <a:r>
            <a:rPr lang="mn-MN" sz="1400" dirty="0">
              <a:solidFill>
                <a:schemeClr val="bg1"/>
              </a:solidFill>
              <a:latin typeface="Arial" panose="020B0604020202020204" pitchFamily="34" charset="0"/>
              <a:cs typeface="Arial" panose="020B0604020202020204" pitchFamily="34" charset="0"/>
            </a:rPr>
            <a:t>Хархорин сумын нэгдсэн эмнэлэг</a:t>
          </a:r>
          <a:endParaRPr lang="en-US" sz="1400" dirty="0">
            <a:solidFill>
              <a:schemeClr val="bg1"/>
            </a:solidFill>
            <a:latin typeface="Arial" panose="020B0604020202020204" pitchFamily="34" charset="0"/>
            <a:cs typeface="Arial" panose="020B0604020202020204" pitchFamily="34" charset="0"/>
          </a:endParaRPr>
        </a:p>
      </dgm:t>
    </dgm:pt>
    <dgm:pt modelId="{DFCD61C7-0671-4995-9F36-666944BDC4EE}" type="parTrans" cxnId="{72E48BC9-A290-4EE2-AD3D-B292A2EE4A02}">
      <dgm:prSet/>
      <dgm:spPr>
        <a:solidFill>
          <a:srgbClr val="FF0000"/>
        </a:solidFill>
      </dgm:spPr>
      <dgm:t>
        <a:bodyPr/>
        <a:lstStyle/>
        <a:p>
          <a:endParaRPr lang="en-US"/>
        </a:p>
      </dgm:t>
    </dgm:pt>
    <dgm:pt modelId="{D23ECC98-7C65-4FCE-9AFB-5A77F86F862A}" type="sibTrans" cxnId="{72E48BC9-A290-4EE2-AD3D-B292A2EE4A02}">
      <dgm:prSet/>
      <dgm:spPr/>
      <dgm:t>
        <a:bodyPr/>
        <a:lstStyle/>
        <a:p>
          <a:endParaRPr lang="en-US"/>
        </a:p>
      </dgm:t>
    </dgm:pt>
    <dgm:pt modelId="{35C97486-4690-4B29-967B-FEA8D40B2DD4}">
      <dgm:prSet phldrT="[Text]" custT="1"/>
      <dgm:spPr>
        <a:solidFill>
          <a:srgbClr val="00237C">
            <a:alpha val="83333"/>
          </a:srgbClr>
        </a:solidFill>
      </dgm:spPr>
      <dgm:t>
        <a:bodyPr/>
        <a:lstStyle/>
        <a:p>
          <a:r>
            <a:rPr lang="mn-MN" sz="1400" dirty="0">
              <a:solidFill>
                <a:schemeClr val="bg1"/>
              </a:solidFill>
              <a:latin typeface="Arial" panose="020B0604020202020204" pitchFamily="34" charset="0"/>
              <a:cs typeface="Arial" panose="020B0604020202020204" pitchFamily="34" charset="0"/>
            </a:rPr>
            <a:t>Зооноз өвчин судлалын төв</a:t>
          </a:r>
          <a:endParaRPr lang="en-US" sz="1400" dirty="0">
            <a:solidFill>
              <a:schemeClr val="bg1"/>
            </a:solidFill>
            <a:latin typeface="Arial" panose="020B0604020202020204" pitchFamily="34" charset="0"/>
            <a:cs typeface="Arial" panose="020B0604020202020204" pitchFamily="34" charset="0"/>
          </a:endParaRPr>
        </a:p>
      </dgm:t>
    </dgm:pt>
    <dgm:pt modelId="{64245323-910A-45D0-AD93-77123ED33226}" type="parTrans" cxnId="{06150465-B92B-445F-B952-EC094430B466}">
      <dgm:prSet/>
      <dgm:spPr>
        <a:solidFill>
          <a:srgbClr val="FF0000"/>
        </a:solidFill>
      </dgm:spPr>
      <dgm:t>
        <a:bodyPr/>
        <a:lstStyle/>
        <a:p>
          <a:endParaRPr lang="en-US"/>
        </a:p>
      </dgm:t>
    </dgm:pt>
    <dgm:pt modelId="{108F2D28-8C7A-44E3-9DFA-ADF5F9EEC5B7}" type="sibTrans" cxnId="{06150465-B92B-445F-B952-EC094430B466}">
      <dgm:prSet/>
      <dgm:spPr/>
      <dgm:t>
        <a:bodyPr/>
        <a:lstStyle/>
        <a:p>
          <a:endParaRPr lang="en-US"/>
        </a:p>
      </dgm:t>
    </dgm:pt>
    <dgm:pt modelId="{3E69D876-00D5-44E2-9547-272F9183B7A7}">
      <dgm:prSet phldrT="[Text]" custT="1"/>
      <dgm:spPr>
        <a:solidFill>
          <a:srgbClr val="00237C">
            <a:alpha val="76667"/>
          </a:srgbClr>
        </a:solidFill>
      </dgm:spPr>
      <dgm:t>
        <a:bodyPr/>
        <a:lstStyle/>
        <a:p>
          <a:r>
            <a:rPr lang="mn-MN" sz="1400" dirty="0">
              <a:solidFill>
                <a:schemeClr val="bg1"/>
              </a:solidFill>
              <a:latin typeface="Arial" panose="020B0604020202020204" pitchFamily="34" charset="0"/>
              <a:cs typeface="Arial" panose="020B0604020202020204" pitchFamily="34" charset="0"/>
            </a:rPr>
            <a:t>Бат-Өлзий сумын эрүүл мэндийн төв </a:t>
          </a:r>
          <a:endParaRPr lang="en-US" sz="1400" dirty="0">
            <a:solidFill>
              <a:schemeClr val="bg1"/>
            </a:solidFill>
            <a:latin typeface="Arial" panose="020B0604020202020204" pitchFamily="34" charset="0"/>
            <a:cs typeface="Arial" panose="020B0604020202020204" pitchFamily="34" charset="0"/>
          </a:endParaRPr>
        </a:p>
      </dgm:t>
    </dgm:pt>
    <dgm:pt modelId="{053EA566-27BD-488C-834F-B41C12395958}" type="parTrans" cxnId="{25DE02DB-663B-4259-A0DB-D1449C2FFEC6}">
      <dgm:prSet/>
      <dgm:spPr>
        <a:solidFill>
          <a:srgbClr val="FF0000"/>
        </a:solidFill>
      </dgm:spPr>
      <dgm:t>
        <a:bodyPr/>
        <a:lstStyle/>
        <a:p>
          <a:endParaRPr lang="en-US"/>
        </a:p>
      </dgm:t>
    </dgm:pt>
    <dgm:pt modelId="{3A05205C-6937-4454-9EB5-933F3FE88B79}" type="sibTrans" cxnId="{25DE02DB-663B-4259-A0DB-D1449C2FFEC6}">
      <dgm:prSet/>
      <dgm:spPr/>
      <dgm:t>
        <a:bodyPr/>
        <a:lstStyle/>
        <a:p>
          <a:endParaRPr lang="en-US"/>
        </a:p>
      </dgm:t>
    </dgm:pt>
    <dgm:pt modelId="{CB9FA148-3187-45E7-837F-81B3EFBC31F0}">
      <dgm:prSet phldrT="[Text]" custT="1"/>
      <dgm:spPr>
        <a:solidFill>
          <a:srgbClr val="00237C">
            <a:alpha val="70000"/>
          </a:srgbClr>
        </a:solidFill>
      </dgm:spPr>
      <dgm:t>
        <a:bodyPr/>
        <a:lstStyle/>
        <a:p>
          <a:r>
            <a:rPr lang="mn-MN" sz="1400" dirty="0">
              <a:solidFill>
                <a:schemeClr val="bg1"/>
              </a:solidFill>
              <a:latin typeface="Arial" panose="020B0604020202020204" pitchFamily="34" charset="0"/>
              <a:cs typeface="Arial" panose="020B0604020202020204" pitchFamily="34" charset="0"/>
            </a:rPr>
            <a:t>Хайрхандулаан сумын эрүүл мэндийн төв </a:t>
          </a:r>
          <a:endParaRPr lang="en-US" sz="1400" dirty="0">
            <a:solidFill>
              <a:schemeClr val="bg1"/>
            </a:solidFill>
            <a:latin typeface="Arial" panose="020B0604020202020204" pitchFamily="34" charset="0"/>
            <a:cs typeface="Arial" panose="020B0604020202020204" pitchFamily="34" charset="0"/>
          </a:endParaRPr>
        </a:p>
      </dgm:t>
    </dgm:pt>
    <dgm:pt modelId="{8DE3B7A3-208C-447C-8568-EAD173E493D0}" type="parTrans" cxnId="{175E794A-BA90-490D-81FE-7B042023A681}">
      <dgm:prSet/>
      <dgm:spPr>
        <a:solidFill>
          <a:srgbClr val="FF0000"/>
        </a:solidFill>
      </dgm:spPr>
      <dgm:t>
        <a:bodyPr/>
        <a:lstStyle/>
        <a:p>
          <a:endParaRPr lang="en-US"/>
        </a:p>
      </dgm:t>
    </dgm:pt>
    <dgm:pt modelId="{1041A648-ED6B-46C6-ABC4-25D72D0E0142}" type="sibTrans" cxnId="{175E794A-BA90-490D-81FE-7B042023A681}">
      <dgm:prSet/>
      <dgm:spPr/>
      <dgm:t>
        <a:bodyPr/>
        <a:lstStyle/>
        <a:p>
          <a:endParaRPr lang="en-US"/>
        </a:p>
      </dgm:t>
    </dgm:pt>
    <dgm:pt modelId="{D81BBF2C-C706-4ADC-B541-05461A8A3917}">
      <dgm:prSet phldrT="[Text]" custT="1"/>
      <dgm:spPr>
        <a:solidFill>
          <a:srgbClr val="00237C">
            <a:alpha val="50000"/>
          </a:srgbClr>
        </a:solidFill>
      </dgm:spPr>
      <dgm:t>
        <a:bodyPr/>
        <a:lstStyle/>
        <a:p>
          <a:r>
            <a:rPr lang="mn-MN" sz="1400" dirty="0">
              <a:solidFill>
                <a:schemeClr val="bg1"/>
              </a:solidFill>
              <a:latin typeface="Arial" panose="020B0604020202020204" pitchFamily="34" charset="0"/>
              <a:cs typeface="Arial" panose="020B0604020202020204" pitchFamily="34" charset="0"/>
            </a:rPr>
            <a:t>Түшигдөлгөөн өрхийн эрүүл мэндийн төв </a:t>
          </a:r>
          <a:endParaRPr lang="en-US" sz="1400" dirty="0">
            <a:solidFill>
              <a:schemeClr val="bg1"/>
            </a:solidFill>
            <a:latin typeface="Arial" panose="020B0604020202020204" pitchFamily="34" charset="0"/>
            <a:cs typeface="Arial" panose="020B0604020202020204" pitchFamily="34" charset="0"/>
          </a:endParaRPr>
        </a:p>
      </dgm:t>
    </dgm:pt>
    <dgm:pt modelId="{0FB17B3E-1833-4A86-A86C-14A6CAFC537C}" type="parTrans" cxnId="{80B22129-88D3-429C-A7A8-C741C0E3EDE6}">
      <dgm:prSet/>
      <dgm:spPr>
        <a:solidFill>
          <a:srgbClr val="FF0000"/>
        </a:solidFill>
      </dgm:spPr>
      <dgm:t>
        <a:bodyPr/>
        <a:lstStyle/>
        <a:p>
          <a:endParaRPr lang="en-US"/>
        </a:p>
      </dgm:t>
    </dgm:pt>
    <dgm:pt modelId="{E513F1E9-44DE-479F-A548-7B9A1AD2AA06}" type="sibTrans" cxnId="{80B22129-88D3-429C-A7A8-C741C0E3EDE6}">
      <dgm:prSet/>
      <dgm:spPr/>
      <dgm:t>
        <a:bodyPr/>
        <a:lstStyle/>
        <a:p>
          <a:endParaRPr lang="en-US"/>
        </a:p>
      </dgm:t>
    </dgm:pt>
    <dgm:pt modelId="{9EE3ADA6-CC91-448D-ABB4-C7ED6DC9875F}">
      <dgm:prSet phldrT="[Text]" custT="1"/>
      <dgm:spPr>
        <a:solidFill>
          <a:srgbClr val="00237C">
            <a:alpha val="63333"/>
          </a:srgbClr>
        </a:solidFill>
      </dgm:spPr>
      <dgm:t>
        <a:bodyPr/>
        <a:lstStyle/>
        <a:p>
          <a:r>
            <a:rPr lang="mn-MN" sz="1400" dirty="0">
              <a:solidFill>
                <a:schemeClr val="bg1"/>
              </a:solidFill>
              <a:latin typeface="Arial" panose="020B0604020202020204" pitchFamily="34" charset="0"/>
              <a:cs typeface="Arial" panose="020B0604020202020204" pitchFamily="34" charset="0"/>
            </a:rPr>
            <a:t>Хархорин өрхийн эрүүл мэндийн төв </a:t>
          </a:r>
          <a:endParaRPr lang="en-US" sz="1400" dirty="0">
            <a:solidFill>
              <a:schemeClr val="bg1"/>
            </a:solidFill>
            <a:latin typeface="Arial" panose="020B0604020202020204" pitchFamily="34" charset="0"/>
            <a:cs typeface="Arial" panose="020B0604020202020204" pitchFamily="34" charset="0"/>
          </a:endParaRPr>
        </a:p>
      </dgm:t>
    </dgm:pt>
    <dgm:pt modelId="{9DEB8F3D-AC27-4566-9836-D1FA8CC67DC3}" type="parTrans" cxnId="{F63AF71F-414D-4DA4-BEE0-D78B74870F7F}">
      <dgm:prSet/>
      <dgm:spPr>
        <a:solidFill>
          <a:srgbClr val="FF0000"/>
        </a:solidFill>
      </dgm:spPr>
      <dgm:t>
        <a:bodyPr/>
        <a:lstStyle/>
        <a:p>
          <a:endParaRPr lang="en-US"/>
        </a:p>
      </dgm:t>
    </dgm:pt>
    <dgm:pt modelId="{06DCE08E-C4E2-4096-8B42-066B13D16A82}" type="sibTrans" cxnId="{F63AF71F-414D-4DA4-BEE0-D78B74870F7F}">
      <dgm:prSet/>
      <dgm:spPr/>
      <dgm:t>
        <a:bodyPr/>
        <a:lstStyle/>
        <a:p>
          <a:endParaRPr lang="en-US"/>
        </a:p>
      </dgm:t>
    </dgm:pt>
    <dgm:pt modelId="{EE8935CC-1687-44AD-8ADE-B9BC5BF33F5A}">
      <dgm:prSet phldrT="[Text]" custT="1"/>
      <dgm:spPr>
        <a:solidFill>
          <a:srgbClr val="00237C">
            <a:alpha val="56667"/>
          </a:srgbClr>
        </a:solidFill>
      </dgm:spPr>
      <dgm:t>
        <a:bodyPr/>
        <a:lstStyle/>
        <a:p>
          <a:r>
            <a:rPr lang="mn-MN" sz="1400" dirty="0">
              <a:solidFill>
                <a:schemeClr val="bg1"/>
              </a:solidFill>
              <a:latin typeface="Arial" panose="020B0604020202020204" pitchFamily="34" charset="0"/>
              <a:cs typeface="Arial" panose="020B0604020202020204" pitchFamily="34" charset="0"/>
            </a:rPr>
            <a:t>Нарны дөш өрхийн эрүүл мэндийн төв </a:t>
          </a:r>
          <a:endParaRPr lang="en-US" sz="1400" dirty="0">
            <a:solidFill>
              <a:schemeClr val="bg1"/>
            </a:solidFill>
            <a:latin typeface="Arial" panose="020B0604020202020204" pitchFamily="34" charset="0"/>
            <a:cs typeface="Arial" panose="020B0604020202020204" pitchFamily="34" charset="0"/>
          </a:endParaRPr>
        </a:p>
      </dgm:t>
    </dgm:pt>
    <dgm:pt modelId="{24F00A68-65B7-4247-943F-B6CE4D36968A}" type="parTrans" cxnId="{8845B290-6532-4644-B759-6FCD833808AF}">
      <dgm:prSet/>
      <dgm:spPr>
        <a:solidFill>
          <a:srgbClr val="FF0000"/>
        </a:solidFill>
      </dgm:spPr>
      <dgm:t>
        <a:bodyPr/>
        <a:lstStyle/>
        <a:p>
          <a:endParaRPr lang="en-US"/>
        </a:p>
      </dgm:t>
    </dgm:pt>
    <dgm:pt modelId="{5B54A9B9-2269-40AF-ABFD-D5D14250BBBA}" type="sibTrans" cxnId="{8845B290-6532-4644-B759-6FCD833808AF}">
      <dgm:prSet/>
      <dgm:spPr/>
      <dgm:t>
        <a:bodyPr/>
        <a:lstStyle/>
        <a:p>
          <a:endParaRPr lang="en-US"/>
        </a:p>
      </dgm:t>
    </dgm:pt>
    <dgm:pt modelId="{C2D72FE6-1C4C-47D7-A394-6913A0E1BD73}" type="pres">
      <dgm:prSet presAssocID="{A9D97F34-15F0-4C70-B13B-E2573D79E3AA}" presName="Name0" presStyleCnt="0">
        <dgm:presLayoutVars>
          <dgm:chMax val="1"/>
          <dgm:dir/>
          <dgm:animLvl val="ctr"/>
          <dgm:resizeHandles val="exact"/>
        </dgm:presLayoutVars>
      </dgm:prSet>
      <dgm:spPr/>
    </dgm:pt>
    <dgm:pt modelId="{627A57E7-3E69-4F9C-9BDB-D6281ACE5AE5}" type="pres">
      <dgm:prSet presAssocID="{24FFF773-F27C-4936-B470-D0ACDF3B2A1A}" presName="centerShape" presStyleLbl="node0" presStyleIdx="0" presStyleCnt="1" custLinFactNeighborY="768"/>
      <dgm:spPr/>
    </dgm:pt>
    <dgm:pt modelId="{7A9831C1-2E0A-4916-B345-BB3C82D222DB}" type="pres">
      <dgm:prSet presAssocID="{DFCD61C7-0671-4995-9F36-666944BDC4EE}" presName="parTrans" presStyleLbl="sibTrans2D1" presStyleIdx="0" presStyleCnt="7"/>
      <dgm:spPr/>
    </dgm:pt>
    <dgm:pt modelId="{8BB9C41F-9443-4C19-A557-2CDFFD907A4C}" type="pres">
      <dgm:prSet presAssocID="{DFCD61C7-0671-4995-9F36-666944BDC4EE}" presName="connectorText" presStyleLbl="sibTrans2D1" presStyleIdx="0" presStyleCnt="7"/>
      <dgm:spPr/>
    </dgm:pt>
    <dgm:pt modelId="{39783B00-1078-4B66-9EAA-733FFAB50DE8}" type="pres">
      <dgm:prSet presAssocID="{27CAA501-7DD2-4835-AF59-6DE10E0E42F5}" presName="node" presStyleLbl="node1" presStyleIdx="0" presStyleCnt="7">
        <dgm:presLayoutVars>
          <dgm:bulletEnabled val="1"/>
        </dgm:presLayoutVars>
      </dgm:prSet>
      <dgm:spPr/>
    </dgm:pt>
    <dgm:pt modelId="{0E109ECE-41F3-489D-992C-9C1DA4FBE3AA}" type="pres">
      <dgm:prSet presAssocID="{64245323-910A-45D0-AD93-77123ED33226}" presName="parTrans" presStyleLbl="sibTrans2D1" presStyleIdx="1" presStyleCnt="7"/>
      <dgm:spPr/>
    </dgm:pt>
    <dgm:pt modelId="{72BCFD68-CB62-43A6-A89E-EFC16645B28F}" type="pres">
      <dgm:prSet presAssocID="{64245323-910A-45D0-AD93-77123ED33226}" presName="connectorText" presStyleLbl="sibTrans2D1" presStyleIdx="1" presStyleCnt="7"/>
      <dgm:spPr/>
    </dgm:pt>
    <dgm:pt modelId="{8A747B6E-C0D0-4973-93C8-6961F1B82202}" type="pres">
      <dgm:prSet presAssocID="{35C97486-4690-4B29-967B-FEA8D40B2DD4}" presName="node" presStyleLbl="node1" presStyleIdx="1" presStyleCnt="7">
        <dgm:presLayoutVars>
          <dgm:bulletEnabled val="1"/>
        </dgm:presLayoutVars>
      </dgm:prSet>
      <dgm:spPr/>
    </dgm:pt>
    <dgm:pt modelId="{FF8CA922-DF5D-4662-B24B-379A36E4BE56}" type="pres">
      <dgm:prSet presAssocID="{053EA566-27BD-488C-834F-B41C12395958}" presName="parTrans" presStyleLbl="sibTrans2D1" presStyleIdx="2" presStyleCnt="7"/>
      <dgm:spPr/>
    </dgm:pt>
    <dgm:pt modelId="{8EFEFC49-B96C-4ABB-A4A6-C69A7601CC61}" type="pres">
      <dgm:prSet presAssocID="{053EA566-27BD-488C-834F-B41C12395958}" presName="connectorText" presStyleLbl="sibTrans2D1" presStyleIdx="2" presStyleCnt="7"/>
      <dgm:spPr/>
    </dgm:pt>
    <dgm:pt modelId="{A67D2E73-D1DC-4C5C-A59E-CA103A45CD84}" type="pres">
      <dgm:prSet presAssocID="{3E69D876-00D5-44E2-9547-272F9183B7A7}" presName="node" presStyleLbl="node1" presStyleIdx="2" presStyleCnt="7">
        <dgm:presLayoutVars>
          <dgm:bulletEnabled val="1"/>
        </dgm:presLayoutVars>
      </dgm:prSet>
      <dgm:spPr/>
    </dgm:pt>
    <dgm:pt modelId="{701F676B-D930-4C8E-B116-68931E438085}" type="pres">
      <dgm:prSet presAssocID="{8DE3B7A3-208C-447C-8568-EAD173E493D0}" presName="parTrans" presStyleLbl="sibTrans2D1" presStyleIdx="3" presStyleCnt="7"/>
      <dgm:spPr/>
    </dgm:pt>
    <dgm:pt modelId="{426145EB-5460-40D8-99C3-DF3EA484F1BA}" type="pres">
      <dgm:prSet presAssocID="{8DE3B7A3-208C-447C-8568-EAD173E493D0}" presName="connectorText" presStyleLbl="sibTrans2D1" presStyleIdx="3" presStyleCnt="7"/>
      <dgm:spPr/>
    </dgm:pt>
    <dgm:pt modelId="{DB6B6CF4-49D9-4D6E-BDC5-F4A331D0F6E7}" type="pres">
      <dgm:prSet presAssocID="{CB9FA148-3187-45E7-837F-81B3EFBC31F0}" presName="node" presStyleLbl="node1" presStyleIdx="3" presStyleCnt="7">
        <dgm:presLayoutVars>
          <dgm:bulletEnabled val="1"/>
        </dgm:presLayoutVars>
      </dgm:prSet>
      <dgm:spPr/>
    </dgm:pt>
    <dgm:pt modelId="{8C99C1D2-0B6F-4A25-8EA3-751390F1D46F}" type="pres">
      <dgm:prSet presAssocID="{9DEB8F3D-AC27-4566-9836-D1FA8CC67DC3}" presName="parTrans" presStyleLbl="sibTrans2D1" presStyleIdx="4" presStyleCnt="7"/>
      <dgm:spPr/>
    </dgm:pt>
    <dgm:pt modelId="{96098EC8-6998-4A39-8519-EB507B310810}" type="pres">
      <dgm:prSet presAssocID="{9DEB8F3D-AC27-4566-9836-D1FA8CC67DC3}" presName="connectorText" presStyleLbl="sibTrans2D1" presStyleIdx="4" presStyleCnt="7"/>
      <dgm:spPr/>
    </dgm:pt>
    <dgm:pt modelId="{7AA1ACA3-186D-474E-8E34-C783532DEE70}" type="pres">
      <dgm:prSet presAssocID="{9EE3ADA6-CC91-448D-ABB4-C7ED6DC9875F}" presName="node" presStyleLbl="node1" presStyleIdx="4" presStyleCnt="7">
        <dgm:presLayoutVars>
          <dgm:bulletEnabled val="1"/>
        </dgm:presLayoutVars>
      </dgm:prSet>
      <dgm:spPr/>
    </dgm:pt>
    <dgm:pt modelId="{687E84A0-4CB2-4D73-8174-E04E48739AD0}" type="pres">
      <dgm:prSet presAssocID="{24F00A68-65B7-4247-943F-B6CE4D36968A}" presName="parTrans" presStyleLbl="sibTrans2D1" presStyleIdx="5" presStyleCnt="7"/>
      <dgm:spPr/>
    </dgm:pt>
    <dgm:pt modelId="{706E1811-F893-45B2-8140-B1B370849934}" type="pres">
      <dgm:prSet presAssocID="{24F00A68-65B7-4247-943F-B6CE4D36968A}" presName="connectorText" presStyleLbl="sibTrans2D1" presStyleIdx="5" presStyleCnt="7"/>
      <dgm:spPr/>
    </dgm:pt>
    <dgm:pt modelId="{0D553DA8-C1F8-4494-B009-520A9C7E7CCD}" type="pres">
      <dgm:prSet presAssocID="{EE8935CC-1687-44AD-8ADE-B9BC5BF33F5A}" presName="node" presStyleLbl="node1" presStyleIdx="5" presStyleCnt="7">
        <dgm:presLayoutVars>
          <dgm:bulletEnabled val="1"/>
        </dgm:presLayoutVars>
      </dgm:prSet>
      <dgm:spPr/>
    </dgm:pt>
    <dgm:pt modelId="{151D0908-B229-4860-80AA-BE8960FE94CE}" type="pres">
      <dgm:prSet presAssocID="{0FB17B3E-1833-4A86-A86C-14A6CAFC537C}" presName="parTrans" presStyleLbl="sibTrans2D1" presStyleIdx="6" presStyleCnt="7"/>
      <dgm:spPr/>
    </dgm:pt>
    <dgm:pt modelId="{D03DDB11-1E4E-4ECA-91EF-666E29EF8045}" type="pres">
      <dgm:prSet presAssocID="{0FB17B3E-1833-4A86-A86C-14A6CAFC537C}" presName="connectorText" presStyleLbl="sibTrans2D1" presStyleIdx="6" presStyleCnt="7"/>
      <dgm:spPr/>
    </dgm:pt>
    <dgm:pt modelId="{08B00756-6C71-497A-83DC-8DFCC6E04CB5}" type="pres">
      <dgm:prSet presAssocID="{D81BBF2C-C706-4ADC-B541-05461A8A3917}" presName="node" presStyleLbl="node1" presStyleIdx="6" presStyleCnt="7">
        <dgm:presLayoutVars>
          <dgm:bulletEnabled val="1"/>
        </dgm:presLayoutVars>
      </dgm:prSet>
      <dgm:spPr/>
    </dgm:pt>
  </dgm:ptLst>
  <dgm:cxnLst>
    <dgm:cxn modelId="{06072F06-46EB-42FE-9F4E-ABD1D5E698F2}" type="presOf" srcId="{DFCD61C7-0671-4995-9F36-666944BDC4EE}" destId="{8BB9C41F-9443-4C19-A557-2CDFFD907A4C}" srcOrd="1" destOrd="0" presId="urn:microsoft.com/office/officeart/2005/8/layout/radial5"/>
    <dgm:cxn modelId="{DBE68E14-9538-41DD-B1FB-D01D7EB54B2E}" type="presOf" srcId="{64245323-910A-45D0-AD93-77123ED33226}" destId="{0E109ECE-41F3-489D-992C-9C1DA4FBE3AA}" srcOrd="0" destOrd="0" presId="urn:microsoft.com/office/officeart/2005/8/layout/radial5"/>
    <dgm:cxn modelId="{DC775818-F7DD-48A0-8757-9404E1424AAD}" type="presOf" srcId="{24F00A68-65B7-4247-943F-B6CE4D36968A}" destId="{706E1811-F893-45B2-8140-B1B370849934}" srcOrd="1" destOrd="0" presId="urn:microsoft.com/office/officeart/2005/8/layout/radial5"/>
    <dgm:cxn modelId="{E810231A-8AF0-4676-B1D7-819418A105FE}" type="presOf" srcId="{053EA566-27BD-488C-834F-B41C12395958}" destId="{8EFEFC49-B96C-4ABB-A4A6-C69A7601CC61}" srcOrd="1" destOrd="0" presId="urn:microsoft.com/office/officeart/2005/8/layout/radial5"/>
    <dgm:cxn modelId="{F63AF71F-414D-4DA4-BEE0-D78B74870F7F}" srcId="{24FFF773-F27C-4936-B470-D0ACDF3B2A1A}" destId="{9EE3ADA6-CC91-448D-ABB4-C7ED6DC9875F}" srcOrd="4" destOrd="0" parTransId="{9DEB8F3D-AC27-4566-9836-D1FA8CC67DC3}" sibTransId="{06DCE08E-C4E2-4096-8B42-066B13D16A82}"/>
    <dgm:cxn modelId="{80B22129-88D3-429C-A7A8-C741C0E3EDE6}" srcId="{24FFF773-F27C-4936-B470-D0ACDF3B2A1A}" destId="{D81BBF2C-C706-4ADC-B541-05461A8A3917}" srcOrd="6" destOrd="0" parTransId="{0FB17B3E-1833-4A86-A86C-14A6CAFC537C}" sibTransId="{E513F1E9-44DE-479F-A548-7B9A1AD2AA06}"/>
    <dgm:cxn modelId="{D70DF62B-6DF6-4912-9518-E720A83B1F32}" type="presOf" srcId="{9EE3ADA6-CC91-448D-ABB4-C7ED6DC9875F}" destId="{7AA1ACA3-186D-474E-8E34-C783532DEE70}" srcOrd="0" destOrd="0" presId="urn:microsoft.com/office/officeart/2005/8/layout/radial5"/>
    <dgm:cxn modelId="{20D46839-C86E-41BC-BD61-1EE00422E212}" type="presOf" srcId="{3E69D876-00D5-44E2-9547-272F9183B7A7}" destId="{A67D2E73-D1DC-4C5C-A59E-CA103A45CD84}" srcOrd="0" destOrd="0" presId="urn:microsoft.com/office/officeart/2005/8/layout/radial5"/>
    <dgm:cxn modelId="{AD346541-C73E-457C-A2E6-81FF04BEEC84}" type="presOf" srcId="{CB9FA148-3187-45E7-837F-81B3EFBC31F0}" destId="{DB6B6CF4-49D9-4D6E-BDC5-F4A331D0F6E7}" srcOrd="0" destOrd="0" presId="urn:microsoft.com/office/officeart/2005/8/layout/radial5"/>
    <dgm:cxn modelId="{06150465-B92B-445F-B952-EC094430B466}" srcId="{24FFF773-F27C-4936-B470-D0ACDF3B2A1A}" destId="{35C97486-4690-4B29-967B-FEA8D40B2DD4}" srcOrd="1" destOrd="0" parTransId="{64245323-910A-45D0-AD93-77123ED33226}" sibTransId="{108F2D28-8C7A-44E3-9DFA-ADF5F9EEC5B7}"/>
    <dgm:cxn modelId="{1AA5B748-D92F-4D13-897C-3CA4497E1E0A}" type="presOf" srcId="{053EA566-27BD-488C-834F-B41C12395958}" destId="{FF8CA922-DF5D-4662-B24B-379A36E4BE56}" srcOrd="0" destOrd="0" presId="urn:microsoft.com/office/officeart/2005/8/layout/radial5"/>
    <dgm:cxn modelId="{175E794A-BA90-490D-81FE-7B042023A681}" srcId="{24FFF773-F27C-4936-B470-D0ACDF3B2A1A}" destId="{CB9FA148-3187-45E7-837F-81B3EFBC31F0}" srcOrd="3" destOrd="0" parTransId="{8DE3B7A3-208C-447C-8568-EAD173E493D0}" sibTransId="{1041A648-ED6B-46C6-ABC4-25D72D0E0142}"/>
    <dgm:cxn modelId="{C59EF252-BA85-4E90-9AC5-485127F62501}" srcId="{A9D97F34-15F0-4C70-B13B-E2573D79E3AA}" destId="{24FFF773-F27C-4936-B470-D0ACDF3B2A1A}" srcOrd="0" destOrd="0" parTransId="{37C0636C-FE05-417B-9A5A-ACCAC7D5148C}" sibTransId="{73027DFB-0F03-477D-9235-E2B208C0D21A}"/>
    <dgm:cxn modelId="{80563976-740F-4F8F-80C2-9630D1F54E92}" type="presOf" srcId="{35C97486-4690-4B29-967B-FEA8D40B2DD4}" destId="{8A747B6E-C0D0-4973-93C8-6961F1B82202}" srcOrd="0" destOrd="0" presId="urn:microsoft.com/office/officeart/2005/8/layout/radial5"/>
    <dgm:cxn modelId="{6A195179-6DB2-4802-8894-A047A39EE079}" type="presOf" srcId="{A9D97F34-15F0-4C70-B13B-E2573D79E3AA}" destId="{C2D72FE6-1C4C-47D7-A394-6913A0E1BD73}" srcOrd="0" destOrd="0" presId="urn:microsoft.com/office/officeart/2005/8/layout/radial5"/>
    <dgm:cxn modelId="{F37B2782-2B08-48CA-8BC1-059E71B670F1}" type="presOf" srcId="{DFCD61C7-0671-4995-9F36-666944BDC4EE}" destId="{7A9831C1-2E0A-4916-B345-BB3C82D222DB}" srcOrd="0" destOrd="0" presId="urn:microsoft.com/office/officeart/2005/8/layout/radial5"/>
    <dgm:cxn modelId="{48A9798A-EC87-41D3-9088-4D7EB46E3561}" type="presOf" srcId="{9DEB8F3D-AC27-4566-9836-D1FA8CC67DC3}" destId="{96098EC8-6998-4A39-8519-EB507B310810}" srcOrd="1" destOrd="0" presId="urn:microsoft.com/office/officeart/2005/8/layout/radial5"/>
    <dgm:cxn modelId="{8845B290-6532-4644-B759-6FCD833808AF}" srcId="{24FFF773-F27C-4936-B470-D0ACDF3B2A1A}" destId="{EE8935CC-1687-44AD-8ADE-B9BC5BF33F5A}" srcOrd="5" destOrd="0" parTransId="{24F00A68-65B7-4247-943F-B6CE4D36968A}" sibTransId="{5B54A9B9-2269-40AF-ABFD-D5D14250BBBA}"/>
    <dgm:cxn modelId="{6637BF95-EBC5-4D2F-B715-F1A528DAD7A0}" type="presOf" srcId="{EE8935CC-1687-44AD-8ADE-B9BC5BF33F5A}" destId="{0D553DA8-C1F8-4494-B009-520A9C7E7CCD}" srcOrd="0" destOrd="0" presId="urn:microsoft.com/office/officeart/2005/8/layout/radial5"/>
    <dgm:cxn modelId="{B0CF079F-1051-4D75-8654-267A25676A87}" type="presOf" srcId="{9DEB8F3D-AC27-4566-9836-D1FA8CC67DC3}" destId="{8C99C1D2-0B6F-4A25-8EA3-751390F1D46F}" srcOrd="0" destOrd="0" presId="urn:microsoft.com/office/officeart/2005/8/layout/radial5"/>
    <dgm:cxn modelId="{81442CB6-53A2-48E3-B840-F1BA02D79609}" type="presOf" srcId="{D81BBF2C-C706-4ADC-B541-05461A8A3917}" destId="{08B00756-6C71-497A-83DC-8DFCC6E04CB5}" srcOrd="0" destOrd="0" presId="urn:microsoft.com/office/officeart/2005/8/layout/radial5"/>
    <dgm:cxn modelId="{1F6A24BE-13B2-4094-9519-372AA69FCC0A}" type="presOf" srcId="{24F00A68-65B7-4247-943F-B6CE4D36968A}" destId="{687E84A0-4CB2-4D73-8174-E04E48739AD0}" srcOrd="0" destOrd="0" presId="urn:microsoft.com/office/officeart/2005/8/layout/radial5"/>
    <dgm:cxn modelId="{853D61BE-1603-4650-95BD-82F1F905C6C4}" type="presOf" srcId="{0FB17B3E-1833-4A86-A86C-14A6CAFC537C}" destId="{151D0908-B229-4860-80AA-BE8960FE94CE}" srcOrd="0" destOrd="0" presId="urn:microsoft.com/office/officeart/2005/8/layout/radial5"/>
    <dgm:cxn modelId="{326742C0-2A10-4C37-BA43-986F234B1165}" type="presOf" srcId="{64245323-910A-45D0-AD93-77123ED33226}" destId="{72BCFD68-CB62-43A6-A89E-EFC16645B28F}" srcOrd="1" destOrd="0" presId="urn:microsoft.com/office/officeart/2005/8/layout/radial5"/>
    <dgm:cxn modelId="{72E48BC9-A290-4EE2-AD3D-B292A2EE4A02}" srcId="{24FFF773-F27C-4936-B470-D0ACDF3B2A1A}" destId="{27CAA501-7DD2-4835-AF59-6DE10E0E42F5}" srcOrd="0" destOrd="0" parTransId="{DFCD61C7-0671-4995-9F36-666944BDC4EE}" sibTransId="{D23ECC98-7C65-4FCE-9AFB-5A77F86F862A}"/>
    <dgm:cxn modelId="{1DCF57D3-0217-46E4-B46F-8A995236CDD1}" type="presOf" srcId="{27CAA501-7DD2-4835-AF59-6DE10E0E42F5}" destId="{39783B00-1078-4B66-9EAA-733FFAB50DE8}" srcOrd="0" destOrd="0" presId="urn:microsoft.com/office/officeart/2005/8/layout/radial5"/>
    <dgm:cxn modelId="{25DE02DB-663B-4259-A0DB-D1449C2FFEC6}" srcId="{24FFF773-F27C-4936-B470-D0ACDF3B2A1A}" destId="{3E69D876-00D5-44E2-9547-272F9183B7A7}" srcOrd="2" destOrd="0" parTransId="{053EA566-27BD-488C-834F-B41C12395958}" sibTransId="{3A05205C-6937-4454-9EB5-933F3FE88B79}"/>
    <dgm:cxn modelId="{19BAC9E6-3C78-48AC-B606-F71CC4854C1B}" type="presOf" srcId="{0FB17B3E-1833-4A86-A86C-14A6CAFC537C}" destId="{D03DDB11-1E4E-4ECA-91EF-666E29EF8045}" srcOrd="1" destOrd="0" presId="urn:microsoft.com/office/officeart/2005/8/layout/radial5"/>
    <dgm:cxn modelId="{0D389DF2-DA67-43D8-BFF4-00446D249349}" type="presOf" srcId="{24FFF773-F27C-4936-B470-D0ACDF3B2A1A}" destId="{627A57E7-3E69-4F9C-9BDB-D6281ACE5AE5}" srcOrd="0" destOrd="0" presId="urn:microsoft.com/office/officeart/2005/8/layout/radial5"/>
    <dgm:cxn modelId="{548274FB-B14C-48F3-9DF2-CF83F398E348}" type="presOf" srcId="{8DE3B7A3-208C-447C-8568-EAD173E493D0}" destId="{701F676B-D930-4C8E-B116-68931E438085}" srcOrd="0" destOrd="0" presId="urn:microsoft.com/office/officeart/2005/8/layout/radial5"/>
    <dgm:cxn modelId="{35AD7AFE-0E24-4435-B87B-88B7801CB4CA}" type="presOf" srcId="{8DE3B7A3-208C-447C-8568-EAD173E493D0}" destId="{426145EB-5460-40D8-99C3-DF3EA484F1BA}" srcOrd="1" destOrd="0" presId="urn:microsoft.com/office/officeart/2005/8/layout/radial5"/>
    <dgm:cxn modelId="{AAC826A8-1BEF-456A-B2FC-BF55BBF43FE2}" type="presParOf" srcId="{C2D72FE6-1C4C-47D7-A394-6913A0E1BD73}" destId="{627A57E7-3E69-4F9C-9BDB-D6281ACE5AE5}" srcOrd="0" destOrd="0" presId="urn:microsoft.com/office/officeart/2005/8/layout/radial5"/>
    <dgm:cxn modelId="{09324A3E-2FFB-4271-B427-FBF4B0F63FAB}" type="presParOf" srcId="{C2D72FE6-1C4C-47D7-A394-6913A0E1BD73}" destId="{7A9831C1-2E0A-4916-B345-BB3C82D222DB}" srcOrd="1" destOrd="0" presId="urn:microsoft.com/office/officeart/2005/8/layout/radial5"/>
    <dgm:cxn modelId="{29B1D6AA-3908-4A3B-A8AF-4F7CFB56F02D}" type="presParOf" srcId="{7A9831C1-2E0A-4916-B345-BB3C82D222DB}" destId="{8BB9C41F-9443-4C19-A557-2CDFFD907A4C}" srcOrd="0" destOrd="0" presId="urn:microsoft.com/office/officeart/2005/8/layout/radial5"/>
    <dgm:cxn modelId="{5EBD9E11-84CC-4716-A846-83584C539466}" type="presParOf" srcId="{C2D72FE6-1C4C-47D7-A394-6913A0E1BD73}" destId="{39783B00-1078-4B66-9EAA-733FFAB50DE8}" srcOrd="2" destOrd="0" presId="urn:microsoft.com/office/officeart/2005/8/layout/radial5"/>
    <dgm:cxn modelId="{71AF15DB-2964-4190-8505-2E020D346528}" type="presParOf" srcId="{C2D72FE6-1C4C-47D7-A394-6913A0E1BD73}" destId="{0E109ECE-41F3-489D-992C-9C1DA4FBE3AA}" srcOrd="3" destOrd="0" presId="urn:microsoft.com/office/officeart/2005/8/layout/radial5"/>
    <dgm:cxn modelId="{1D1338A3-58BC-4746-A430-102EBAFB88FC}" type="presParOf" srcId="{0E109ECE-41F3-489D-992C-9C1DA4FBE3AA}" destId="{72BCFD68-CB62-43A6-A89E-EFC16645B28F}" srcOrd="0" destOrd="0" presId="urn:microsoft.com/office/officeart/2005/8/layout/radial5"/>
    <dgm:cxn modelId="{DFCB8E94-7171-43CF-A32E-DF7E82A4C3B4}" type="presParOf" srcId="{C2D72FE6-1C4C-47D7-A394-6913A0E1BD73}" destId="{8A747B6E-C0D0-4973-93C8-6961F1B82202}" srcOrd="4" destOrd="0" presId="urn:microsoft.com/office/officeart/2005/8/layout/radial5"/>
    <dgm:cxn modelId="{72BFAEDB-6D8E-4D11-835D-3E2D6CA8D3EF}" type="presParOf" srcId="{C2D72FE6-1C4C-47D7-A394-6913A0E1BD73}" destId="{FF8CA922-DF5D-4662-B24B-379A36E4BE56}" srcOrd="5" destOrd="0" presId="urn:microsoft.com/office/officeart/2005/8/layout/radial5"/>
    <dgm:cxn modelId="{DBB5E7B6-C8C2-4E5A-A1BC-0D3C92FDAA13}" type="presParOf" srcId="{FF8CA922-DF5D-4662-B24B-379A36E4BE56}" destId="{8EFEFC49-B96C-4ABB-A4A6-C69A7601CC61}" srcOrd="0" destOrd="0" presId="urn:microsoft.com/office/officeart/2005/8/layout/radial5"/>
    <dgm:cxn modelId="{2D1261EA-F3E2-4006-9E80-0D055F6671B1}" type="presParOf" srcId="{C2D72FE6-1C4C-47D7-A394-6913A0E1BD73}" destId="{A67D2E73-D1DC-4C5C-A59E-CA103A45CD84}" srcOrd="6" destOrd="0" presId="urn:microsoft.com/office/officeart/2005/8/layout/radial5"/>
    <dgm:cxn modelId="{0A378D06-F658-4981-B3FF-F52E0C98E5BC}" type="presParOf" srcId="{C2D72FE6-1C4C-47D7-A394-6913A0E1BD73}" destId="{701F676B-D930-4C8E-B116-68931E438085}" srcOrd="7" destOrd="0" presId="urn:microsoft.com/office/officeart/2005/8/layout/radial5"/>
    <dgm:cxn modelId="{3FEBD8A9-4A85-4A85-9B36-20791ECC597A}" type="presParOf" srcId="{701F676B-D930-4C8E-B116-68931E438085}" destId="{426145EB-5460-40D8-99C3-DF3EA484F1BA}" srcOrd="0" destOrd="0" presId="urn:microsoft.com/office/officeart/2005/8/layout/radial5"/>
    <dgm:cxn modelId="{A09A0EC1-B284-47F3-A468-EF41D971BCD8}" type="presParOf" srcId="{C2D72FE6-1C4C-47D7-A394-6913A0E1BD73}" destId="{DB6B6CF4-49D9-4D6E-BDC5-F4A331D0F6E7}" srcOrd="8" destOrd="0" presId="urn:microsoft.com/office/officeart/2005/8/layout/radial5"/>
    <dgm:cxn modelId="{A3FF69FD-4F3A-4123-AF83-7F7E007FDB51}" type="presParOf" srcId="{C2D72FE6-1C4C-47D7-A394-6913A0E1BD73}" destId="{8C99C1D2-0B6F-4A25-8EA3-751390F1D46F}" srcOrd="9" destOrd="0" presId="urn:microsoft.com/office/officeart/2005/8/layout/radial5"/>
    <dgm:cxn modelId="{D4F5B0EC-4524-47FF-8F8D-26B53B3A0B65}" type="presParOf" srcId="{8C99C1D2-0B6F-4A25-8EA3-751390F1D46F}" destId="{96098EC8-6998-4A39-8519-EB507B310810}" srcOrd="0" destOrd="0" presId="urn:microsoft.com/office/officeart/2005/8/layout/radial5"/>
    <dgm:cxn modelId="{2E696F90-8D88-402D-AE12-56F561A94B19}" type="presParOf" srcId="{C2D72FE6-1C4C-47D7-A394-6913A0E1BD73}" destId="{7AA1ACA3-186D-474E-8E34-C783532DEE70}" srcOrd="10" destOrd="0" presId="urn:microsoft.com/office/officeart/2005/8/layout/radial5"/>
    <dgm:cxn modelId="{E3F919F7-641F-4F45-ADB5-1B80C990D8EC}" type="presParOf" srcId="{C2D72FE6-1C4C-47D7-A394-6913A0E1BD73}" destId="{687E84A0-4CB2-4D73-8174-E04E48739AD0}" srcOrd="11" destOrd="0" presId="urn:microsoft.com/office/officeart/2005/8/layout/radial5"/>
    <dgm:cxn modelId="{37A50BBE-F349-4367-9F5D-B7FE8DA11EED}" type="presParOf" srcId="{687E84A0-4CB2-4D73-8174-E04E48739AD0}" destId="{706E1811-F893-45B2-8140-B1B370849934}" srcOrd="0" destOrd="0" presId="urn:microsoft.com/office/officeart/2005/8/layout/radial5"/>
    <dgm:cxn modelId="{D24F8413-5733-4BC8-BB6C-F0098C159AA6}" type="presParOf" srcId="{C2D72FE6-1C4C-47D7-A394-6913A0E1BD73}" destId="{0D553DA8-C1F8-4494-B009-520A9C7E7CCD}" srcOrd="12" destOrd="0" presId="urn:microsoft.com/office/officeart/2005/8/layout/radial5"/>
    <dgm:cxn modelId="{7FC4AFAE-497C-4CA5-8FEE-FC6CEB7C7465}" type="presParOf" srcId="{C2D72FE6-1C4C-47D7-A394-6913A0E1BD73}" destId="{151D0908-B229-4860-80AA-BE8960FE94CE}" srcOrd="13" destOrd="0" presId="urn:microsoft.com/office/officeart/2005/8/layout/radial5"/>
    <dgm:cxn modelId="{1EAABA5F-6D39-4938-8B15-12EFBCEC41BC}" type="presParOf" srcId="{151D0908-B229-4860-80AA-BE8960FE94CE}" destId="{D03DDB11-1E4E-4ECA-91EF-666E29EF8045}" srcOrd="0" destOrd="0" presId="urn:microsoft.com/office/officeart/2005/8/layout/radial5"/>
    <dgm:cxn modelId="{1BD5C5AC-0A14-46C1-8F8A-81527B8C1EB9}" type="presParOf" srcId="{C2D72FE6-1C4C-47D7-A394-6913A0E1BD73}" destId="{08B00756-6C71-497A-83DC-8DFCC6E04CB5}" srcOrd="14"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2378126-7BFB-4A20-85B8-E656F78F98FF}"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55DDCD6E-BD3D-431A-BB41-7A8EC60A9E06}">
      <dgm:prSet custT="1"/>
      <dgm:spPr/>
      <dgm:t>
        <a:bodyPr/>
        <a:lstStyle/>
        <a:p>
          <a:pPr algn="just"/>
          <a:r>
            <a:rPr lang="mn-MN" sz="1200" b="1" dirty="0">
              <a:latin typeface="Arial" panose="020B0604020202020204" pitchFamily="34" charset="0"/>
              <a:cs typeface="Arial" panose="020B0604020202020204" pitchFamily="34" charset="0"/>
            </a:rPr>
            <a:t>Аймгаас “Нялх, бага насны хүүхдийн хооллолт”-ын сургагч багшаар 4 эмч, мэргэжилтэн бэлтгэгдсэн</a:t>
          </a:r>
          <a:endParaRPr lang="en-US" sz="1200" dirty="0">
            <a:latin typeface="Arial" panose="020B0604020202020204" pitchFamily="34" charset="0"/>
            <a:cs typeface="Arial" panose="020B0604020202020204" pitchFamily="34" charset="0"/>
          </a:endParaRPr>
        </a:p>
      </dgm:t>
    </dgm:pt>
    <dgm:pt modelId="{BAC5FEAB-A3BB-4DB1-A2D5-2261A00EE63D}" type="parTrans" cxnId="{3B67A85F-3DC8-4C87-ADB6-727068AB5AF0}">
      <dgm:prSet/>
      <dgm:spPr/>
      <dgm:t>
        <a:bodyPr/>
        <a:lstStyle/>
        <a:p>
          <a:endParaRPr lang="en-US"/>
        </a:p>
      </dgm:t>
    </dgm:pt>
    <dgm:pt modelId="{17301C03-135C-42DB-B679-608A2904D8EF}" type="sibTrans" cxnId="{3B67A85F-3DC8-4C87-ADB6-727068AB5AF0}">
      <dgm:prSet/>
      <dgm:spPr/>
      <dgm:t>
        <a:bodyPr/>
        <a:lstStyle/>
        <a:p>
          <a:endParaRPr lang="en-US"/>
        </a:p>
      </dgm:t>
    </dgm:pt>
    <dgm:pt modelId="{4E9DACC7-8090-433A-A3D7-B03CB165366F}" type="pres">
      <dgm:prSet presAssocID="{A2378126-7BFB-4A20-85B8-E656F78F98FF}" presName="linear" presStyleCnt="0">
        <dgm:presLayoutVars>
          <dgm:animLvl val="lvl"/>
          <dgm:resizeHandles val="exact"/>
        </dgm:presLayoutVars>
      </dgm:prSet>
      <dgm:spPr/>
    </dgm:pt>
    <dgm:pt modelId="{FF7D6424-B82D-40A8-9F5F-B3DC5A4EDDDB}" type="pres">
      <dgm:prSet presAssocID="{55DDCD6E-BD3D-431A-BB41-7A8EC60A9E06}" presName="parentText" presStyleLbl="node1" presStyleIdx="0" presStyleCnt="1" custScaleY="379662" custLinFactNeighborX="-3367" custLinFactNeighborY="-11953">
        <dgm:presLayoutVars>
          <dgm:chMax val="0"/>
          <dgm:bulletEnabled val="1"/>
        </dgm:presLayoutVars>
      </dgm:prSet>
      <dgm:spPr/>
    </dgm:pt>
  </dgm:ptLst>
  <dgm:cxnLst>
    <dgm:cxn modelId="{40516739-C8F4-453F-BD97-836783872AC6}" type="presOf" srcId="{A2378126-7BFB-4A20-85B8-E656F78F98FF}" destId="{4E9DACC7-8090-433A-A3D7-B03CB165366F}" srcOrd="0" destOrd="0" presId="urn:microsoft.com/office/officeart/2005/8/layout/vList2"/>
    <dgm:cxn modelId="{3B67A85F-3DC8-4C87-ADB6-727068AB5AF0}" srcId="{A2378126-7BFB-4A20-85B8-E656F78F98FF}" destId="{55DDCD6E-BD3D-431A-BB41-7A8EC60A9E06}" srcOrd="0" destOrd="0" parTransId="{BAC5FEAB-A3BB-4DB1-A2D5-2261A00EE63D}" sibTransId="{17301C03-135C-42DB-B679-608A2904D8EF}"/>
    <dgm:cxn modelId="{BD29D347-F8C9-4D98-86CB-C73D2EA25C1C}" type="presOf" srcId="{55DDCD6E-BD3D-431A-BB41-7A8EC60A9E06}" destId="{FF7D6424-B82D-40A8-9F5F-B3DC5A4EDDDB}" srcOrd="0" destOrd="0" presId="urn:microsoft.com/office/officeart/2005/8/layout/vList2"/>
    <dgm:cxn modelId="{8204F839-55F9-453F-9CD9-6CA375F91980}" type="presParOf" srcId="{4E9DACC7-8090-433A-A3D7-B03CB165366F}" destId="{FF7D6424-B82D-40A8-9F5F-B3DC5A4EDDD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9BC6C2D-8FED-4B4A-AE03-EBF0C6E0CEF0}" type="doc">
      <dgm:prSet loTypeId="urn:microsoft.com/office/officeart/2005/8/layout/target3" loCatId="relationship" qsTypeId="urn:microsoft.com/office/officeart/2005/8/quickstyle/3d5" qsCatId="3D" csTypeId="urn:microsoft.com/office/officeart/2005/8/colors/colorful3" csCatId="colorful" phldr="1"/>
      <dgm:spPr/>
      <dgm:t>
        <a:bodyPr/>
        <a:lstStyle/>
        <a:p>
          <a:endParaRPr lang="en-US"/>
        </a:p>
      </dgm:t>
    </dgm:pt>
    <dgm:pt modelId="{64C85663-45EA-462F-A910-91B28AC74549}">
      <dgm:prSet/>
      <dgm:spPr/>
      <dgm:t>
        <a:bodyPr/>
        <a:lstStyle/>
        <a:p>
          <a:r>
            <a:rPr lang="mn-MN" dirty="0">
              <a:latin typeface="Arial" panose="020B0604020202020204" pitchFamily="34" charset="0"/>
              <a:cs typeface="Arial" panose="020B0604020202020204" pitchFamily="34" charset="0"/>
            </a:rPr>
            <a:t>Сургалтыг Арвайхээр, Зүүн, Баруун, Говийн бүсүүдэд зохион байгуулсан.  </a:t>
          </a:r>
          <a:endParaRPr lang="en-US" dirty="0">
            <a:latin typeface="Arial" panose="020B0604020202020204" pitchFamily="34" charset="0"/>
            <a:cs typeface="Arial" panose="020B0604020202020204" pitchFamily="34" charset="0"/>
          </a:endParaRPr>
        </a:p>
      </dgm:t>
    </dgm:pt>
    <dgm:pt modelId="{9AC0C5EF-CC58-4710-9A98-DEAAF278AF75}" type="parTrans" cxnId="{B8FEB5D8-9707-48C2-8AC5-201BA71CA84C}">
      <dgm:prSet/>
      <dgm:spPr/>
      <dgm:t>
        <a:bodyPr/>
        <a:lstStyle/>
        <a:p>
          <a:endParaRPr lang="en-US"/>
        </a:p>
      </dgm:t>
    </dgm:pt>
    <dgm:pt modelId="{B87448FB-0BE2-4989-B471-F29EE434DDAD}" type="sibTrans" cxnId="{B8FEB5D8-9707-48C2-8AC5-201BA71CA84C}">
      <dgm:prSet/>
      <dgm:spPr/>
      <dgm:t>
        <a:bodyPr/>
        <a:lstStyle/>
        <a:p>
          <a:endParaRPr lang="en-US"/>
        </a:p>
      </dgm:t>
    </dgm:pt>
    <dgm:pt modelId="{E62FD5EE-B93E-4362-B6DD-10386DA3629A}" type="pres">
      <dgm:prSet presAssocID="{49BC6C2D-8FED-4B4A-AE03-EBF0C6E0CEF0}" presName="Name0" presStyleCnt="0">
        <dgm:presLayoutVars>
          <dgm:chMax val="7"/>
          <dgm:dir/>
          <dgm:animLvl val="lvl"/>
          <dgm:resizeHandles val="exact"/>
        </dgm:presLayoutVars>
      </dgm:prSet>
      <dgm:spPr/>
    </dgm:pt>
    <dgm:pt modelId="{8DA7D47A-017E-4D96-9430-4047F564CB22}" type="pres">
      <dgm:prSet presAssocID="{64C85663-45EA-462F-A910-91B28AC74549}" presName="circle1" presStyleLbl="node1" presStyleIdx="0" presStyleCnt="1" custLinFactNeighborX="9595" custLinFactNeighborY="-48359"/>
      <dgm:spPr/>
    </dgm:pt>
    <dgm:pt modelId="{5C11302E-37E5-4DB5-B1FC-A34B8646E929}" type="pres">
      <dgm:prSet presAssocID="{64C85663-45EA-462F-A910-91B28AC74549}" presName="space" presStyleCnt="0"/>
      <dgm:spPr/>
    </dgm:pt>
    <dgm:pt modelId="{3FCC8139-1159-4D08-825C-54D88139D8A7}" type="pres">
      <dgm:prSet presAssocID="{64C85663-45EA-462F-A910-91B28AC74549}" presName="rect1" presStyleLbl="alignAcc1" presStyleIdx="0" presStyleCnt="1" custLinFactNeighborX="2131" custLinFactNeighborY="13646"/>
      <dgm:spPr/>
    </dgm:pt>
    <dgm:pt modelId="{284CC994-533C-4D5B-A006-9201682F27F1}" type="pres">
      <dgm:prSet presAssocID="{64C85663-45EA-462F-A910-91B28AC74549}" presName="rect1ParTxNoCh" presStyleLbl="alignAcc1" presStyleIdx="0" presStyleCnt="1">
        <dgm:presLayoutVars>
          <dgm:chMax val="1"/>
          <dgm:bulletEnabled val="1"/>
        </dgm:presLayoutVars>
      </dgm:prSet>
      <dgm:spPr/>
    </dgm:pt>
  </dgm:ptLst>
  <dgm:cxnLst>
    <dgm:cxn modelId="{6D1A942B-5532-4196-8402-07DFA6AF22FF}" type="presOf" srcId="{64C85663-45EA-462F-A910-91B28AC74549}" destId="{284CC994-533C-4D5B-A006-9201682F27F1}" srcOrd="1" destOrd="0" presId="urn:microsoft.com/office/officeart/2005/8/layout/target3"/>
    <dgm:cxn modelId="{0B720775-0576-4561-9982-AEC133AD76F3}" type="presOf" srcId="{64C85663-45EA-462F-A910-91B28AC74549}" destId="{3FCC8139-1159-4D08-825C-54D88139D8A7}" srcOrd="0" destOrd="0" presId="urn:microsoft.com/office/officeart/2005/8/layout/target3"/>
    <dgm:cxn modelId="{9DA171B7-9EC3-4E86-88B1-D21EBEE50BD3}" type="presOf" srcId="{49BC6C2D-8FED-4B4A-AE03-EBF0C6E0CEF0}" destId="{E62FD5EE-B93E-4362-B6DD-10386DA3629A}" srcOrd="0" destOrd="0" presId="urn:microsoft.com/office/officeart/2005/8/layout/target3"/>
    <dgm:cxn modelId="{B8FEB5D8-9707-48C2-8AC5-201BA71CA84C}" srcId="{49BC6C2D-8FED-4B4A-AE03-EBF0C6E0CEF0}" destId="{64C85663-45EA-462F-A910-91B28AC74549}" srcOrd="0" destOrd="0" parTransId="{9AC0C5EF-CC58-4710-9A98-DEAAF278AF75}" sibTransId="{B87448FB-0BE2-4989-B471-F29EE434DDAD}"/>
    <dgm:cxn modelId="{31E5583D-2E3F-4242-B33F-2D9AC86EB60A}" type="presParOf" srcId="{E62FD5EE-B93E-4362-B6DD-10386DA3629A}" destId="{8DA7D47A-017E-4D96-9430-4047F564CB22}" srcOrd="0" destOrd="0" presId="urn:microsoft.com/office/officeart/2005/8/layout/target3"/>
    <dgm:cxn modelId="{1B2CEF4F-74C6-4B48-A4ED-4A2DB97AC5C8}" type="presParOf" srcId="{E62FD5EE-B93E-4362-B6DD-10386DA3629A}" destId="{5C11302E-37E5-4DB5-B1FC-A34B8646E929}" srcOrd="1" destOrd="0" presId="urn:microsoft.com/office/officeart/2005/8/layout/target3"/>
    <dgm:cxn modelId="{24A97EDF-C7B1-4C2D-8ED6-1B48C8BBA6E3}" type="presParOf" srcId="{E62FD5EE-B93E-4362-B6DD-10386DA3629A}" destId="{3FCC8139-1159-4D08-825C-54D88139D8A7}" srcOrd="2" destOrd="0" presId="urn:microsoft.com/office/officeart/2005/8/layout/target3"/>
    <dgm:cxn modelId="{C31F56D8-A979-49D4-BAFB-6310F0924E83}" type="presParOf" srcId="{E62FD5EE-B93E-4362-B6DD-10386DA3629A}" destId="{284CC994-533C-4D5B-A006-9201682F27F1}" srcOrd="3" destOrd="0" presId="urn:microsoft.com/office/officeart/2005/8/layout/targe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BFBB15D-69DA-43D5-8AC5-F517A4BB6695}" type="doc">
      <dgm:prSet loTypeId="urn:microsoft.com/office/officeart/2005/8/layout/vList2" loCatId="list" qsTypeId="urn:microsoft.com/office/officeart/2009/2/quickstyle/3d8" qsCatId="3D" csTypeId="urn:microsoft.com/office/officeart/2005/8/colors/accent2_1" csCatId="accent2" phldr="1"/>
      <dgm:spPr/>
      <dgm:t>
        <a:bodyPr/>
        <a:lstStyle/>
        <a:p>
          <a:endParaRPr lang="en-US"/>
        </a:p>
      </dgm:t>
    </dgm:pt>
    <dgm:pt modelId="{77E1DAF1-E454-43E2-B295-8475B3D21E04}">
      <dgm:prSet/>
      <dgm:spPr/>
      <dgm:t>
        <a:bodyPr/>
        <a:lstStyle/>
        <a:p>
          <a:r>
            <a:rPr lang="mn-MN" dirty="0">
              <a:latin typeface="Arial" panose="020B0604020202020204" pitchFamily="34" charset="0"/>
              <a:cs typeface="Arial" panose="020B0604020202020204" pitchFamily="34" charset="0"/>
            </a:rPr>
            <a:t>Сургалт бүлгээр ажиллах арга зүй, зөвлөгөө өгөх ур чадварыг нэмэгдүүлэх, дадлагад суурилан зохион байгуулснаараа онцлогтой</a:t>
          </a:r>
          <a:endParaRPr lang="en-US" dirty="0">
            <a:latin typeface="Arial" panose="020B0604020202020204" pitchFamily="34" charset="0"/>
            <a:cs typeface="Arial" panose="020B0604020202020204" pitchFamily="34" charset="0"/>
          </a:endParaRPr>
        </a:p>
      </dgm:t>
    </dgm:pt>
    <dgm:pt modelId="{E7D360E8-51DE-46CF-B35E-7308F015DB8E}" type="parTrans" cxnId="{403D1109-A8A7-4A19-8C99-D5E15A56DC91}">
      <dgm:prSet/>
      <dgm:spPr/>
      <dgm:t>
        <a:bodyPr/>
        <a:lstStyle/>
        <a:p>
          <a:endParaRPr lang="en-US"/>
        </a:p>
      </dgm:t>
    </dgm:pt>
    <dgm:pt modelId="{8C688EE3-29E2-47CC-A084-27F621D0F64D}" type="sibTrans" cxnId="{403D1109-A8A7-4A19-8C99-D5E15A56DC91}">
      <dgm:prSet/>
      <dgm:spPr/>
      <dgm:t>
        <a:bodyPr/>
        <a:lstStyle/>
        <a:p>
          <a:endParaRPr lang="en-US"/>
        </a:p>
      </dgm:t>
    </dgm:pt>
    <dgm:pt modelId="{C087A290-3310-4D61-9145-472C41ACFF50}" type="pres">
      <dgm:prSet presAssocID="{8BFBB15D-69DA-43D5-8AC5-F517A4BB6695}" presName="linear" presStyleCnt="0">
        <dgm:presLayoutVars>
          <dgm:animLvl val="lvl"/>
          <dgm:resizeHandles val="exact"/>
        </dgm:presLayoutVars>
      </dgm:prSet>
      <dgm:spPr/>
    </dgm:pt>
    <dgm:pt modelId="{E47E3E40-3EA8-4EE1-BBED-E21D6E9E0AD3}" type="pres">
      <dgm:prSet presAssocID="{77E1DAF1-E454-43E2-B295-8475B3D21E04}" presName="parentText" presStyleLbl="node1" presStyleIdx="0" presStyleCnt="1" custLinFactNeighborX="-806" custLinFactNeighborY="7234">
        <dgm:presLayoutVars>
          <dgm:chMax val="0"/>
          <dgm:bulletEnabled val="1"/>
        </dgm:presLayoutVars>
      </dgm:prSet>
      <dgm:spPr/>
    </dgm:pt>
  </dgm:ptLst>
  <dgm:cxnLst>
    <dgm:cxn modelId="{403D1109-A8A7-4A19-8C99-D5E15A56DC91}" srcId="{8BFBB15D-69DA-43D5-8AC5-F517A4BB6695}" destId="{77E1DAF1-E454-43E2-B295-8475B3D21E04}" srcOrd="0" destOrd="0" parTransId="{E7D360E8-51DE-46CF-B35E-7308F015DB8E}" sibTransId="{8C688EE3-29E2-47CC-A084-27F621D0F64D}"/>
    <dgm:cxn modelId="{35E3385F-8CD4-4F34-AE5C-9AC155BA7729}" type="presOf" srcId="{8BFBB15D-69DA-43D5-8AC5-F517A4BB6695}" destId="{C087A290-3310-4D61-9145-472C41ACFF50}" srcOrd="0" destOrd="0" presId="urn:microsoft.com/office/officeart/2005/8/layout/vList2"/>
    <dgm:cxn modelId="{8C2A7AB8-8550-4CAF-BBE1-F4ADE3663732}" type="presOf" srcId="{77E1DAF1-E454-43E2-B295-8475B3D21E04}" destId="{E47E3E40-3EA8-4EE1-BBED-E21D6E9E0AD3}" srcOrd="0" destOrd="0" presId="urn:microsoft.com/office/officeart/2005/8/layout/vList2"/>
    <dgm:cxn modelId="{00696563-4A8D-45F1-8212-E44C20208F5E}" type="presParOf" srcId="{C087A290-3310-4D61-9145-472C41ACFF50}" destId="{E47E3E40-3EA8-4EE1-BBED-E21D6E9E0AD3}"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8A41734-C200-4C17-A537-697B4B11A86A}" type="doc">
      <dgm:prSet loTypeId="urn:microsoft.com/office/officeart/2005/8/layout/target3" loCatId="relationship" qsTypeId="urn:microsoft.com/office/officeart/2005/8/quickstyle/3d5" qsCatId="3D" csTypeId="urn:microsoft.com/office/officeart/2005/8/colors/accent3_2" csCatId="accent3"/>
      <dgm:spPr/>
      <dgm:t>
        <a:bodyPr/>
        <a:lstStyle/>
        <a:p>
          <a:endParaRPr lang="en-US"/>
        </a:p>
      </dgm:t>
    </dgm:pt>
    <dgm:pt modelId="{AFDC4552-4EB8-4123-AD0D-E3E8A1AE9C2D}">
      <dgm:prSet custT="1"/>
      <dgm:spPr/>
      <dgm:t>
        <a:bodyPr/>
        <a:lstStyle/>
        <a:p>
          <a:r>
            <a:rPr lang="mn-MN" sz="1400" dirty="0">
              <a:latin typeface="Arial" panose="020B0604020202020204" pitchFamily="34" charset="0"/>
              <a:cs typeface="Arial" panose="020B0604020202020204" pitchFamily="34" charset="0"/>
            </a:rPr>
            <a:t>Нийт 22 эрүүл мэндийн байгууллагын 78 эмч, мэргэжилтнүүд хамрагдсан </a:t>
          </a:r>
          <a:endParaRPr lang="en-US" sz="1400" dirty="0">
            <a:latin typeface="Arial" panose="020B0604020202020204" pitchFamily="34" charset="0"/>
            <a:cs typeface="Arial" panose="020B0604020202020204" pitchFamily="34" charset="0"/>
          </a:endParaRPr>
        </a:p>
      </dgm:t>
    </dgm:pt>
    <dgm:pt modelId="{75DD6AA7-341E-405B-AE4B-05252EA76761}" type="parTrans" cxnId="{B92526E2-8C56-48DF-95A4-304CEBEA475B}">
      <dgm:prSet/>
      <dgm:spPr/>
      <dgm:t>
        <a:bodyPr/>
        <a:lstStyle/>
        <a:p>
          <a:endParaRPr lang="en-US"/>
        </a:p>
      </dgm:t>
    </dgm:pt>
    <dgm:pt modelId="{3CCFDF49-0F1F-42A1-A0D1-A979AED0C0C1}" type="sibTrans" cxnId="{B92526E2-8C56-48DF-95A4-304CEBEA475B}">
      <dgm:prSet/>
      <dgm:spPr/>
      <dgm:t>
        <a:bodyPr/>
        <a:lstStyle/>
        <a:p>
          <a:endParaRPr lang="en-US"/>
        </a:p>
      </dgm:t>
    </dgm:pt>
    <dgm:pt modelId="{F95BDB08-9FD8-4E7E-9085-E30C24084A77}" type="pres">
      <dgm:prSet presAssocID="{78A41734-C200-4C17-A537-697B4B11A86A}" presName="Name0" presStyleCnt="0">
        <dgm:presLayoutVars>
          <dgm:chMax val="7"/>
          <dgm:dir/>
          <dgm:animLvl val="lvl"/>
          <dgm:resizeHandles val="exact"/>
        </dgm:presLayoutVars>
      </dgm:prSet>
      <dgm:spPr/>
    </dgm:pt>
    <dgm:pt modelId="{0F7A70E3-86FD-4408-977B-47FCA90FE55A}" type="pres">
      <dgm:prSet presAssocID="{AFDC4552-4EB8-4123-AD0D-E3E8A1AE9C2D}" presName="circle1" presStyleLbl="node1" presStyleIdx="0" presStyleCnt="1" custLinFactX="100000" custLinFactNeighborX="162859" custLinFactNeighborY="55433"/>
      <dgm:spPr/>
    </dgm:pt>
    <dgm:pt modelId="{5CC7104D-3B99-42A0-B96D-387AAC3F74FC}" type="pres">
      <dgm:prSet presAssocID="{AFDC4552-4EB8-4123-AD0D-E3E8A1AE9C2D}" presName="space" presStyleCnt="0"/>
      <dgm:spPr/>
    </dgm:pt>
    <dgm:pt modelId="{03D94328-04C7-47FB-9818-BD9757B7D5E9}" type="pres">
      <dgm:prSet presAssocID="{AFDC4552-4EB8-4123-AD0D-E3E8A1AE9C2D}" presName="rect1" presStyleLbl="alignAcc1" presStyleIdx="0" presStyleCnt="1"/>
      <dgm:spPr/>
    </dgm:pt>
    <dgm:pt modelId="{1D99F39F-11BA-4997-9728-7F1B5CB397DA}" type="pres">
      <dgm:prSet presAssocID="{AFDC4552-4EB8-4123-AD0D-E3E8A1AE9C2D}" presName="rect1ParTxNoCh" presStyleLbl="alignAcc1" presStyleIdx="0" presStyleCnt="1">
        <dgm:presLayoutVars>
          <dgm:chMax val="1"/>
          <dgm:bulletEnabled val="1"/>
        </dgm:presLayoutVars>
      </dgm:prSet>
      <dgm:spPr/>
    </dgm:pt>
  </dgm:ptLst>
  <dgm:cxnLst>
    <dgm:cxn modelId="{F386E003-D38E-4F39-9296-9948BAF4DFB7}" type="presOf" srcId="{AFDC4552-4EB8-4123-AD0D-E3E8A1AE9C2D}" destId="{1D99F39F-11BA-4997-9728-7F1B5CB397DA}" srcOrd="1" destOrd="0" presId="urn:microsoft.com/office/officeart/2005/8/layout/target3"/>
    <dgm:cxn modelId="{55AC1373-E831-4341-AA58-940C11E7D644}" type="presOf" srcId="{AFDC4552-4EB8-4123-AD0D-E3E8A1AE9C2D}" destId="{03D94328-04C7-47FB-9818-BD9757B7D5E9}" srcOrd="0" destOrd="0" presId="urn:microsoft.com/office/officeart/2005/8/layout/target3"/>
    <dgm:cxn modelId="{388A4274-7068-4747-B6CD-72AA45F433BB}" type="presOf" srcId="{78A41734-C200-4C17-A537-697B4B11A86A}" destId="{F95BDB08-9FD8-4E7E-9085-E30C24084A77}" srcOrd="0" destOrd="0" presId="urn:microsoft.com/office/officeart/2005/8/layout/target3"/>
    <dgm:cxn modelId="{B92526E2-8C56-48DF-95A4-304CEBEA475B}" srcId="{78A41734-C200-4C17-A537-697B4B11A86A}" destId="{AFDC4552-4EB8-4123-AD0D-E3E8A1AE9C2D}" srcOrd="0" destOrd="0" parTransId="{75DD6AA7-341E-405B-AE4B-05252EA76761}" sibTransId="{3CCFDF49-0F1F-42A1-A0D1-A979AED0C0C1}"/>
    <dgm:cxn modelId="{717903B8-7269-4269-A074-3AC94EF37C8B}" type="presParOf" srcId="{F95BDB08-9FD8-4E7E-9085-E30C24084A77}" destId="{0F7A70E3-86FD-4408-977B-47FCA90FE55A}" srcOrd="0" destOrd="0" presId="urn:microsoft.com/office/officeart/2005/8/layout/target3"/>
    <dgm:cxn modelId="{991BB5B2-7D0C-4419-99AF-4BE4A2A84B8D}" type="presParOf" srcId="{F95BDB08-9FD8-4E7E-9085-E30C24084A77}" destId="{5CC7104D-3B99-42A0-B96D-387AAC3F74FC}" srcOrd="1" destOrd="0" presId="urn:microsoft.com/office/officeart/2005/8/layout/target3"/>
    <dgm:cxn modelId="{669C05B7-3EF5-4157-A493-0C37FD5477AF}" type="presParOf" srcId="{F95BDB08-9FD8-4E7E-9085-E30C24084A77}" destId="{03D94328-04C7-47FB-9818-BD9757B7D5E9}" srcOrd="2" destOrd="0" presId="urn:microsoft.com/office/officeart/2005/8/layout/target3"/>
    <dgm:cxn modelId="{07A24B3A-9FCA-4E5D-A8E8-87765015AA00}" type="presParOf" srcId="{F95BDB08-9FD8-4E7E-9085-E30C24084A77}" destId="{1D99F39F-11BA-4997-9728-7F1B5CB397DA}" srcOrd="3" destOrd="0" presId="urn:microsoft.com/office/officeart/2005/8/layout/target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B8E32C-47B6-48C2-88DA-278F6FE70280}">
      <dsp:nvSpPr>
        <dsp:cNvPr id="0" name=""/>
        <dsp:cNvSpPr/>
      </dsp:nvSpPr>
      <dsp:spPr>
        <a:xfrm rot="10800000">
          <a:off x="1632700" y="2274"/>
          <a:ext cx="5175543" cy="1316344"/>
        </a:xfrm>
        <a:prstGeom prst="homePlate">
          <a:avLst/>
        </a:prstGeom>
        <a:solidFill>
          <a:srgbClr val="00237C"/>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580472" tIns="102870" rIns="192024" bIns="102870" numCol="1" spcCol="1270" anchor="ctr" anchorCtr="0">
          <a:noAutofit/>
        </a:bodyPr>
        <a:lstStyle/>
        <a:p>
          <a:pPr marL="0" lvl="0" indent="0" algn="ctr" defTabSz="1200150">
            <a:lnSpc>
              <a:spcPct val="90000"/>
            </a:lnSpc>
            <a:spcBef>
              <a:spcPct val="0"/>
            </a:spcBef>
            <a:spcAft>
              <a:spcPct val="35000"/>
            </a:spcAft>
            <a:buNone/>
          </a:pPr>
          <a:r>
            <a:rPr lang="mn-MN" sz="2700" kern="1200" dirty="0">
              <a:latin typeface="Times New Roman" panose="02020603050405020304" pitchFamily="18" charset="0"/>
              <a:cs typeface="Times New Roman" panose="02020603050405020304" pitchFamily="18" charset="0"/>
            </a:rPr>
            <a:t>ХҮН АМ</a:t>
          </a:r>
          <a:r>
            <a:rPr lang="en-US" sz="2700" kern="1200" dirty="0">
              <a:latin typeface="Times New Roman" panose="02020603050405020304" pitchFamily="18" charset="0"/>
              <a:cs typeface="Times New Roman" panose="02020603050405020304" pitchFamily="18" charset="0"/>
            </a:rPr>
            <a:t> </a:t>
          </a:r>
          <a:r>
            <a:rPr lang="mn-MN" sz="2700" kern="1200" dirty="0">
              <a:latin typeface="Times New Roman" panose="02020603050405020304" pitchFamily="18" charset="0"/>
              <a:cs typeface="Times New Roman" panose="02020603050405020304" pitchFamily="18" charset="0"/>
            </a:rPr>
            <a:t>ЗҮЙ, ЭРҮҮЛ МЭНДИЙН ҮЗҮҮЛЭЛТҮҮД</a:t>
          </a:r>
          <a:endParaRPr lang="en-US" sz="2700" kern="1200" dirty="0">
            <a:latin typeface="Times New Roman" panose="02020603050405020304" pitchFamily="18" charset="0"/>
            <a:cs typeface="Times New Roman" panose="02020603050405020304" pitchFamily="18" charset="0"/>
          </a:endParaRPr>
        </a:p>
      </dsp:txBody>
      <dsp:txXfrm rot="10800000">
        <a:off x="1961786" y="2274"/>
        <a:ext cx="4846457" cy="1316344"/>
      </dsp:txXfrm>
    </dsp:sp>
    <dsp:sp modelId="{51EDAEEB-18E4-4592-B21B-5646C0A0E7F0}">
      <dsp:nvSpPr>
        <dsp:cNvPr id="0" name=""/>
        <dsp:cNvSpPr/>
      </dsp:nvSpPr>
      <dsp:spPr>
        <a:xfrm>
          <a:off x="1033144" y="15253"/>
          <a:ext cx="1316344" cy="1316344"/>
        </a:xfrm>
        <a:prstGeom prst="ellipse">
          <a:avLst/>
        </a:prstGeom>
        <a:blipFill rotWithShape="1">
          <a:blip xmlns:r="http://schemas.openxmlformats.org/officeDocument/2006/relationships" r:embed="rId1"/>
          <a:srcRect/>
          <a:stretch>
            <a:fillRect l="-1000" r="-1000"/>
          </a:stretch>
        </a:blipFill>
        <a:ln w="2540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dsp:style>
    </dsp:sp>
    <dsp:sp modelId="{01724787-8C46-4EB0-AAF1-3B6D3A6D93F8}">
      <dsp:nvSpPr>
        <dsp:cNvPr id="0" name=""/>
        <dsp:cNvSpPr/>
      </dsp:nvSpPr>
      <dsp:spPr>
        <a:xfrm rot="10800000">
          <a:off x="1632700" y="1711558"/>
          <a:ext cx="5175543" cy="1316344"/>
        </a:xfrm>
        <a:prstGeom prst="homePlate">
          <a:avLst/>
        </a:prstGeom>
        <a:solidFill>
          <a:srgbClr val="00237C"/>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580472" tIns="102870" rIns="192024" bIns="102870" numCol="1" spcCol="1270" anchor="ctr" anchorCtr="0">
          <a:noAutofit/>
        </a:bodyPr>
        <a:lstStyle/>
        <a:p>
          <a:pPr marL="0" lvl="0" indent="0" algn="ctr" defTabSz="1200150">
            <a:lnSpc>
              <a:spcPct val="90000"/>
            </a:lnSpc>
            <a:spcBef>
              <a:spcPct val="0"/>
            </a:spcBef>
            <a:spcAft>
              <a:spcPct val="35000"/>
            </a:spcAft>
            <a:buNone/>
          </a:pPr>
          <a:r>
            <a:rPr lang="mn-MN" sz="2700" kern="1200" dirty="0">
              <a:latin typeface="Times New Roman" panose="02020603050405020304" pitchFamily="18" charset="0"/>
              <a:cs typeface="Times New Roman" panose="02020603050405020304" pitchFamily="18" charset="0"/>
            </a:rPr>
            <a:t>ХЭРЭГЖҮҮЛСЭН АРГА ХЭМЖЭЭ,ҮР ДҮН </a:t>
          </a:r>
          <a:endParaRPr lang="en-US" sz="2700" kern="1200" dirty="0">
            <a:latin typeface="Times New Roman" panose="02020603050405020304" pitchFamily="18" charset="0"/>
            <a:cs typeface="Times New Roman" panose="02020603050405020304" pitchFamily="18" charset="0"/>
          </a:endParaRPr>
        </a:p>
      </dsp:txBody>
      <dsp:txXfrm rot="10800000">
        <a:off x="1961786" y="1711558"/>
        <a:ext cx="4846457" cy="1316344"/>
      </dsp:txXfrm>
    </dsp:sp>
    <dsp:sp modelId="{7828E4A3-20C3-4CA0-BC40-FB3A45AA2862}">
      <dsp:nvSpPr>
        <dsp:cNvPr id="0" name=""/>
        <dsp:cNvSpPr/>
      </dsp:nvSpPr>
      <dsp:spPr>
        <a:xfrm>
          <a:off x="974528" y="1711558"/>
          <a:ext cx="1316344" cy="1316344"/>
        </a:xfrm>
        <a:prstGeom prst="ellipse">
          <a:avLst/>
        </a:prstGeom>
        <a:blipFill rotWithShape="1">
          <a:blip xmlns:r="http://schemas.openxmlformats.org/officeDocument/2006/relationships" r:embed="rId2"/>
          <a:srcRect/>
          <a:stretch>
            <a:fillRect t="-4000" b="-4000"/>
          </a:stretch>
        </a:blipFill>
        <a:ln w="2540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dsp:style>
    </dsp:sp>
    <dsp:sp modelId="{DE15BC0D-9594-496D-BECE-FAD381202119}">
      <dsp:nvSpPr>
        <dsp:cNvPr id="0" name=""/>
        <dsp:cNvSpPr/>
      </dsp:nvSpPr>
      <dsp:spPr>
        <a:xfrm rot="10800000">
          <a:off x="1636429" y="3420841"/>
          <a:ext cx="5175543" cy="1316344"/>
        </a:xfrm>
        <a:prstGeom prst="homePlate">
          <a:avLst/>
        </a:prstGeom>
        <a:solidFill>
          <a:srgbClr val="00237C"/>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580472" tIns="102870" rIns="192024" bIns="102870" numCol="1" spcCol="1270" anchor="ctr" anchorCtr="0">
          <a:noAutofit/>
        </a:bodyPr>
        <a:lstStyle/>
        <a:p>
          <a:pPr marL="0" lvl="0" indent="0" algn="ctr" defTabSz="1200150">
            <a:lnSpc>
              <a:spcPct val="90000"/>
            </a:lnSpc>
            <a:spcBef>
              <a:spcPct val="0"/>
            </a:spcBef>
            <a:spcAft>
              <a:spcPct val="35000"/>
            </a:spcAft>
            <a:buNone/>
          </a:pPr>
          <a:r>
            <a:rPr lang="mn-MN" sz="2700" kern="1200" dirty="0">
              <a:latin typeface="Times New Roman" panose="02020603050405020304" pitchFamily="18" charset="0"/>
              <a:cs typeface="Times New Roman" panose="02020603050405020304" pitchFamily="18" charset="0"/>
            </a:rPr>
            <a:t>ТУЛГАМДСАН АСУУДАЛ, ЦААШДЫН ЧИГЛЭЛ, ЗОРИЛТ </a:t>
          </a:r>
          <a:endParaRPr lang="en-US" sz="2700" kern="1200" dirty="0">
            <a:latin typeface="Times New Roman" panose="02020603050405020304" pitchFamily="18" charset="0"/>
            <a:cs typeface="Times New Roman" panose="02020603050405020304" pitchFamily="18" charset="0"/>
          </a:endParaRPr>
        </a:p>
      </dsp:txBody>
      <dsp:txXfrm rot="10800000">
        <a:off x="1965515" y="3420841"/>
        <a:ext cx="4846457" cy="1316344"/>
      </dsp:txXfrm>
    </dsp:sp>
    <dsp:sp modelId="{230164E5-CA48-482E-B06E-CBCB70626B81}">
      <dsp:nvSpPr>
        <dsp:cNvPr id="0" name=""/>
        <dsp:cNvSpPr/>
      </dsp:nvSpPr>
      <dsp:spPr>
        <a:xfrm>
          <a:off x="970799" y="3420841"/>
          <a:ext cx="1331259" cy="1316344"/>
        </a:xfrm>
        <a:prstGeom prst="ellipse">
          <a:avLst/>
        </a:prstGeom>
        <a:blipFill rotWithShape="1">
          <a:blip xmlns:r="http://schemas.openxmlformats.org/officeDocument/2006/relationships" r:embed="rId3"/>
          <a:srcRect/>
          <a:stretch>
            <a:fillRect l="-8000" r="-8000"/>
          </a:stretch>
        </a:blipFill>
        <a:ln w="2540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8F0FF4-9607-4849-A395-459A27040931}">
      <dsp:nvSpPr>
        <dsp:cNvPr id="0" name=""/>
        <dsp:cNvSpPr/>
      </dsp:nvSpPr>
      <dsp:spPr>
        <a:xfrm>
          <a:off x="0" y="14466"/>
          <a:ext cx="2319799" cy="1572480"/>
        </a:xfrm>
        <a:prstGeom prst="roundRect">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mn-MN" sz="1400" kern="1200" dirty="0">
              <a:latin typeface="Arial" panose="020B0604020202020204" pitchFamily="34" charset="0"/>
              <a:cs typeface="Arial" panose="020B0604020202020204" pitchFamily="34" charset="0"/>
            </a:rPr>
            <a:t>Эмч мэргэжилтнүүдийн мэдлэгийг үгэн бус харилцааны аргад тулгуурлан сургалтын дараах сорилоор мэдлэгийг үнэлэхэд 90-92 хувиар өссөн байлаа</a:t>
          </a:r>
          <a:r>
            <a:rPr lang="mn-MN" sz="1400" kern="1200" dirty="0"/>
            <a:t>. </a:t>
          </a:r>
          <a:endParaRPr lang="en-US" sz="1400" kern="1200" dirty="0"/>
        </a:p>
      </dsp:txBody>
      <dsp:txXfrm>
        <a:off x="76762" y="91228"/>
        <a:ext cx="2166275" cy="141895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D6424-B82D-40A8-9F5F-B3DC5A4EDDDB}">
      <dsp:nvSpPr>
        <dsp:cNvPr id="0" name=""/>
        <dsp:cNvSpPr/>
      </dsp:nvSpPr>
      <dsp:spPr>
        <a:xfrm>
          <a:off x="0" y="41813"/>
          <a:ext cx="3396224" cy="1208236"/>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endParaRPr lang="en-US" sz="1200" kern="1200" dirty="0">
            <a:latin typeface="Arial" panose="020B0604020202020204" pitchFamily="34" charset="0"/>
            <a:cs typeface="Arial" panose="020B0604020202020204" pitchFamily="34" charset="0"/>
          </a:endParaRPr>
        </a:p>
      </dsp:txBody>
      <dsp:txXfrm>
        <a:off x="58981" y="100794"/>
        <a:ext cx="3278262" cy="109027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7E3E40-3EA8-4EE1-BBED-E21D6E9E0AD3}">
      <dsp:nvSpPr>
        <dsp:cNvPr id="0" name=""/>
        <dsp:cNvSpPr/>
      </dsp:nvSpPr>
      <dsp:spPr>
        <a:xfrm>
          <a:off x="0" y="33063"/>
          <a:ext cx="3227753" cy="1684800"/>
        </a:xfrm>
        <a:prstGeom prst="roundRect">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mn-MN" sz="1500" kern="1200" dirty="0">
              <a:effectLst/>
              <a:latin typeface="Arial" panose="020B0604020202020204" pitchFamily="34" charset="0"/>
              <a:ea typeface="Calibri" panose="020F0502020204030204" pitchFamily="34" charset="0"/>
            </a:rPr>
            <a:t>Арвайхээр суманд үйл ажиллагаа явуулж буй 15 эмийн сантай хамтран Эрүүл мэндийн газрын мэргэжилтнүүдийн оролцоотой сургалт мэдээлэл өгөх үйл ажиллагааг зохион байгууллаа. </a:t>
          </a:r>
          <a:endParaRPr lang="en-US" sz="1500" kern="1200" dirty="0">
            <a:latin typeface="Arial" panose="020B0604020202020204" pitchFamily="34" charset="0"/>
            <a:cs typeface="Arial" panose="020B0604020202020204" pitchFamily="34" charset="0"/>
          </a:endParaRPr>
        </a:p>
      </dsp:txBody>
      <dsp:txXfrm>
        <a:off x="82245" y="115308"/>
        <a:ext cx="3063263" cy="152031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7A70E3-86FD-4408-977B-47FCA90FE55A}">
      <dsp:nvSpPr>
        <dsp:cNvPr id="0" name=""/>
        <dsp:cNvSpPr/>
      </dsp:nvSpPr>
      <dsp:spPr>
        <a:xfrm>
          <a:off x="-472820" y="-908256"/>
          <a:ext cx="1816513" cy="1816513"/>
        </a:xfrm>
        <a:prstGeom prst="pie">
          <a:avLst>
            <a:gd name="adj1" fmla="val 5400000"/>
            <a:gd name="adj2" fmla="val 16200000"/>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03D94328-04C7-47FB-9818-BD9757B7D5E9}">
      <dsp:nvSpPr>
        <dsp:cNvPr id="0" name=""/>
        <dsp:cNvSpPr/>
      </dsp:nvSpPr>
      <dsp:spPr>
        <a:xfrm>
          <a:off x="357289" y="68053"/>
          <a:ext cx="2119265" cy="1816513"/>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mn-MN" sz="1200" kern="1200" dirty="0">
              <a:effectLst/>
              <a:latin typeface="Arial" panose="020B0604020202020204" pitchFamily="34" charset="0"/>
              <a:ea typeface="Calibri" panose="020F0502020204030204" pitchFamily="34" charset="0"/>
              <a:cs typeface="Times New Roman" panose="02020603050405020304" pitchFamily="18" charset="0"/>
            </a:rPr>
            <a:t>Сум өрхийн эрүүл мэндийн төвийн 52 эмч мэргэжилтнүүдэд БОЭТ-ийн эрчимт эмчилгээний тасгийн “Эмийн гаж нөлөөний шалтгаант анафилаксийн шокийн үед авах арга хэмжээ” сэдвээр цахим сургалт зохион байгууллаа</a:t>
          </a:r>
          <a:r>
            <a:rPr lang="mn-MN" sz="1400" kern="1200" dirty="0">
              <a:effectLst/>
              <a:latin typeface="Arial" panose="020B0604020202020204" pitchFamily="34" charset="0"/>
              <a:ea typeface="Calibri" panose="020F0502020204030204" pitchFamily="34" charset="0"/>
              <a:cs typeface="Times New Roman" panose="02020603050405020304" pitchFamily="18" charset="0"/>
            </a:rPr>
            <a:t>.</a:t>
          </a:r>
          <a:endParaRPr lang="en-US" sz="1400" kern="1200" dirty="0">
            <a:latin typeface="Arial" panose="020B0604020202020204" pitchFamily="34" charset="0"/>
            <a:cs typeface="Arial" panose="020B0604020202020204" pitchFamily="34" charset="0"/>
          </a:endParaRPr>
        </a:p>
      </dsp:txBody>
      <dsp:txXfrm>
        <a:off x="357289" y="68053"/>
        <a:ext cx="2119265" cy="181651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8F0FF4-9607-4849-A395-459A27040931}">
      <dsp:nvSpPr>
        <dsp:cNvPr id="0" name=""/>
        <dsp:cNvSpPr/>
      </dsp:nvSpPr>
      <dsp:spPr>
        <a:xfrm>
          <a:off x="0" y="76693"/>
          <a:ext cx="3910915" cy="1895400"/>
        </a:xfrm>
        <a:prstGeom prst="roundRect">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mn-MN" sz="1500" kern="1200" dirty="0">
              <a:effectLst/>
              <a:latin typeface="Arial" panose="020B0604020202020204" pitchFamily="34" charset="0"/>
              <a:ea typeface="Calibri" panose="020F0502020204030204" pitchFamily="34" charset="0"/>
            </a:rPr>
            <a:t>БОЭТ, Хархорин нэгдсэн эмнэлэг, сум, өрхийн нийт 25 эрүүл мэндийн байгууллага оролцож сум орон нутагт ажиллаж байгаа эмийн сангуудтай хамтран албан байгууллага, иргэдэд “Эмийн гаж нөлөө түүнийг мэдээлэх, бүртгэх тухай” зөвлөмж мэдээлэл хүргэсэн. </a:t>
          </a:r>
          <a:endParaRPr lang="en-US" sz="1500" kern="1200" dirty="0"/>
        </a:p>
      </dsp:txBody>
      <dsp:txXfrm>
        <a:off x="92526" y="169219"/>
        <a:ext cx="3725863" cy="171034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7A70E3-86FD-4408-977B-47FCA90FE55A}">
      <dsp:nvSpPr>
        <dsp:cNvPr id="0" name=""/>
        <dsp:cNvSpPr/>
      </dsp:nvSpPr>
      <dsp:spPr>
        <a:xfrm>
          <a:off x="2065666" y="1057581"/>
          <a:ext cx="1816513" cy="1816513"/>
        </a:xfrm>
        <a:prstGeom prst="pie">
          <a:avLst>
            <a:gd name="adj1" fmla="val 5400000"/>
            <a:gd name="adj2" fmla="val 16200000"/>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03D94328-04C7-47FB-9818-BD9757B7D5E9}">
      <dsp:nvSpPr>
        <dsp:cNvPr id="0" name=""/>
        <dsp:cNvSpPr/>
      </dsp:nvSpPr>
      <dsp:spPr>
        <a:xfrm>
          <a:off x="445896" y="0"/>
          <a:ext cx="2119265" cy="1816513"/>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mn-MN" sz="1400" kern="1200" dirty="0">
              <a:latin typeface="Arial" panose="020B0604020202020204" pitchFamily="34" charset="0"/>
              <a:cs typeface="Arial" panose="020B0604020202020204" pitchFamily="34" charset="0"/>
            </a:rPr>
            <a:t>Аяны хугацаанд бэлтгэсэн постер, контентийг  байгууллагынхаа пэйж хуудсанд тавьж иргэдэд  мэдээлэл хүргэн 7000 гаруй хандалт авсан байна. </a:t>
          </a:r>
          <a:endParaRPr lang="en-US" sz="1400" kern="1200" dirty="0">
            <a:latin typeface="Arial" panose="020B0604020202020204" pitchFamily="34" charset="0"/>
            <a:cs typeface="Arial" panose="020B0604020202020204" pitchFamily="34" charset="0"/>
          </a:endParaRPr>
        </a:p>
      </dsp:txBody>
      <dsp:txXfrm>
        <a:off x="445896" y="0"/>
        <a:ext cx="2119265" cy="181651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1EEB35-6C61-433E-A6CB-2E1285706626}">
      <dsp:nvSpPr>
        <dsp:cNvPr id="0" name=""/>
        <dsp:cNvSpPr/>
      </dsp:nvSpPr>
      <dsp:spPr>
        <a:xfrm>
          <a:off x="4099821" y="2509003"/>
          <a:ext cx="1866986" cy="1724226"/>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mn-MN" sz="1400" b="1" kern="1200" dirty="0">
              <a:latin typeface="Arial" pitchFamily="34" charset="0"/>
              <a:cs typeface="Arial" pitchFamily="34" charset="0"/>
            </a:rPr>
            <a:t>Нийгмийн эрүүл мэндийн арга хэмжээний хэрэгжилт </a:t>
          </a:r>
          <a:r>
            <a:rPr lang="mn-MN" sz="1400" b="1" kern="1200" dirty="0">
              <a:solidFill>
                <a:srgbClr val="C00000"/>
              </a:solidFill>
              <a:latin typeface="Arial" pitchFamily="34" charset="0"/>
              <a:cs typeface="Arial" pitchFamily="34" charset="0"/>
            </a:rPr>
            <a:t>91.</a:t>
          </a:r>
          <a:r>
            <a:rPr lang="en-US" sz="1400" b="1" kern="1200" dirty="0">
              <a:solidFill>
                <a:srgbClr val="C00000"/>
              </a:solidFill>
              <a:latin typeface="Arial" pitchFamily="34" charset="0"/>
              <a:cs typeface="Arial" pitchFamily="34" charset="0"/>
            </a:rPr>
            <a:t>6</a:t>
          </a:r>
          <a:r>
            <a:rPr lang="mn-MN" sz="1400" b="1" kern="1200" dirty="0">
              <a:solidFill>
                <a:srgbClr val="C00000"/>
              </a:solidFill>
              <a:latin typeface="Arial" pitchFamily="34" charset="0"/>
              <a:cs typeface="Arial" pitchFamily="34" charset="0"/>
            </a:rPr>
            <a:t>%</a:t>
          </a:r>
          <a:endParaRPr lang="en-US" sz="1400" b="1" kern="1200" dirty="0">
            <a:solidFill>
              <a:srgbClr val="C00000"/>
            </a:solidFill>
            <a:latin typeface="Arial" pitchFamily="34" charset="0"/>
            <a:cs typeface="Arial" pitchFamily="34" charset="0"/>
          </a:endParaRPr>
        </a:p>
      </dsp:txBody>
      <dsp:txXfrm>
        <a:off x="4373235" y="2761510"/>
        <a:ext cx="1320158" cy="1219212"/>
      </dsp:txXfrm>
    </dsp:sp>
    <dsp:sp modelId="{88943196-8B24-4BE0-9E05-B16483BC781B}">
      <dsp:nvSpPr>
        <dsp:cNvPr id="0" name=""/>
        <dsp:cNvSpPr/>
      </dsp:nvSpPr>
      <dsp:spPr>
        <a:xfrm rot="10800000">
          <a:off x="2148864" y="3124679"/>
          <a:ext cx="1843654" cy="492873"/>
        </a:xfrm>
        <a:prstGeom prst="leftArrow">
          <a:avLst>
            <a:gd name="adj1" fmla="val 60000"/>
            <a:gd name="adj2" fmla="val 50000"/>
          </a:avLst>
        </a:prstGeom>
        <a:solidFill>
          <a:srgbClr val="0000FF"/>
        </a:solidFill>
        <a:ln>
          <a:noFill/>
        </a:ln>
        <a:effectLst/>
      </dsp:spPr>
      <dsp:style>
        <a:lnRef idx="0">
          <a:scrgbClr r="0" g="0" b="0"/>
        </a:lnRef>
        <a:fillRef idx="1">
          <a:scrgbClr r="0" g="0" b="0"/>
        </a:fillRef>
        <a:effectRef idx="0">
          <a:scrgbClr r="0" g="0" b="0"/>
        </a:effectRef>
        <a:fontRef idx="minor">
          <a:schemeClr val="lt1"/>
        </a:fontRef>
      </dsp:style>
    </dsp:sp>
    <dsp:sp modelId="{30953FFE-69B4-454E-BF27-1B9252F1F94A}">
      <dsp:nvSpPr>
        <dsp:cNvPr id="0" name=""/>
        <dsp:cNvSpPr/>
      </dsp:nvSpPr>
      <dsp:spPr>
        <a:xfrm>
          <a:off x="1139028" y="2886890"/>
          <a:ext cx="2019671" cy="968452"/>
        </a:xfrm>
        <a:prstGeom prst="roundRect">
          <a:avLst>
            <a:gd name="adj" fmla="val 10000"/>
          </a:avLst>
        </a:prstGeom>
        <a:solidFill>
          <a:schemeClr val="lt1">
            <a:hueOff val="0"/>
            <a:satOff val="0"/>
            <a:lumOff val="0"/>
            <a:alphaOff val="0"/>
          </a:schemeClr>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itchFamily="34" charset="0"/>
              <a:cs typeface="Arial" pitchFamily="34" charset="0"/>
            </a:rPr>
            <a:t>“</a:t>
          </a:r>
          <a:r>
            <a:rPr lang="en-US" sz="1400" b="1" kern="1200" dirty="0" err="1">
              <a:latin typeface="Arial" pitchFamily="34" charset="0"/>
              <a:cs typeface="Arial" pitchFamily="34" charset="0"/>
            </a:rPr>
            <a:t>Эрүүл</a:t>
          </a:r>
          <a:r>
            <a:rPr lang="en-US" sz="1400" b="1" kern="1200" dirty="0">
              <a:latin typeface="Arial" pitchFamily="34" charset="0"/>
              <a:cs typeface="Arial" pitchFamily="34" charset="0"/>
            </a:rPr>
            <a:t>, </a:t>
          </a:r>
          <a:r>
            <a:rPr lang="en-US" sz="1400" b="1" kern="1200" dirty="0" err="1">
              <a:latin typeface="Arial" pitchFamily="34" charset="0"/>
              <a:cs typeface="Arial" pitchFamily="34" charset="0"/>
            </a:rPr>
            <a:t>идэвхтэй</a:t>
          </a:r>
          <a:r>
            <a:rPr lang="en-US" sz="1400" b="1" kern="1200" dirty="0">
              <a:latin typeface="Arial" pitchFamily="34" charset="0"/>
              <a:cs typeface="Arial" pitchFamily="34" charset="0"/>
            </a:rPr>
            <a:t> </a:t>
          </a:r>
          <a:r>
            <a:rPr lang="en-US" sz="1400" b="1" kern="1200" dirty="0" err="1">
              <a:latin typeface="Arial" pitchFamily="34" charset="0"/>
              <a:cs typeface="Arial" pitchFamily="34" charset="0"/>
            </a:rPr>
            <a:t>амьдрал</a:t>
          </a:r>
          <a:r>
            <a:rPr lang="en-US" sz="1400" b="1" kern="1200" dirty="0">
              <a:latin typeface="Arial" pitchFamily="34" charset="0"/>
              <a:cs typeface="Arial" pitchFamily="34" charset="0"/>
            </a:rPr>
            <a:t>”</a:t>
          </a:r>
          <a:r>
            <a:rPr lang="mn-MN" sz="1400" b="1" kern="1200" dirty="0">
              <a:latin typeface="Arial" pitchFamily="34" charset="0"/>
              <a:cs typeface="Arial" pitchFamily="34" charset="0"/>
            </a:rPr>
            <a:t>- </a:t>
          </a:r>
          <a:r>
            <a:rPr lang="mn-MN" sz="1400" b="1" kern="1200" dirty="0">
              <a:solidFill>
                <a:srgbClr val="C00000"/>
              </a:solidFill>
              <a:latin typeface="Arial" pitchFamily="34" charset="0"/>
              <a:cs typeface="Arial" pitchFamily="34" charset="0"/>
            </a:rPr>
            <a:t>90%</a:t>
          </a:r>
          <a:endParaRPr lang="en-US" sz="1400" b="1" kern="1200" dirty="0">
            <a:solidFill>
              <a:srgbClr val="C00000"/>
            </a:solidFill>
            <a:latin typeface="Arial" pitchFamily="34" charset="0"/>
            <a:cs typeface="Arial" pitchFamily="34" charset="0"/>
          </a:endParaRPr>
        </a:p>
      </dsp:txBody>
      <dsp:txXfrm>
        <a:off x="1167393" y="2915255"/>
        <a:ext cx="1962941" cy="911722"/>
      </dsp:txXfrm>
    </dsp:sp>
    <dsp:sp modelId="{CC005CF0-2CBD-4E3E-A83F-71AC1EE6E0CD}">
      <dsp:nvSpPr>
        <dsp:cNvPr id="0" name=""/>
        <dsp:cNvSpPr/>
      </dsp:nvSpPr>
      <dsp:spPr>
        <a:xfrm rot="12370392">
          <a:off x="2202217" y="2225983"/>
          <a:ext cx="2005093" cy="492873"/>
        </a:xfrm>
        <a:prstGeom prst="leftArrow">
          <a:avLst>
            <a:gd name="adj1" fmla="val 60000"/>
            <a:gd name="adj2" fmla="val 50000"/>
          </a:avLst>
        </a:prstGeom>
        <a:solidFill>
          <a:srgbClr val="0000FF"/>
        </a:solidFill>
        <a:ln>
          <a:noFill/>
        </a:ln>
        <a:effectLst/>
      </dsp:spPr>
      <dsp:style>
        <a:lnRef idx="0">
          <a:scrgbClr r="0" g="0" b="0"/>
        </a:lnRef>
        <a:fillRef idx="1">
          <a:scrgbClr r="0" g="0" b="0"/>
        </a:fillRef>
        <a:effectRef idx="0">
          <a:scrgbClr r="0" g="0" b="0"/>
        </a:effectRef>
        <a:fontRef idx="minor">
          <a:schemeClr val="lt1"/>
        </a:fontRef>
      </dsp:style>
    </dsp:sp>
    <dsp:sp modelId="{8F2A88B8-5EE1-4F0C-A33D-9CF6D484E36B}">
      <dsp:nvSpPr>
        <dsp:cNvPr id="0" name=""/>
        <dsp:cNvSpPr/>
      </dsp:nvSpPr>
      <dsp:spPr>
        <a:xfrm>
          <a:off x="1364216" y="1545984"/>
          <a:ext cx="1881594" cy="968452"/>
        </a:xfrm>
        <a:prstGeom prst="roundRect">
          <a:avLst>
            <a:gd name="adj" fmla="val 10000"/>
          </a:avLst>
        </a:prstGeom>
        <a:solidFill>
          <a:schemeClr val="bg1"/>
        </a:solidFill>
        <a:ln w="25400"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itchFamily="34" charset="0"/>
              <a:cs typeface="Arial" pitchFamily="34" charset="0"/>
            </a:rPr>
            <a:t>“</a:t>
          </a:r>
          <a:r>
            <a:rPr lang="en-US" sz="1400" b="1" kern="1200" dirty="0" err="1">
              <a:latin typeface="Arial" pitchFamily="34" charset="0"/>
              <a:cs typeface="Arial" pitchFamily="34" charset="0"/>
            </a:rPr>
            <a:t>Халдварт</a:t>
          </a:r>
          <a:r>
            <a:rPr lang="en-US" sz="1400" b="1" kern="1200" dirty="0">
              <a:latin typeface="Arial" pitchFamily="34" charset="0"/>
              <a:cs typeface="Arial" pitchFamily="34" charset="0"/>
            </a:rPr>
            <a:t> </a:t>
          </a:r>
          <a:r>
            <a:rPr lang="en-US" sz="1400" b="1" kern="1200" dirty="0" err="1">
              <a:latin typeface="Arial" pitchFamily="34" charset="0"/>
              <a:cs typeface="Arial" pitchFamily="34" charset="0"/>
            </a:rPr>
            <a:t>өвчинтэй</a:t>
          </a:r>
          <a:r>
            <a:rPr lang="en-US" sz="1400" b="1" kern="1200" dirty="0">
              <a:latin typeface="Arial" pitchFamily="34" charset="0"/>
              <a:cs typeface="Arial" pitchFamily="34" charset="0"/>
            </a:rPr>
            <a:t> </a:t>
          </a:r>
          <a:r>
            <a:rPr lang="en-US" sz="1400" b="1" kern="1200" dirty="0" err="1">
              <a:latin typeface="Arial" pitchFamily="34" charset="0"/>
              <a:cs typeface="Arial" pitchFamily="34" charset="0"/>
            </a:rPr>
            <a:t>тэмцэх</a:t>
          </a:r>
          <a:r>
            <a:rPr lang="en-US" sz="1400" b="1" kern="1200" dirty="0">
              <a:latin typeface="Arial" pitchFamily="34" charset="0"/>
              <a:cs typeface="Arial" pitchFamily="34" charset="0"/>
            </a:rPr>
            <a:t>, </a:t>
          </a:r>
          <a:r>
            <a:rPr lang="en-US" sz="1400" b="1" kern="1200" dirty="0" err="1">
              <a:latin typeface="Arial" pitchFamily="34" charset="0"/>
              <a:cs typeface="Arial" pitchFamily="34" charset="0"/>
            </a:rPr>
            <a:t>сэргийлэх</a:t>
          </a:r>
          <a:r>
            <a:rPr lang="en-US" sz="1400" b="1" kern="1200" dirty="0">
              <a:latin typeface="Arial" pitchFamily="34" charset="0"/>
              <a:cs typeface="Arial" pitchFamily="34" charset="0"/>
            </a:rPr>
            <a:t>”</a:t>
          </a:r>
          <a:r>
            <a:rPr lang="mn-MN" sz="1400" b="1" kern="1200" dirty="0">
              <a:latin typeface="Arial" pitchFamily="34" charset="0"/>
              <a:cs typeface="Arial" pitchFamily="34" charset="0"/>
            </a:rPr>
            <a:t>-</a:t>
          </a:r>
          <a:r>
            <a:rPr lang="mn-MN" sz="1400" b="1" kern="1200" dirty="0">
              <a:solidFill>
                <a:srgbClr val="C00000"/>
              </a:solidFill>
              <a:latin typeface="Arial" pitchFamily="34" charset="0"/>
              <a:cs typeface="Arial" pitchFamily="34" charset="0"/>
            </a:rPr>
            <a:t>90%</a:t>
          </a:r>
          <a:endParaRPr lang="en-US" sz="1400" b="1" kern="1200" dirty="0">
            <a:solidFill>
              <a:srgbClr val="C00000"/>
            </a:solidFill>
            <a:latin typeface="Arial" pitchFamily="34" charset="0"/>
            <a:cs typeface="Arial" pitchFamily="34" charset="0"/>
          </a:endParaRPr>
        </a:p>
      </dsp:txBody>
      <dsp:txXfrm>
        <a:off x="1392581" y="1574349"/>
        <a:ext cx="1824864" cy="911722"/>
      </dsp:txXfrm>
    </dsp:sp>
    <dsp:sp modelId="{F6146EA8-C5D2-453D-BCFC-4178E32A8731}">
      <dsp:nvSpPr>
        <dsp:cNvPr id="0" name=""/>
        <dsp:cNvSpPr/>
      </dsp:nvSpPr>
      <dsp:spPr>
        <a:xfrm rot="14151122">
          <a:off x="2888627" y="1457388"/>
          <a:ext cx="2027619" cy="492873"/>
        </a:xfrm>
        <a:prstGeom prst="leftArrow">
          <a:avLst>
            <a:gd name="adj1" fmla="val 60000"/>
            <a:gd name="adj2" fmla="val 50000"/>
          </a:avLst>
        </a:prstGeom>
        <a:solidFill>
          <a:srgbClr val="0000FF"/>
        </a:solidFill>
        <a:ln>
          <a:noFill/>
        </a:ln>
        <a:effectLst/>
      </dsp:spPr>
      <dsp:style>
        <a:lnRef idx="0">
          <a:scrgbClr r="0" g="0" b="0"/>
        </a:lnRef>
        <a:fillRef idx="1">
          <a:scrgbClr r="0" g="0" b="0"/>
        </a:fillRef>
        <a:effectRef idx="0">
          <a:scrgbClr r="0" g="0" b="0"/>
        </a:effectRef>
        <a:fontRef idx="minor">
          <a:schemeClr val="lt1"/>
        </a:fontRef>
      </dsp:style>
    </dsp:sp>
    <dsp:sp modelId="{C8872118-DB43-434A-BBE0-E540F7C50D5A}">
      <dsp:nvSpPr>
        <dsp:cNvPr id="0" name=""/>
        <dsp:cNvSpPr/>
      </dsp:nvSpPr>
      <dsp:spPr>
        <a:xfrm>
          <a:off x="2359459" y="380579"/>
          <a:ext cx="1947788" cy="968452"/>
        </a:xfrm>
        <a:prstGeom prst="roundRect">
          <a:avLst>
            <a:gd name="adj" fmla="val 10000"/>
          </a:avLst>
        </a:prstGeom>
        <a:solidFill>
          <a:schemeClr val="bg1"/>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itchFamily="34" charset="0"/>
              <a:cs typeface="Arial" pitchFamily="34" charset="0"/>
            </a:rPr>
            <a:t>“</a:t>
          </a:r>
          <a:r>
            <a:rPr lang="en-US" sz="1400" b="1" kern="1200" dirty="0" err="1">
              <a:latin typeface="Arial" pitchFamily="34" charset="0"/>
              <a:cs typeface="Arial" pitchFamily="34" charset="0"/>
            </a:rPr>
            <a:t>Эх</a:t>
          </a:r>
          <a:r>
            <a:rPr lang="en-US" sz="1400" b="1" kern="1200" dirty="0">
              <a:latin typeface="Arial" pitchFamily="34" charset="0"/>
              <a:cs typeface="Arial" pitchFamily="34" charset="0"/>
            </a:rPr>
            <a:t>, </a:t>
          </a:r>
          <a:r>
            <a:rPr lang="en-US" sz="1400" b="1" kern="1200" dirty="0" err="1">
              <a:latin typeface="Arial" pitchFamily="34" charset="0"/>
              <a:cs typeface="Arial" pitchFamily="34" charset="0"/>
            </a:rPr>
            <a:t>хүүхэд</a:t>
          </a:r>
          <a:r>
            <a:rPr lang="en-US" sz="1400" b="1" kern="1200" dirty="0">
              <a:latin typeface="Arial" pitchFamily="34" charset="0"/>
              <a:cs typeface="Arial" pitchFamily="34" charset="0"/>
            </a:rPr>
            <a:t>, </a:t>
          </a:r>
          <a:r>
            <a:rPr lang="en-US" sz="1400" b="1" kern="1200" dirty="0" err="1">
              <a:latin typeface="Arial" pitchFamily="34" charset="0"/>
              <a:cs typeface="Arial" pitchFamily="34" charset="0"/>
            </a:rPr>
            <a:t>нөхөн</a:t>
          </a:r>
          <a:r>
            <a:rPr lang="en-US" sz="1400" b="1" kern="1200" dirty="0">
              <a:latin typeface="Arial" pitchFamily="34" charset="0"/>
              <a:cs typeface="Arial" pitchFamily="34" charset="0"/>
            </a:rPr>
            <a:t> </a:t>
          </a:r>
          <a:r>
            <a:rPr lang="en-US" sz="1400" b="1" kern="1200" dirty="0" err="1">
              <a:latin typeface="Arial" pitchFamily="34" charset="0"/>
              <a:cs typeface="Arial" pitchFamily="34" charset="0"/>
            </a:rPr>
            <a:t>үржихүйн</a:t>
          </a:r>
          <a:r>
            <a:rPr lang="en-US" sz="1400" b="1" kern="1200" dirty="0">
              <a:latin typeface="Arial" pitchFamily="34" charset="0"/>
              <a:cs typeface="Arial" pitchFamily="34" charset="0"/>
            </a:rPr>
            <a:t> </a:t>
          </a:r>
          <a:r>
            <a:rPr lang="en-US" sz="1400" b="1" kern="1200" dirty="0" err="1">
              <a:latin typeface="Arial" pitchFamily="34" charset="0"/>
              <a:cs typeface="Arial" pitchFamily="34" charset="0"/>
            </a:rPr>
            <a:t>эрүүл</a:t>
          </a:r>
          <a:r>
            <a:rPr lang="en-US" sz="1400" b="1" kern="1200" dirty="0">
              <a:latin typeface="Arial" pitchFamily="34" charset="0"/>
              <a:cs typeface="Arial" pitchFamily="34" charset="0"/>
            </a:rPr>
            <a:t> </a:t>
          </a:r>
          <a:r>
            <a:rPr lang="en-US" sz="1400" b="1" kern="1200" dirty="0" err="1">
              <a:latin typeface="Arial" pitchFamily="34" charset="0"/>
              <a:cs typeface="Arial" pitchFamily="34" charset="0"/>
            </a:rPr>
            <a:t>мэнд</a:t>
          </a:r>
          <a:r>
            <a:rPr lang="en-US" sz="1400" b="1" kern="1200" dirty="0">
              <a:latin typeface="Arial" pitchFamily="34" charset="0"/>
              <a:cs typeface="Arial" pitchFamily="34" charset="0"/>
            </a:rPr>
            <a:t>”</a:t>
          </a:r>
          <a:r>
            <a:rPr lang="mn-MN" sz="1400" b="1" kern="1200" dirty="0">
              <a:latin typeface="Arial" pitchFamily="34" charset="0"/>
              <a:cs typeface="Arial" pitchFamily="34" charset="0"/>
            </a:rPr>
            <a:t>-</a:t>
          </a:r>
          <a:r>
            <a:rPr lang="mn-MN" sz="1400" b="1" kern="1200" dirty="0">
              <a:solidFill>
                <a:srgbClr val="C00000"/>
              </a:solidFill>
              <a:latin typeface="Arial" pitchFamily="34" charset="0"/>
              <a:cs typeface="Arial" pitchFamily="34" charset="0"/>
            </a:rPr>
            <a:t>95%</a:t>
          </a:r>
          <a:r>
            <a:rPr lang="en-US" sz="1400" b="1" kern="1200" dirty="0">
              <a:latin typeface="Arial" pitchFamily="34" charset="0"/>
              <a:cs typeface="Arial" pitchFamily="34" charset="0"/>
            </a:rPr>
            <a:t> </a:t>
          </a:r>
        </a:p>
      </dsp:txBody>
      <dsp:txXfrm>
        <a:off x="2387824" y="408944"/>
        <a:ext cx="1891058" cy="911722"/>
      </dsp:txXfrm>
    </dsp:sp>
    <dsp:sp modelId="{5A906531-5DFE-4AEC-B241-1F68FB7D6E42}">
      <dsp:nvSpPr>
        <dsp:cNvPr id="0" name=""/>
        <dsp:cNvSpPr/>
      </dsp:nvSpPr>
      <dsp:spPr>
        <a:xfrm rot="16130278">
          <a:off x="4056174" y="1215289"/>
          <a:ext cx="1876820" cy="492873"/>
        </a:xfrm>
        <a:prstGeom prst="leftArrow">
          <a:avLst>
            <a:gd name="adj1" fmla="val 60000"/>
            <a:gd name="adj2" fmla="val 50000"/>
          </a:avLst>
        </a:prstGeom>
        <a:solidFill>
          <a:srgbClr val="0000FF"/>
        </a:solidFill>
        <a:ln>
          <a:noFill/>
        </a:ln>
        <a:effectLst/>
      </dsp:spPr>
      <dsp:style>
        <a:lnRef idx="0">
          <a:scrgbClr r="0" g="0" b="0"/>
        </a:lnRef>
        <a:fillRef idx="1">
          <a:scrgbClr r="0" g="0" b="0"/>
        </a:fillRef>
        <a:effectRef idx="0">
          <a:scrgbClr r="0" g="0" b="0"/>
        </a:effectRef>
        <a:fontRef idx="minor">
          <a:schemeClr val="lt1"/>
        </a:fontRef>
      </dsp:style>
    </dsp:sp>
    <dsp:sp modelId="{1134214F-CEBA-4A3A-88F9-4FEA54A4763E}">
      <dsp:nvSpPr>
        <dsp:cNvPr id="0" name=""/>
        <dsp:cNvSpPr/>
      </dsp:nvSpPr>
      <dsp:spPr>
        <a:xfrm>
          <a:off x="4343039" y="39282"/>
          <a:ext cx="1265029" cy="96845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itchFamily="34" charset="0"/>
              <a:cs typeface="Arial" pitchFamily="34" charset="0"/>
            </a:rPr>
            <a:t>“</a:t>
          </a:r>
          <a:r>
            <a:rPr lang="en-US" sz="1400" b="1" kern="1200" dirty="0" err="1">
              <a:latin typeface="Arial" pitchFamily="34" charset="0"/>
              <a:cs typeface="Arial" pitchFamily="34" charset="0"/>
            </a:rPr>
            <a:t>Хавдрын</a:t>
          </a:r>
          <a:r>
            <a:rPr lang="en-US" sz="1400" b="1" kern="1200" dirty="0">
              <a:latin typeface="Arial" pitchFamily="34" charset="0"/>
              <a:cs typeface="Arial" pitchFamily="34" charset="0"/>
            </a:rPr>
            <a:t> </a:t>
          </a:r>
          <a:r>
            <a:rPr lang="en-US" sz="1400" b="1" kern="1200" dirty="0" err="1">
              <a:latin typeface="Arial" pitchFamily="34" charset="0"/>
              <a:cs typeface="Arial" pitchFamily="34" charset="0"/>
            </a:rPr>
            <a:t>эсрэг</a:t>
          </a:r>
          <a:r>
            <a:rPr lang="en-US" sz="1400" b="1" kern="1200" dirty="0">
              <a:latin typeface="Arial" pitchFamily="34" charset="0"/>
              <a:cs typeface="Arial" pitchFamily="34" charset="0"/>
            </a:rPr>
            <a:t>”</a:t>
          </a:r>
          <a:r>
            <a:rPr lang="mn-MN" sz="1400" b="1" kern="1200" dirty="0">
              <a:latin typeface="Arial" pitchFamily="34" charset="0"/>
              <a:cs typeface="Arial" pitchFamily="34" charset="0"/>
            </a:rPr>
            <a:t>-</a:t>
          </a:r>
          <a:r>
            <a:rPr lang="en-US" sz="1400" b="1" kern="1200" dirty="0">
              <a:latin typeface="Arial" pitchFamily="34" charset="0"/>
              <a:cs typeface="Arial" pitchFamily="34" charset="0"/>
            </a:rPr>
            <a:t> </a:t>
          </a:r>
          <a:r>
            <a:rPr lang="mn-MN" sz="1400" b="1" kern="1200" dirty="0">
              <a:solidFill>
                <a:srgbClr val="C00000"/>
              </a:solidFill>
              <a:latin typeface="Arial" pitchFamily="34" charset="0"/>
              <a:cs typeface="Arial" pitchFamily="34" charset="0"/>
            </a:rPr>
            <a:t>91.8%</a:t>
          </a:r>
          <a:endParaRPr lang="en-US" sz="1400" b="1" kern="1200" dirty="0">
            <a:solidFill>
              <a:srgbClr val="C00000"/>
            </a:solidFill>
            <a:latin typeface="Arial" pitchFamily="34" charset="0"/>
            <a:cs typeface="Arial" pitchFamily="34" charset="0"/>
          </a:endParaRPr>
        </a:p>
      </dsp:txBody>
      <dsp:txXfrm>
        <a:off x="4371404" y="67647"/>
        <a:ext cx="1208299" cy="911722"/>
      </dsp:txXfrm>
    </dsp:sp>
    <dsp:sp modelId="{4CF7A54B-C4B7-4B2D-AE29-406EA8219517}">
      <dsp:nvSpPr>
        <dsp:cNvPr id="0" name=""/>
        <dsp:cNvSpPr/>
      </dsp:nvSpPr>
      <dsp:spPr>
        <a:xfrm rot="18110191">
          <a:off x="5083716" y="1421751"/>
          <a:ext cx="2013924" cy="492873"/>
        </a:xfrm>
        <a:prstGeom prst="leftArrow">
          <a:avLst>
            <a:gd name="adj1" fmla="val 60000"/>
            <a:gd name="adj2" fmla="val 50000"/>
          </a:avLst>
        </a:prstGeom>
        <a:solidFill>
          <a:srgbClr val="0000FF"/>
        </a:solidFill>
        <a:ln>
          <a:noFill/>
        </a:ln>
        <a:effectLst/>
      </dsp:spPr>
      <dsp:style>
        <a:lnRef idx="0">
          <a:scrgbClr r="0" g="0" b="0"/>
        </a:lnRef>
        <a:fillRef idx="1">
          <a:scrgbClr r="0" g="0" b="0"/>
        </a:fillRef>
        <a:effectRef idx="0">
          <a:scrgbClr r="0" g="0" b="0"/>
        </a:effectRef>
        <a:fontRef idx="minor">
          <a:schemeClr val="lt1"/>
        </a:fontRef>
      </dsp:style>
    </dsp:sp>
    <dsp:sp modelId="{618E832B-016F-438E-A92C-8FCABE7DF020}">
      <dsp:nvSpPr>
        <dsp:cNvPr id="0" name=""/>
        <dsp:cNvSpPr/>
      </dsp:nvSpPr>
      <dsp:spPr>
        <a:xfrm>
          <a:off x="5735901" y="328490"/>
          <a:ext cx="1771893" cy="96845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itchFamily="34" charset="0"/>
              <a:cs typeface="Arial" pitchFamily="34" charset="0"/>
            </a:rPr>
            <a:t>“</a:t>
          </a:r>
          <a:r>
            <a:rPr lang="en-US" sz="1400" b="1" kern="1200" dirty="0" err="1">
              <a:latin typeface="Arial" pitchFamily="34" charset="0"/>
              <a:cs typeface="Arial" pitchFamily="34" charset="0"/>
            </a:rPr>
            <a:t>Элэг</a:t>
          </a:r>
          <a:r>
            <a:rPr lang="en-US" sz="1400" b="1" kern="1200" dirty="0">
              <a:latin typeface="Arial" pitchFamily="34" charset="0"/>
              <a:cs typeface="Arial" pitchFamily="34" charset="0"/>
            </a:rPr>
            <a:t> </a:t>
          </a:r>
          <a:r>
            <a:rPr lang="en-US" sz="1400" b="1" kern="1200" dirty="0" err="1">
              <a:latin typeface="Arial" pitchFamily="34" charset="0"/>
              <a:cs typeface="Arial" pitchFamily="34" charset="0"/>
            </a:rPr>
            <a:t>бүтэн</a:t>
          </a:r>
          <a:r>
            <a:rPr lang="en-US" sz="1400" b="1" kern="1200" dirty="0">
              <a:latin typeface="Arial" pitchFamily="34" charset="0"/>
              <a:cs typeface="Arial" pitchFamily="34" charset="0"/>
            </a:rPr>
            <a:t> </a:t>
          </a:r>
          <a:r>
            <a:rPr lang="en-US" sz="1400" b="1" kern="1200" dirty="0" err="1">
              <a:latin typeface="Arial" pitchFamily="34" charset="0"/>
              <a:cs typeface="Arial" pitchFamily="34" charset="0"/>
            </a:rPr>
            <a:t>Монгол</a:t>
          </a:r>
          <a:r>
            <a:rPr lang="en-US" sz="1400" b="1" kern="1200" dirty="0">
              <a:latin typeface="Arial" pitchFamily="34" charset="0"/>
              <a:cs typeface="Arial" pitchFamily="34" charset="0"/>
            </a:rPr>
            <a:t>”</a:t>
          </a:r>
          <a:endParaRPr lang="mn-MN" sz="1400" b="1" kern="1200" dirty="0">
            <a:latin typeface="Arial" pitchFamily="34" charset="0"/>
            <a:cs typeface="Arial" pitchFamily="34" charset="0"/>
          </a:endParaRPr>
        </a:p>
        <a:p>
          <a:pPr marL="0" lvl="0" indent="0" algn="ctr" defTabSz="622300">
            <a:lnSpc>
              <a:spcPct val="90000"/>
            </a:lnSpc>
            <a:spcBef>
              <a:spcPct val="0"/>
            </a:spcBef>
            <a:spcAft>
              <a:spcPct val="35000"/>
            </a:spcAft>
            <a:buNone/>
          </a:pPr>
          <a:r>
            <a:rPr lang="mn-MN" sz="1400" b="1" kern="1200" dirty="0">
              <a:solidFill>
                <a:srgbClr val="C00000"/>
              </a:solidFill>
              <a:latin typeface="Arial" pitchFamily="34" charset="0"/>
              <a:cs typeface="Arial" pitchFamily="34" charset="0"/>
            </a:rPr>
            <a:t>85.7% </a:t>
          </a:r>
          <a:endParaRPr lang="en-US" sz="1400" b="1" kern="1200" dirty="0">
            <a:solidFill>
              <a:srgbClr val="C00000"/>
            </a:solidFill>
            <a:latin typeface="Arial" pitchFamily="34" charset="0"/>
            <a:cs typeface="Arial" pitchFamily="34" charset="0"/>
          </a:endParaRPr>
        </a:p>
      </dsp:txBody>
      <dsp:txXfrm>
        <a:off x="5764266" y="356855"/>
        <a:ext cx="1715163" cy="911722"/>
      </dsp:txXfrm>
    </dsp:sp>
    <dsp:sp modelId="{34F0CCAD-1F6D-40A5-B5AE-978FE7217CB9}">
      <dsp:nvSpPr>
        <dsp:cNvPr id="0" name=""/>
        <dsp:cNvSpPr/>
      </dsp:nvSpPr>
      <dsp:spPr>
        <a:xfrm rot="19997856">
          <a:off x="5906659" y="2068965"/>
          <a:ext cx="2124389" cy="492873"/>
        </a:xfrm>
        <a:prstGeom prst="leftArrow">
          <a:avLst>
            <a:gd name="adj1" fmla="val 60000"/>
            <a:gd name="adj2" fmla="val 50000"/>
          </a:avLst>
        </a:prstGeom>
        <a:solidFill>
          <a:srgbClr val="0000FF"/>
        </a:solidFill>
        <a:ln>
          <a:noFill/>
        </a:ln>
        <a:effectLst/>
      </dsp:spPr>
      <dsp:style>
        <a:lnRef idx="0">
          <a:scrgbClr r="0" g="0" b="0"/>
        </a:lnRef>
        <a:fillRef idx="1">
          <a:scrgbClr r="0" g="0" b="0"/>
        </a:fillRef>
        <a:effectRef idx="0">
          <a:scrgbClr r="0" g="0" b="0"/>
        </a:effectRef>
        <a:fontRef idx="minor">
          <a:schemeClr val="lt1"/>
        </a:fontRef>
      </dsp:style>
    </dsp:sp>
    <dsp:sp modelId="{22EE94A8-38F9-482F-82D5-770FC4B27A74}">
      <dsp:nvSpPr>
        <dsp:cNvPr id="0" name=""/>
        <dsp:cNvSpPr/>
      </dsp:nvSpPr>
      <dsp:spPr>
        <a:xfrm>
          <a:off x="6917230" y="1464369"/>
          <a:ext cx="1888313" cy="96845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itchFamily="34" charset="0"/>
              <a:cs typeface="Arial" pitchFamily="34" charset="0"/>
            </a:rPr>
            <a:t>“</a:t>
          </a:r>
          <a:r>
            <a:rPr lang="en-US" sz="1400" b="1" kern="1200" dirty="0" err="1">
              <a:latin typeface="Arial" pitchFamily="34" charset="0"/>
              <a:cs typeface="Arial" pitchFamily="34" charset="0"/>
            </a:rPr>
            <a:t>Харшлаас</a:t>
          </a:r>
          <a:r>
            <a:rPr lang="en-US" sz="1400" b="1" kern="1200" dirty="0">
              <a:latin typeface="Arial" pitchFamily="34" charset="0"/>
              <a:cs typeface="Arial" pitchFamily="34" charset="0"/>
            </a:rPr>
            <a:t> </a:t>
          </a:r>
          <a:r>
            <a:rPr lang="en-US" sz="1400" b="1" kern="1200" dirty="0" err="1">
              <a:latin typeface="Arial" pitchFamily="34" charset="0"/>
              <a:cs typeface="Arial" pitchFamily="34" charset="0"/>
            </a:rPr>
            <a:t>сэргийлэх</a:t>
          </a:r>
          <a:r>
            <a:rPr lang="en-US" sz="1400" b="1" kern="1200" dirty="0">
              <a:latin typeface="Arial" pitchFamily="34" charset="0"/>
              <a:cs typeface="Arial" pitchFamily="34" charset="0"/>
            </a:rPr>
            <a:t>”</a:t>
          </a:r>
          <a:r>
            <a:rPr lang="mn-MN" sz="1400" b="1" kern="1200" dirty="0">
              <a:latin typeface="Arial" pitchFamily="34" charset="0"/>
              <a:cs typeface="Arial" pitchFamily="34" charset="0"/>
            </a:rPr>
            <a:t> </a:t>
          </a:r>
          <a:r>
            <a:rPr lang="mn-MN" sz="1400" b="1" kern="1200" dirty="0">
              <a:solidFill>
                <a:srgbClr val="C00000"/>
              </a:solidFill>
              <a:latin typeface="Arial" pitchFamily="34" charset="0"/>
              <a:cs typeface="Arial" pitchFamily="34" charset="0"/>
            </a:rPr>
            <a:t>96.2%</a:t>
          </a:r>
          <a:r>
            <a:rPr lang="en-US" sz="1400" b="1" kern="1200" dirty="0">
              <a:solidFill>
                <a:srgbClr val="C00000"/>
              </a:solidFill>
              <a:latin typeface="Arial" pitchFamily="34" charset="0"/>
              <a:cs typeface="Arial" pitchFamily="34" charset="0"/>
            </a:rPr>
            <a:t> </a:t>
          </a:r>
        </a:p>
      </dsp:txBody>
      <dsp:txXfrm>
        <a:off x="6945595" y="1492734"/>
        <a:ext cx="1831583" cy="911722"/>
      </dsp:txXfrm>
    </dsp:sp>
    <dsp:sp modelId="{C1C0AF20-30C5-485C-9FAA-E2B65DC7DE40}">
      <dsp:nvSpPr>
        <dsp:cNvPr id="0" name=""/>
        <dsp:cNvSpPr/>
      </dsp:nvSpPr>
      <dsp:spPr>
        <a:xfrm>
          <a:off x="6074111" y="3124679"/>
          <a:ext cx="1843654" cy="492873"/>
        </a:xfrm>
        <a:prstGeom prst="leftArrow">
          <a:avLst>
            <a:gd name="adj1" fmla="val 60000"/>
            <a:gd name="adj2" fmla="val 50000"/>
          </a:avLst>
        </a:prstGeom>
        <a:solidFill>
          <a:srgbClr val="0000FF"/>
        </a:solidFill>
        <a:ln>
          <a:noFill/>
        </a:ln>
        <a:effectLst/>
      </dsp:spPr>
      <dsp:style>
        <a:lnRef idx="0">
          <a:scrgbClr r="0" g="0" b="0"/>
        </a:lnRef>
        <a:fillRef idx="1">
          <a:scrgbClr r="0" g="0" b="0"/>
        </a:fillRef>
        <a:effectRef idx="0">
          <a:scrgbClr r="0" g="0" b="0"/>
        </a:effectRef>
        <a:fontRef idx="minor">
          <a:schemeClr val="lt1"/>
        </a:fontRef>
      </dsp:style>
    </dsp:sp>
    <dsp:sp modelId="{40DFED7E-E36A-46AC-9899-0E466DFF8449}">
      <dsp:nvSpPr>
        <dsp:cNvPr id="0" name=""/>
        <dsp:cNvSpPr/>
      </dsp:nvSpPr>
      <dsp:spPr>
        <a:xfrm>
          <a:off x="6821568" y="2886890"/>
          <a:ext cx="2192395" cy="968452"/>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itchFamily="34" charset="0"/>
              <a:cs typeface="Arial" pitchFamily="34" charset="0"/>
            </a:rPr>
            <a:t>“</a:t>
          </a:r>
          <a:r>
            <a:rPr lang="en-US" sz="1400" b="1" kern="1200" dirty="0" err="1">
              <a:latin typeface="Arial" pitchFamily="34" charset="0"/>
              <a:cs typeface="Arial" pitchFamily="34" charset="0"/>
            </a:rPr>
            <a:t>Эрүүл</a:t>
          </a:r>
          <a:r>
            <a:rPr lang="en-US" sz="1400" b="1" kern="1200" dirty="0">
              <a:latin typeface="Arial" pitchFamily="34" charset="0"/>
              <a:cs typeface="Arial" pitchFamily="34" charset="0"/>
            </a:rPr>
            <a:t> </a:t>
          </a:r>
          <a:r>
            <a:rPr lang="en-US" sz="1400" b="1" kern="1200" dirty="0" err="1">
              <a:latin typeface="Arial" pitchFamily="34" charset="0"/>
              <a:cs typeface="Arial" pitchFamily="34" charset="0"/>
            </a:rPr>
            <a:t>чийрэг</a:t>
          </a:r>
          <a:r>
            <a:rPr lang="en-US" sz="1400" b="1" kern="1200" dirty="0">
              <a:latin typeface="Arial" pitchFamily="34" charset="0"/>
              <a:cs typeface="Arial" pitchFamily="34" charset="0"/>
            </a:rPr>
            <a:t> </a:t>
          </a:r>
          <a:r>
            <a:rPr lang="en-US" sz="1400" b="1" kern="1200" dirty="0" err="1">
              <a:latin typeface="Arial" pitchFamily="34" charset="0"/>
              <a:cs typeface="Arial" pitchFamily="34" charset="0"/>
            </a:rPr>
            <a:t>эр</a:t>
          </a:r>
          <a:r>
            <a:rPr lang="en-US" sz="1400" b="1" kern="1200" dirty="0">
              <a:latin typeface="Arial" pitchFamily="34" charset="0"/>
              <a:cs typeface="Arial" pitchFamily="34" charset="0"/>
            </a:rPr>
            <a:t> </a:t>
          </a:r>
          <a:r>
            <a:rPr lang="en-US" sz="1400" b="1" kern="1200" dirty="0" err="1">
              <a:latin typeface="Arial" pitchFamily="34" charset="0"/>
              <a:cs typeface="Arial" pitchFamily="34" charset="0"/>
            </a:rPr>
            <a:t>хүн</a:t>
          </a:r>
          <a:r>
            <a:rPr lang="en-US" sz="1400" b="1" kern="1200" dirty="0">
              <a:latin typeface="Arial" pitchFamily="34" charset="0"/>
              <a:cs typeface="Arial" pitchFamily="34" charset="0"/>
            </a:rPr>
            <a:t>” </a:t>
          </a:r>
          <a:r>
            <a:rPr lang="mn-MN" sz="1400" b="1" kern="1200" dirty="0">
              <a:latin typeface="Arial" pitchFamily="34" charset="0"/>
              <a:cs typeface="Arial" pitchFamily="34" charset="0"/>
            </a:rPr>
            <a:t>-</a:t>
          </a:r>
          <a:r>
            <a:rPr lang="en-US" sz="1400" b="1" kern="1200" dirty="0">
              <a:latin typeface="Arial" pitchFamily="34" charset="0"/>
              <a:cs typeface="Arial" pitchFamily="34" charset="0"/>
            </a:rPr>
            <a:t> </a:t>
          </a:r>
          <a:r>
            <a:rPr lang="mn-MN" sz="1400" b="1" kern="1200" dirty="0">
              <a:solidFill>
                <a:srgbClr val="C00000"/>
              </a:solidFill>
              <a:latin typeface="Arial" pitchFamily="34" charset="0"/>
              <a:cs typeface="Arial" pitchFamily="34" charset="0"/>
            </a:rPr>
            <a:t>92.9%</a:t>
          </a:r>
          <a:endParaRPr lang="en-US" sz="1400" b="1" kern="1200" dirty="0">
            <a:solidFill>
              <a:srgbClr val="C00000"/>
            </a:solidFill>
            <a:latin typeface="Arial" pitchFamily="34" charset="0"/>
            <a:cs typeface="Arial" pitchFamily="34" charset="0"/>
          </a:endParaRPr>
        </a:p>
      </dsp:txBody>
      <dsp:txXfrm>
        <a:off x="6849933" y="2915255"/>
        <a:ext cx="2135665" cy="9117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0D8EA-CF1E-4D6A-B079-6287A4D2BD3F}">
      <dsp:nvSpPr>
        <dsp:cNvPr id="0" name=""/>
        <dsp:cNvSpPr/>
      </dsp:nvSpPr>
      <dsp:spPr>
        <a:xfrm>
          <a:off x="2963397" y="2197255"/>
          <a:ext cx="1760518" cy="170024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mn-MN" sz="1600" kern="1200" dirty="0"/>
            <a:t>Сум ын ЭМТ -</a:t>
          </a:r>
          <a:r>
            <a:rPr lang="mn-MN" sz="1600" b="1" kern="1200" dirty="0">
              <a:solidFill>
                <a:srgbClr val="C00000"/>
              </a:solidFill>
            </a:rPr>
            <a:t>17</a:t>
          </a:r>
          <a:endParaRPr lang="en-US" sz="1600" b="1" kern="1200" dirty="0">
            <a:solidFill>
              <a:srgbClr val="C00000"/>
            </a:solidFill>
          </a:endParaRPr>
        </a:p>
        <a:p>
          <a:pPr marL="171450" lvl="1" indent="-171450" algn="l" defTabSz="711200">
            <a:lnSpc>
              <a:spcPct val="90000"/>
            </a:lnSpc>
            <a:spcBef>
              <a:spcPct val="0"/>
            </a:spcBef>
            <a:spcAft>
              <a:spcPct val="15000"/>
            </a:spcAft>
            <a:buChar char="•"/>
          </a:pPr>
          <a:r>
            <a:rPr lang="mn-MN" sz="1600" kern="1200" dirty="0"/>
            <a:t>Өрхийн ЭМТ- </a:t>
          </a:r>
          <a:r>
            <a:rPr lang="mn-MN" sz="2000" b="1" kern="1200" dirty="0">
              <a:solidFill>
                <a:srgbClr val="C00000"/>
              </a:solidFill>
            </a:rPr>
            <a:t>4</a:t>
          </a:r>
          <a:endParaRPr lang="en-US" sz="2000" b="1" kern="1200" dirty="0">
            <a:solidFill>
              <a:srgbClr val="C00000"/>
            </a:solidFill>
          </a:endParaRPr>
        </a:p>
      </dsp:txBody>
      <dsp:txXfrm>
        <a:off x="3527647" y="2658412"/>
        <a:ext cx="1160172" cy="1202995"/>
      </dsp:txXfrm>
    </dsp:sp>
    <dsp:sp modelId="{8A063A8B-CBCD-4D54-9B83-B11E22F259C8}">
      <dsp:nvSpPr>
        <dsp:cNvPr id="0" name=""/>
        <dsp:cNvSpPr/>
      </dsp:nvSpPr>
      <dsp:spPr>
        <a:xfrm>
          <a:off x="90972" y="2477170"/>
          <a:ext cx="1760518" cy="114041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85750" lvl="1" indent="-285750" algn="l" defTabSz="1244600">
            <a:lnSpc>
              <a:spcPct val="90000"/>
            </a:lnSpc>
            <a:spcBef>
              <a:spcPct val="0"/>
            </a:spcBef>
            <a:spcAft>
              <a:spcPct val="15000"/>
            </a:spcAft>
            <a:buChar char="•"/>
          </a:pPr>
          <a:r>
            <a:rPr lang="mn-MN" sz="2800" b="1" kern="1200" dirty="0">
              <a:solidFill>
                <a:srgbClr val="C00000"/>
              </a:solidFill>
            </a:rPr>
            <a:t>1</a:t>
          </a:r>
          <a:endParaRPr lang="en-US" sz="2800" b="1" kern="1200" dirty="0">
            <a:solidFill>
              <a:srgbClr val="C00000"/>
            </a:solidFill>
          </a:endParaRPr>
        </a:p>
      </dsp:txBody>
      <dsp:txXfrm>
        <a:off x="116023" y="2787325"/>
        <a:ext cx="1182260" cy="805210"/>
      </dsp:txXfrm>
    </dsp:sp>
    <dsp:sp modelId="{A137EB15-DCE3-4D7B-A26C-6FD02DC225CF}">
      <dsp:nvSpPr>
        <dsp:cNvPr id="0" name=""/>
        <dsp:cNvSpPr/>
      </dsp:nvSpPr>
      <dsp:spPr>
        <a:xfrm>
          <a:off x="2963397" y="53785"/>
          <a:ext cx="1760518" cy="114041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85750" lvl="1" indent="-285750" algn="l" defTabSz="1244600">
            <a:lnSpc>
              <a:spcPct val="90000"/>
            </a:lnSpc>
            <a:spcBef>
              <a:spcPct val="0"/>
            </a:spcBef>
            <a:spcAft>
              <a:spcPct val="15000"/>
            </a:spcAft>
            <a:buChar char="•"/>
          </a:pPr>
          <a:r>
            <a:rPr lang="mn-MN" sz="2800" b="1" kern="1200" dirty="0">
              <a:solidFill>
                <a:srgbClr val="C00000"/>
              </a:solidFill>
            </a:rPr>
            <a:t>1</a:t>
          </a:r>
          <a:endParaRPr lang="en-US" sz="2800" b="1" kern="1200" dirty="0">
            <a:solidFill>
              <a:srgbClr val="C00000"/>
            </a:solidFill>
          </a:endParaRPr>
        </a:p>
      </dsp:txBody>
      <dsp:txXfrm>
        <a:off x="3516603" y="78836"/>
        <a:ext cx="1182260" cy="805210"/>
      </dsp:txXfrm>
    </dsp:sp>
    <dsp:sp modelId="{333BC092-083A-4828-9738-78661AEF269C}">
      <dsp:nvSpPr>
        <dsp:cNvPr id="0" name=""/>
        <dsp:cNvSpPr/>
      </dsp:nvSpPr>
      <dsp:spPr>
        <a:xfrm>
          <a:off x="90972" y="53785"/>
          <a:ext cx="1760518" cy="114041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85750" lvl="1" indent="-285750" algn="l" defTabSz="1244600">
            <a:lnSpc>
              <a:spcPct val="90000"/>
            </a:lnSpc>
            <a:spcBef>
              <a:spcPct val="0"/>
            </a:spcBef>
            <a:spcAft>
              <a:spcPct val="15000"/>
            </a:spcAft>
            <a:buChar char="•"/>
          </a:pPr>
          <a:r>
            <a:rPr lang="mn-MN" sz="2800" kern="1200" dirty="0">
              <a:solidFill>
                <a:srgbClr val="C00000"/>
              </a:solidFill>
            </a:rPr>
            <a:t>2</a:t>
          </a:r>
          <a:endParaRPr lang="en-US" sz="2800" kern="1200" dirty="0">
            <a:solidFill>
              <a:srgbClr val="C00000"/>
            </a:solidFill>
          </a:endParaRPr>
        </a:p>
      </dsp:txBody>
      <dsp:txXfrm>
        <a:off x="116023" y="78836"/>
        <a:ext cx="1182260" cy="805210"/>
      </dsp:txXfrm>
    </dsp:sp>
    <dsp:sp modelId="{BE43B02B-3CEE-486E-9040-16C2D46A0B2A}">
      <dsp:nvSpPr>
        <dsp:cNvPr id="0" name=""/>
        <dsp:cNvSpPr/>
      </dsp:nvSpPr>
      <dsp:spPr>
        <a:xfrm>
          <a:off x="828679" y="396879"/>
          <a:ext cx="1543126" cy="1543126"/>
        </a:xfrm>
        <a:prstGeom prst="pieWedge">
          <a:avLst/>
        </a:prstGeom>
        <a:solidFill>
          <a:srgbClr val="00237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mn-MN" sz="1600" b="1" kern="1200" dirty="0">
              <a:latin typeface="Arial" pitchFamily="34" charset="0"/>
              <a:cs typeface="Arial" pitchFamily="34" charset="0"/>
            </a:rPr>
            <a:t>ЭМГ-</a:t>
          </a:r>
          <a:r>
            <a:rPr lang="mn-MN" sz="1600" b="1" kern="1200" dirty="0">
              <a:solidFill>
                <a:srgbClr val="FF0000"/>
              </a:solidFill>
              <a:latin typeface="Arial" pitchFamily="34" charset="0"/>
              <a:cs typeface="Arial" pitchFamily="34" charset="0"/>
            </a:rPr>
            <a:t>1</a:t>
          </a:r>
        </a:p>
        <a:p>
          <a:pPr marL="0" lvl="0" indent="0" algn="ctr" defTabSz="711200">
            <a:lnSpc>
              <a:spcPct val="90000"/>
            </a:lnSpc>
            <a:spcBef>
              <a:spcPct val="0"/>
            </a:spcBef>
            <a:spcAft>
              <a:spcPct val="35000"/>
            </a:spcAft>
            <a:buNone/>
          </a:pPr>
          <a:r>
            <a:rPr lang="mn-MN" sz="1600" b="1" kern="1200" dirty="0">
              <a:latin typeface="Arial" pitchFamily="34" charset="0"/>
              <a:cs typeface="Arial" pitchFamily="34" charset="0"/>
            </a:rPr>
            <a:t>ЗӨСТ-</a:t>
          </a:r>
          <a:r>
            <a:rPr lang="mn-MN" sz="1600" b="1" kern="1200" dirty="0">
              <a:solidFill>
                <a:srgbClr val="FF0000"/>
              </a:solidFill>
              <a:latin typeface="Arial" pitchFamily="34" charset="0"/>
              <a:cs typeface="Arial" pitchFamily="34" charset="0"/>
            </a:rPr>
            <a:t>1</a:t>
          </a:r>
          <a:endParaRPr lang="en-US" sz="1600" b="1" kern="1200" dirty="0">
            <a:solidFill>
              <a:srgbClr val="FF0000"/>
            </a:solidFill>
            <a:latin typeface="Arial" pitchFamily="34" charset="0"/>
            <a:cs typeface="Arial" pitchFamily="34" charset="0"/>
          </a:endParaRPr>
        </a:p>
      </dsp:txBody>
      <dsp:txXfrm>
        <a:off x="1280650" y="848850"/>
        <a:ext cx="1091155" cy="1091155"/>
      </dsp:txXfrm>
    </dsp:sp>
    <dsp:sp modelId="{403BB9C8-F21B-4E71-A13A-79CD0536075E}">
      <dsp:nvSpPr>
        <dsp:cNvPr id="0" name=""/>
        <dsp:cNvSpPr/>
      </dsp:nvSpPr>
      <dsp:spPr>
        <a:xfrm rot="5400000">
          <a:off x="2451939" y="428073"/>
          <a:ext cx="1525411" cy="1480737"/>
        </a:xfrm>
        <a:prstGeom prst="pieWedge">
          <a:avLst/>
        </a:prstGeom>
        <a:solidFill>
          <a:srgbClr val="00237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mn-MN" sz="1600" b="1" kern="1200" dirty="0">
              <a:latin typeface="Arial" pitchFamily="34" charset="0"/>
              <a:cs typeface="Arial" pitchFamily="34" charset="0"/>
            </a:rPr>
            <a:t>Хөдөөгийн   нэгдсэн эмнэлэг</a:t>
          </a:r>
          <a:r>
            <a:rPr lang="mn-MN" sz="1600" b="1" kern="1200" dirty="0">
              <a:solidFill>
                <a:srgbClr val="FF0000"/>
              </a:solidFill>
              <a:latin typeface="Arial" pitchFamily="34" charset="0"/>
              <a:cs typeface="Arial" pitchFamily="34" charset="0"/>
            </a:rPr>
            <a:t>-1</a:t>
          </a:r>
          <a:endParaRPr lang="en-US" sz="1600" b="1" kern="1200" dirty="0">
            <a:solidFill>
              <a:srgbClr val="FF0000"/>
            </a:solidFill>
            <a:latin typeface="Arial" pitchFamily="34" charset="0"/>
            <a:cs typeface="Arial" pitchFamily="34" charset="0"/>
          </a:endParaRPr>
        </a:p>
      </dsp:txBody>
      <dsp:txXfrm rot="-5400000">
        <a:off x="2474276" y="852520"/>
        <a:ext cx="1047039" cy="1078628"/>
      </dsp:txXfrm>
    </dsp:sp>
    <dsp:sp modelId="{45FE0416-11DE-4079-BA30-8B7953D97F1A}">
      <dsp:nvSpPr>
        <dsp:cNvPr id="0" name=""/>
        <dsp:cNvSpPr/>
      </dsp:nvSpPr>
      <dsp:spPr>
        <a:xfrm rot="10800000">
          <a:off x="2443082" y="2011282"/>
          <a:ext cx="1543126" cy="1543126"/>
        </a:xfrm>
        <a:prstGeom prst="pieWedge">
          <a:avLst/>
        </a:prstGeom>
        <a:solidFill>
          <a:srgbClr val="00237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mn-MN" sz="1600" b="1" kern="1200" dirty="0">
              <a:latin typeface="Arial" pitchFamily="34" charset="0"/>
              <a:cs typeface="Arial" pitchFamily="34" charset="0"/>
            </a:rPr>
            <a:t>Сум, өрхийн эмт-</a:t>
          </a:r>
          <a:r>
            <a:rPr lang="mn-MN" sz="1600" b="1" kern="1200" dirty="0">
              <a:solidFill>
                <a:srgbClr val="FF0000"/>
              </a:solidFill>
              <a:latin typeface="Arial" pitchFamily="34" charset="0"/>
              <a:cs typeface="Arial" pitchFamily="34" charset="0"/>
            </a:rPr>
            <a:t>21</a:t>
          </a:r>
          <a:endParaRPr lang="en-US" sz="1600" b="1" kern="1200" dirty="0">
            <a:solidFill>
              <a:srgbClr val="FF0000"/>
            </a:solidFill>
            <a:latin typeface="Arial" pitchFamily="34" charset="0"/>
            <a:cs typeface="Arial" pitchFamily="34" charset="0"/>
          </a:endParaRPr>
        </a:p>
      </dsp:txBody>
      <dsp:txXfrm rot="10800000">
        <a:off x="2443082" y="2011282"/>
        <a:ext cx="1091155" cy="1091155"/>
      </dsp:txXfrm>
    </dsp:sp>
    <dsp:sp modelId="{D95FF5F9-8BAB-4A20-BFD0-CD7328AD4DB7}">
      <dsp:nvSpPr>
        <dsp:cNvPr id="0" name=""/>
        <dsp:cNvSpPr/>
      </dsp:nvSpPr>
      <dsp:spPr>
        <a:xfrm rot="16200000">
          <a:off x="828679" y="2011282"/>
          <a:ext cx="1543126" cy="1543126"/>
        </a:xfrm>
        <a:prstGeom prst="pieWedge">
          <a:avLst/>
        </a:prstGeom>
        <a:solidFill>
          <a:srgbClr val="00237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mn-MN" sz="1600" b="1" kern="1200" dirty="0">
              <a:latin typeface="Arial" pitchFamily="34" charset="0"/>
              <a:cs typeface="Arial" pitchFamily="34" charset="0"/>
            </a:rPr>
            <a:t>БОЭТ-</a:t>
          </a:r>
          <a:r>
            <a:rPr lang="mn-MN" sz="1600" b="1" kern="1200" dirty="0">
              <a:solidFill>
                <a:srgbClr val="FF0000"/>
              </a:solidFill>
              <a:latin typeface="Arial" pitchFamily="34" charset="0"/>
              <a:cs typeface="Arial" pitchFamily="34" charset="0"/>
            </a:rPr>
            <a:t>1</a:t>
          </a:r>
          <a:endParaRPr lang="en-US" sz="1600" b="1" kern="1200" dirty="0">
            <a:solidFill>
              <a:srgbClr val="FF0000"/>
            </a:solidFill>
            <a:latin typeface="Arial" pitchFamily="34" charset="0"/>
            <a:cs typeface="Arial" pitchFamily="34" charset="0"/>
          </a:endParaRPr>
        </a:p>
        <a:p>
          <a:pPr lvl="0" algn="ctr" defTabSz="711200">
            <a:lnSpc>
              <a:spcPct val="90000"/>
            </a:lnSpc>
            <a:spcBef>
              <a:spcPct val="0"/>
            </a:spcBef>
            <a:spcAft>
              <a:spcPct val="35000"/>
            </a:spcAft>
            <a:buNone/>
          </a:pPr>
          <a:endParaRPr lang="en-US" sz="1600" kern="1200" dirty="0">
            <a:latin typeface="Arial" pitchFamily="34" charset="0"/>
            <a:cs typeface="Arial" pitchFamily="34" charset="0"/>
          </a:endParaRPr>
        </a:p>
      </dsp:txBody>
      <dsp:txXfrm rot="5400000">
        <a:off x="1280650" y="2011282"/>
        <a:ext cx="1091155" cy="1091155"/>
      </dsp:txXfrm>
    </dsp:sp>
    <dsp:sp modelId="{E6E6E39A-FA69-46E7-9CD0-DAC4399AF336}">
      <dsp:nvSpPr>
        <dsp:cNvPr id="0" name=""/>
        <dsp:cNvSpPr/>
      </dsp:nvSpPr>
      <dsp:spPr>
        <a:xfrm>
          <a:off x="2141049" y="1654901"/>
          <a:ext cx="532788" cy="463294"/>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2E0D3E-5D05-4A12-A820-7F5D00CE47B2}">
      <dsp:nvSpPr>
        <dsp:cNvPr id="0" name=""/>
        <dsp:cNvSpPr/>
      </dsp:nvSpPr>
      <dsp:spPr>
        <a:xfrm rot="10800000">
          <a:off x="2141049" y="1833091"/>
          <a:ext cx="532788" cy="463294"/>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0D8EA-CF1E-4D6A-B079-6287A4D2BD3F}">
      <dsp:nvSpPr>
        <dsp:cNvPr id="0" name=""/>
        <dsp:cNvSpPr/>
      </dsp:nvSpPr>
      <dsp:spPr>
        <a:xfrm>
          <a:off x="3140741" y="2704343"/>
          <a:ext cx="1924970" cy="124694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85750" lvl="1" indent="-285750" algn="l" defTabSz="1244600">
            <a:lnSpc>
              <a:spcPct val="90000"/>
            </a:lnSpc>
            <a:spcBef>
              <a:spcPct val="0"/>
            </a:spcBef>
            <a:spcAft>
              <a:spcPct val="15000"/>
            </a:spcAft>
            <a:buChar char="•"/>
          </a:pPr>
          <a:r>
            <a:rPr lang="mn-MN" sz="2800" b="1" kern="1200" dirty="0">
              <a:solidFill>
                <a:srgbClr val="C00000"/>
              </a:solidFill>
              <a:latin typeface="Arial" pitchFamily="34" charset="0"/>
              <a:cs typeface="Arial" pitchFamily="34" charset="0"/>
            </a:rPr>
            <a:t>3</a:t>
          </a:r>
          <a:endParaRPr lang="en-US" sz="2800" b="1" kern="1200" dirty="0">
            <a:solidFill>
              <a:srgbClr val="C00000"/>
            </a:solidFill>
            <a:latin typeface="Arial" pitchFamily="34" charset="0"/>
            <a:cs typeface="Arial" pitchFamily="34" charset="0"/>
          </a:endParaRPr>
        </a:p>
      </dsp:txBody>
      <dsp:txXfrm>
        <a:off x="3745623" y="3043470"/>
        <a:ext cx="1292697" cy="880426"/>
      </dsp:txXfrm>
    </dsp:sp>
    <dsp:sp modelId="{8A063A8B-CBCD-4D54-9B83-B11E22F259C8}">
      <dsp:nvSpPr>
        <dsp:cNvPr id="0" name=""/>
        <dsp:cNvSpPr/>
      </dsp:nvSpPr>
      <dsp:spPr>
        <a:xfrm>
          <a:off x="0" y="2677050"/>
          <a:ext cx="1924970" cy="124694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85750" lvl="1" indent="-285750" algn="l" defTabSz="1244600">
            <a:lnSpc>
              <a:spcPct val="90000"/>
            </a:lnSpc>
            <a:spcBef>
              <a:spcPct val="0"/>
            </a:spcBef>
            <a:spcAft>
              <a:spcPct val="15000"/>
            </a:spcAft>
            <a:buChar char="•"/>
          </a:pPr>
          <a:r>
            <a:rPr lang="mn-MN" sz="2800" b="1" kern="1200" dirty="0">
              <a:solidFill>
                <a:srgbClr val="C00000"/>
              </a:solidFill>
            </a:rPr>
            <a:t>2/6</a:t>
          </a:r>
          <a:endParaRPr lang="en-US" sz="2800" b="1" kern="1200" dirty="0">
            <a:solidFill>
              <a:srgbClr val="C00000"/>
            </a:solidFill>
          </a:endParaRPr>
        </a:p>
      </dsp:txBody>
      <dsp:txXfrm>
        <a:off x="27391" y="3016177"/>
        <a:ext cx="1292697" cy="880426"/>
      </dsp:txXfrm>
    </dsp:sp>
    <dsp:sp modelId="{A137EB15-DCE3-4D7B-A26C-6FD02DC225CF}">
      <dsp:nvSpPr>
        <dsp:cNvPr id="0" name=""/>
        <dsp:cNvSpPr/>
      </dsp:nvSpPr>
      <dsp:spPr>
        <a:xfrm>
          <a:off x="3140741" y="27293"/>
          <a:ext cx="1924970" cy="124694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85750" lvl="1" indent="-285750" algn="l" defTabSz="1244600">
            <a:lnSpc>
              <a:spcPct val="90000"/>
            </a:lnSpc>
            <a:spcBef>
              <a:spcPct val="0"/>
            </a:spcBef>
            <a:spcAft>
              <a:spcPct val="15000"/>
            </a:spcAft>
            <a:buChar char="•"/>
          </a:pPr>
          <a:r>
            <a:rPr lang="mn-MN" sz="2800" kern="1200" dirty="0">
              <a:solidFill>
                <a:srgbClr val="C00000"/>
              </a:solidFill>
              <a:latin typeface="Arial" pitchFamily="34" charset="0"/>
              <a:cs typeface="Arial" pitchFamily="34" charset="0"/>
            </a:rPr>
            <a:t>7/32</a:t>
          </a:r>
          <a:endParaRPr lang="en-US" sz="2800" kern="1200" dirty="0">
            <a:solidFill>
              <a:srgbClr val="C00000"/>
            </a:solidFill>
            <a:latin typeface="Arial" pitchFamily="34" charset="0"/>
            <a:cs typeface="Arial" pitchFamily="34" charset="0"/>
          </a:endParaRPr>
        </a:p>
      </dsp:txBody>
      <dsp:txXfrm>
        <a:off x="3745623" y="54684"/>
        <a:ext cx="1292697" cy="880426"/>
      </dsp:txXfrm>
    </dsp:sp>
    <dsp:sp modelId="{333BC092-083A-4828-9738-78661AEF269C}">
      <dsp:nvSpPr>
        <dsp:cNvPr id="0" name=""/>
        <dsp:cNvSpPr/>
      </dsp:nvSpPr>
      <dsp:spPr>
        <a:xfrm>
          <a:off x="0" y="27293"/>
          <a:ext cx="1924970" cy="124694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85750" lvl="1" indent="-285750" algn="l" defTabSz="1244600">
            <a:lnSpc>
              <a:spcPct val="90000"/>
            </a:lnSpc>
            <a:spcBef>
              <a:spcPct val="0"/>
            </a:spcBef>
            <a:spcAft>
              <a:spcPct val="15000"/>
            </a:spcAft>
            <a:buChar char="•"/>
          </a:pPr>
          <a:r>
            <a:rPr lang="mn-MN" sz="2800" kern="1200" dirty="0">
              <a:solidFill>
                <a:srgbClr val="C00000"/>
              </a:solidFill>
            </a:rPr>
            <a:t>4/77</a:t>
          </a:r>
          <a:endParaRPr lang="en-US" sz="2800" kern="1200" dirty="0">
            <a:solidFill>
              <a:srgbClr val="C00000"/>
            </a:solidFill>
          </a:endParaRPr>
        </a:p>
      </dsp:txBody>
      <dsp:txXfrm>
        <a:off x="27391" y="54684"/>
        <a:ext cx="1292697" cy="880426"/>
      </dsp:txXfrm>
    </dsp:sp>
    <dsp:sp modelId="{BE43B02B-3CEE-486E-9040-16C2D46A0B2A}">
      <dsp:nvSpPr>
        <dsp:cNvPr id="0" name=""/>
        <dsp:cNvSpPr/>
      </dsp:nvSpPr>
      <dsp:spPr>
        <a:xfrm>
          <a:off x="737928" y="249405"/>
          <a:ext cx="1824649" cy="1687271"/>
        </a:xfrm>
        <a:prstGeom prst="pieWedge">
          <a:avLst/>
        </a:prstGeom>
        <a:solidFill>
          <a:srgbClr val="00237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mn-MN" sz="1600" kern="1200" dirty="0">
              <a:latin typeface="Arial" pitchFamily="34" charset="0"/>
              <a:cs typeface="Arial" pitchFamily="34" charset="0"/>
            </a:rPr>
            <a:t>Эм, ханган нийлүүлэх/ эмийн сан-</a:t>
          </a:r>
          <a:r>
            <a:rPr lang="mn-MN" sz="1600" kern="1200" dirty="0">
              <a:solidFill>
                <a:srgbClr val="FF0000"/>
              </a:solidFill>
              <a:latin typeface="Arial" pitchFamily="34" charset="0"/>
              <a:cs typeface="Arial" pitchFamily="34" charset="0"/>
            </a:rPr>
            <a:t>81</a:t>
          </a:r>
          <a:r>
            <a:rPr lang="mn-MN" sz="1600" kern="1200" dirty="0">
              <a:latin typeface="Arial" pitchFamily="34" charset="0"/>
              <a:cs typeface="Arial" pitchFamily="34" charset="0"/>
            </a:rPr>
            <a:t> </a:t>
          </a:r>
          <a:endParaRPr lang="en-US" sz="1600" kern="1200" dirty="0">
            <a:latin typeface="Arial" pitchFamily="34" charset="0"/>
            <a:cs typeface="Arial" pitchFamily="34" charset="0"/>
          </a:endParaRPr>
        </a:p>
      </dsp:txBody>
      <dsp:txXfrm>
        <a:off x="1272355" y="743595"/>
        <a:ext cx="1290222" cy="1193081"/>
      </dsp:txXfrm>
    </dsp:sp>
    <dsp:sp modelId="{403BB9C8-F21B-4E71-A13A-79CD0536075E}">
      <dsp:nvSpPr>
        <dsp:cNvPr id="0" name=""/>
        <dsp:cNvSpPr/>
      </dsp:nvSpPr>
      <dsp:spPr>
        <a:xfrm rot="5400000">
          <a:off x="2571823" y="249405"/>
          <a:ext cx="1687271" cy="1687271"/>
        </a:xfrm>
        <a:prstGeom prst="pieWedge">
          <a:avLst/>
        </a:prstGeom>
        <a:solidFill>
          <a:srgbClr val="00237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mn-MN" sz="1600" kern="1200" dirty="0">
              <a:latin typeface="Arial" pitchFamily="34" charset="0"/>
              <a:cs typeface="Arial" pitchFamily="34" charset="0"/>
            </a:rPr>
            <a:t>Хувийн ортой эмнэлэг/ клиник-</a:t>
          </a:r>
          <a:r>
            <a:rPr lang="mn-MN" sz="1600" kern="1200" dirty="0">
              <a:solidFill>
                <a:srgbClr val="FF0000"/>
              </a:solidFill>
              <a:latin typeface="Arial" pitchFamily="34" charset="0"/>
              <a:cs typeface="Arial" pitchFamily="34" charset="0"/>
            </a:rPr>
            <a:t>39</a:t>
          </a:r>
          <a:endParaRPr lang="en-US" sz="1600" kern="1200" dirty="0">
            <a:solidFill>
              <a:srgbClr val="FF0000"/>
            </a:solidFill>
            <a:latin typeface="Arial" pitchFamily="34" charset="0"/>
            <a:cs typeface="Arial" pitchFamily="34" charset="0"/>
          </a:endParaRPr>
        </a:p>
      </dsp:txBody>
      <dsp:txXfrm rot="-5400000">
        <a:off x="2571823" y="743595"/>
        <a:ext cx="1193081" cy="1193081"/>
      </dsp:txXfrm>
    </dsp:sp>
    <dsp:sp modelId="{45FE0416-11DE-4079-BA30-8B7953D97F1A}">
      <dsp:nvSpPr>
        <dsp:cNvPr id="0" name=""/>
        <dsp:cNvSpPr/>
      </dsp:nvSpPr>
      <dsp:spPr>
        <a:xfrm rot="10800000">
          <a:off x="2594997" y="2016171"/>
          <a:ext cx="1883889" cy="1770099"/>
        </a:xfrm>
        <a:prstGeom prst="pieWedge">
          <a:avLst/>
        </a:prstGeom>
        <a:solidFill>
          <a:srgbClr val="00237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mn-MN" sz="1600" kern="1200" dirty="0">
              <a:latin typeface="Arial" pitchFamily="34" charset="0"/>
              <a:cs typeface="Arial" pitchFamily="34" charset="0"/>
            </a:rPr>
            <a:t>  Ариутгал, халдваргүйтгэлийн байгууллага-3</a:t>
          </a:r>
          <a:endParaRPr lang="en-US" sz="1600" kern="1200" dirty="0">
            <a:solidFill>
              <a:srgbClr val="FF0000"/>
            </a:solidFill>
            <a:latin typeface="Arial" pitchFamily="34" charset="0"/>
            <a:cs typeface="Arial" pitchFamily="34" charset="0"/>
          </a:endParaRPr>
        </a:p>
      </dsp:txBody>
      <dsp:txXfrm rot="10800000">
        <a:off x="2594997" y="2016171"/>
        <a:ext cx="1332111" cy="1251649"/>
      </dsp:txXfrm>
    </dsp:sp>
    <dsp:sp modelId="{D95FF5F9-8BAB-4A20-BFD0-CD7328AD4DB7}">
      <dsp:nvSpPr>
        <dsp:cNvPr id="0" name=""/>
        <dsp:cNvSpPr/>
      </dsp:nvSpPr>
      <dsp:spPr>
        <a:xfrm rot="16200000">
          <a:off x="806617" y="2014611"/>
          <a:ext cx="1687271" cy="1687271"/>
        </a:xfrm>
        <a:prstGeom prst="pieWedge">
          <a:avLst/>
        </a:prstGeom>
        <a:solidFill>
          <a:srgbClr val="00237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mn-MN" sz="1600" kern="1200" dirty="0">
              <a:latin typeface="Arial" pitchFamily="34" charset="0"/>
              <a:cs typeface="Arial" pitchFamily="34" charset="0"/>
            </a:rPr>
            <a:t>Рашаан сувилал   /сувилал/</a:t>
          </a:r>
        </a:p>
        <a:p>
          <a:pPr marL="0" lvl="0" indent="0" algn="ctr" defTabSz="711200">
            <a:lnSpc>
              <a:spcPct val="90000"/>
            </a:lnSpc>
            <a:spcBef>
              <a:spcPct val="0"/>
            </a:spcBef>
            <a:spcAft>
              <a:spcPct val="35000"/>
            </a:spcAft>
            <a:buNone/>
          </a:pPr>
          <a:r>
            <a:rPr lang="mn-MN" sz="1600" kern="1200" dirty="0">
              <a:solidFill>
                <a:srgbClr val="FF0000"/>
              </a:solidFill>
              <a:latin typeface="Arial" pitchFamily="34" charset="0"/>
              <a:cs typeface="Arial" pitchFamily="34" charset="0"/>
            </a:rPr>
            <a:t>8</a:t>
          </a:r>
          <a:endParaRPr lang="en-US" sz="1600" kern="1200" dirty="0">
            <a:solidFill>
              <a:srgbClr val="FF0000"/>
            </a:solidFill>
            <a:latin typeface="Arial" pitchFamily="34" charset="0"/>
            <a:cs typeface="Arial" pitchFamily="34" charset="0"/>
          </a:endParaRPr>
        </a:p>
      </dsp:txBody>
      <dsp:txXfrm rot="5400000">
        <a:off x="1300807" y="2014611"/>
        <a:ext cx="1193081" cy="1193081"/>
      </dsp:txXfrm>
    </dsp:sp>
    <dsp:sp modelId="{E6E6E39A-FA69-46E7-9CD0-DAC4399AF336}">
      <dsp:nvSpPr>
        <dsp:cNvPr id="0" name=""/>
        <dsp:cNvSpPr/>
      </dsp:nvSpPr>
      <dsp:spPr>
        <a:xfrm>
          <a:off x="2241577" y="1624940"/>
          <a:ext cx="582556" cy="506571"/>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2E0D3E-5D05-4A12-A820-7F5D00CE47B2}">
      <dsp:nvSpPr>
        <dsp:cNvPr id="0" name=""/>
        <dsp:cNvSpPr/>
      </dsp:nvSpPr>
      <dsp:spPr>
        <a:xfrm rot="10800000">
          <a:off x="2241577" y="1819775"/>
          <a:ext cx="582556" cy="506571"/>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91396E-592B-4FA7-B7A1-2F2DF302FFF4}">
      <dsp:nvSpPr>
        <dsp:cNvPr id="0" name=""/>
        <dsp:cNvSpPr/>
      </dsp:nvSpPr>
      <dsp:spPr>
        <a:xfrm rot="2808952">
          <a:off x="2733601" y="3516567"/>
          <a:ext cx="448542" cy="52822"/>
        </a:xfrm>
        <a:custGeom>
          <a:avLst/>
          <a:gdLst/>
          <a:ahLst/>
          <a:cxnLst/>
          <a:rect l="0" t="0" r="0" b="0"/>
          <a:pathLst>
            <a:path>
              <a:moveTo>
                <a:pt x="0" y="26411"/>
              </a:moveTo>
              <a:lnTo>
                <a:pt x="448542" y="2641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942FC7-92DF-4CD3-AEA6-AF00CA524749}">
      <dsp:nvSpPr>
        <dsp:cNvPr id="0" name=""/>
        <dsp:cNvSpPr/>
      </dsp:nvSpPr>
      <dsp:spPr>
        <a:xfrm rot="21269258">
          <a:off x="2854419" y="2372321"/>
          <a:ext cx="987816" cy="52822"/>
        </a:xfrm>
        <a:custGeom>
          <a:avLst/>
          <a:gdLst/>
          <a:ahLst/>
          <a:cxnLst/>
          <a:rect l="0" t="0" r="0" b="0"/>
          <a:pathLst>
            <a:path>
              <a:moveTo>
                <a:pt x="0" y="26411"/>
              </a:moveTo>
              <a:lnTo>
                <a:pt x="987816" y="2641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ADEA9A-3B3D-4358-85A6-22E093398097}">
      <dsp:nvSpPr>
        <dsp:cNvPr id="0" name=""/>
        <dsp:cNvSpPr/>
      </dsp:nvSpPr>
      <dsp:spPr>
        <a:xfrm rot="18944861">
          <a:off x="2765852" y="1449258"/>
          <a:ext cx="640411" cy="52822"/>
        </a:xfrm>
        <a:custGeom>
          <a:avLst/>
          <a:gdLst/>
          <a:ahLst/>
          <a:cxnLst/>
          <a:rect l="0" t="0" r="0" b="0"/>
          <a:pathLst>
            <a:path>
              <a:moveTo>
                <a:pt x="0" y="26411"/>
              </a:moveTo>
              <a:lnTo>
                <a:pt x="640411" y="2641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1067A7-BD46-4EF0-ABD1-A1C300786179}">
      <dsp:nvSpPr>
        <dsp:cNvPr id="0" name=""/>
        <dsp:cNvSpPr/>
      </dsp:nvSpPr>
      <dsp:spPr>
        <a:xfrm>
          <a:off x="789668" y="1312415"/>
          <a:ext cx="2431805" cy="2431805"/>
        </a:xfrm>
        <a:prstGeom prst="ellipse">
          <a:avLst/>
        </a:prstGeom>
        <a:solidFill>
          <a:srgbClr val="37B6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EE713F-0D50-43AA-B905-AC80049F2C1D}">
      <dsp:nvSpPr>
        <dsp:cNvPr id="0" name=""/>
        <dsp:cNvSpPr/>
      </dsp:nvSpPr>
      <dsp:spPr>
        <a:xfrm>
          <a:off x="3108422" y="13594"/>
          <a:ext cx="1459083" cy="145908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l" defTabSz="622300">
            <a:lnSpc>
              <a:spcPct val="90000"/>
            </a:lnSpc>
            <a:spcBef>
              <a:spcPct val="0"/>
            </a:spcBef>
            <a:spcAft>
              <a:spcPct val="35000"/>
            </a:spcAft>
            <a:buNone/>
          </a:pPr>
          <a:endParaRPr lang="en-US" sz="1400" kern="1200" dirty="0">
            <a:latin typeface="Arial" panose="020B0604020202020204" pitchFamily="34" charset="0"/>
            <a:cs typeface="Arial" panose="020B0604020202020204" pitchFamily="34" charset="0"/>
          </a:endParaRPr>
        </a:p>
      </dsp:txBody>
      <dsp:txXfrm>
        <a:off x="3322100" y="227272"/>
        <a:ext cx="1031727" cy="1031727"/>
      </dsp:txXfrm>
    </dsp:sp>
    <dsp:sp modelId="{68CDFC86-D00F-489E-B05A-04212E957C28}">
      <dsp:nvSpPr>
        <dsp:cNvPr id="0" name=""/>
        <dsp:cNvSpPr/>
      </dsp:nvSpPr>
      <dsp:spPr>
        <a:xfrm>
          <a:off x="3836577" y="1551666"/>
          <a:ext cx="1459083" cy="145908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endParaRPr lang="en-US" sz="3400" kern="1200" dirty="0"/>
        </a:p>
      </dsp:txBody>
      <dsp:txXfrm>
        <a:off x="4050255" y="1765344"/>
        <a:ext cx="1031727" cy="1031727"/>
      </dsp:txXfrm>
    </dsp:sp>
    <dsp:sp modelId="{42FC4AAD-2511-4303-80C9-7A590C780AF2}">
      <dsp:nvSpPr>
        <dsp:cNvPr id="0" name=""/>
        <dsp:cNvSpPr/>
      </dsp:nvSpPr>
      <dsp:spPr>
        <a:xfrm>
          <a:off x="2881068" y="3508918"/>
          <a:ext cx="1459083" cy="145908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endParaRPr lang="en-US" sz="3400" kern="1200" dirty="0"/>
        </a:p>
      </dsp:txBody>
      <dsp:txXfrm>
        <a:off x="3094746" y="3722596"/>
        <a:ext cx="1031727" cy="10317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7A57E7-3E69-4F9C-9BDB-D6281ACE5AE5}">
      <dsp:nvSpPr>
        <dsp:cNvPr id="0" name=""/>
        <dsp:cNvSpPr/>
      </dsp:nvSpPr>
      <dsp:spPr>
        <a:xfrm>
          <a:off x="2300266" y="2035579"/>
          <a:ext cx="1537507" cy="1537507"/>
        </a:xfrm>
        <a:prstGeom prst="ellipse">
          <a:avLst/>
        </a:prstGeom>
        <a:solidFill>
          <a:srgbClr val="00237C">
            <a:alpha val="8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mn-MN" sz="1400" kern="1200" dirty="0">
              <a:solidFill>
                <a:schemeClr val="bg1"/>
              </a:solidFill>
              <a:latin typeface="Arial" panose="020B0604020202020204" pitchFamily="34" charset="0"/>
              <a:cs typeface="Arial" panose="020B0604020202020204" pitchFamily="34" charset="0"/>
            </a:rPr>
            <a:t>Акт, албан шаардлага гаргаагүй байгууллага</a:t>
          </a:r>
          <a:endParaRPr lang="en-US" sz="1400" kern="1200" dirty="0">
            <a:solidFill>
              <a:schemeClr val="bg1"/>
            </a:solidFill>
            <a:latin typeface="Arial" panose="020B0604020202020204" pitchFamily="34" charset="0"/>
            <a:cs typeface="Arial" panose="020B0604020202020204" pitchFamily="34" charset="0"/>
          </a:endParaRPr>
        </a:p>
      </dsp:txBody>
      <dsp:txXfrm>
        <a:off x="2525429" y="2260742"/>
        <a:ext cx="1087181" cy="1087181"/>
      </dsp:txXfrm>
    </dsp:sp>
    <dsp:sp modelId="{7A9831C1-2E0A-4916-B345-BB3C82D222DB}">
      <dsp:nvSpPr>
        <dsp:cNvPr id="0" name=""/>
        <dsp:cNvSpPr/>
      </dsp:nvSpPr>
      <dsp:spPr>
        <a:xfrm rot="16200000">
          <a:off x="2897397" y="1460101"/>
          <a:ext cx="343245" cy="522752"/>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2948884" y="1616138"/>
        <a:ext cx="240272" cy="313652"/>
      </dsp:txXfrm>
    </dsp:sp>
    <dsp:sp modelId="{39783B00-1078-4B66-9EAA-733FFAB50DE8}">
      <dsp:nvSpPr>
        <dsp:cNvPr id="0" name=""/>
        <dsp:cNvSpPr/>
      </dsp:nvSpPr>
      <dsp:spPr>
        <a:xfrm>
          <a:off x="2377142" y="4190"/>
          <a:ext cx="1383756" cy="1383756"/>
        </a:xfrm>
        <a:prstGeom prst="ellipse">
          <a:avLst/>
        </a:prstGeom>
        <a:solidFill>
          <a:srgbClr val="00237C">
            <a:alpha val="9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mn-MN" sz="1400" kern="1200" dirty="0">
              <a:solidFill>
                <a:schemeClr val="bg1"/>
              </a:solidFill>
              <a:latin typeface="Arial" panose="020B0604020202020204" pitchFamily="34" charset="0"/>
              <a:cs typeface="Arial" panose="020B0604020202020204" pitchFamily="34" charset="0"/>
            </a:rPr>
            <a:t>Хархорин сумын нэгдсэн эмнэлэг</a:t>
          </a:r>
          <a:endParaRPr lang="en-US" sz="1400" kern="1200" dirty="0">
            <a:solidFill>
              <a:schemeClr val="bg1"/>
            </a:solidFill>
            <a:latin typeface="Arial" panose="020B0604020202020204" pitchFamily="34" charset="0"/>
            <a:cs typeface="Arial" panose="020B0604020202020204" pitchFamily="34" charset="0"/>
          </a:endParaRPr>
        </a:p>
      </dsp:txBody>
      <dsp:txXfrm>
        <a:off x="2579788" y="206836"/>
        <a:ext cx="978464" cy="978464"/>
      </dsp:txXfrm>
    </dsp:sp>
    <dsp:sp modelId="{0E109ECE-41F3-489D-992C-9C1DA4FBE3AA}">
      <dsp:nvSpPr>
        <dsp:cNvPr id="0" name=""/>
        <dsp:cNvSpPr/>
      </dsp:nvSpPr>
      <dsp:spPr>
        <a:xfrm rot="19244824">
          <a:off x="3734606" y="1861425"/>
          <a:ext cx="336959" cy="522752"/>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3746011" y="1997956"/>
        <a:ext cx="235871" cy="313652"/>
      </dsp:txXfrm>
    </dsp:sp>
    <dsp:sp modelId="{8A747B6E-C0D0-4973-93C8-6961F1B82202}">
      <dsp:nvSpPr>
        <dsp:cNvPr id="0" name=""/>
        <dsp:cNvSpPr/>
      </dsp:nvSpPr>
      <dsp:spPr>
        <a:xfrm>
          <a:off x="4000514" y="785965"/>
          <a:ext cx="1383756" cy="1383756"/>
        </a:xfrm>
        <a:prstGeom prst="ellipse">
          <a:avLst/>
        </a:prstGeom>
        <a:solidFill>
          <a:srgbClr val="00237C">
            <a:alpha val="83333"/>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mn-MN" sz="1400" kern="1200" dirty="0">
              <a:solidFill>
                <a:schemeClr val="bg1"/>
              </a:solidFill>
              <a:latin typeface="Arial" panose="020B0604020202020204" pitchFamily="34" charset="0"/>
              <a:cs typeface="Arial" panose="020B0604020202020204" pitchFamily="34" charset="0"/>
            </a:rPr>
            <a:t>Зооноз өвчин судлалын төв</a:t>
          </a:r>
          <a:endParaRPr lang="en-US" sz="1400" kern="1200" dirty="0">
            <a:solidFill>
              <a:schemeClr val="bg1"/>
            </a:solidFill>
            <a:latin typeface="Arial" panose="020B0604020202020204" pitchFamily="34" charset="0"/>
            <a:cs typeface="Arial" panose="020B0604020202020204" pitchFamily="34" charset="0"/>
          </a:endParaRPr>
        </a:p>
      </dsp:txBody>
      <dsp:txXfrm>
        <a:off x="4203160" y="988611"/>
        <a:ext cx="978464" cy="978464"/>
      </dsp:txXfrm>
    </dsp:sp>
    <dsp:sp modelId="{FF8CA922-DF5D-4662-B24B-379A36E4BE56}">
      <dsp:nvSpPr>
        <dsp:cNvPr id="0" name=""/>
        <dsp:cNvSpPr/>
      </dsp:nvSpPr>
      <dsp:spPr>
        <a:xfrm rot="719776">
          <a:off x="3948489" y="2764119"/>
          <a:ext cx="322704" cy="522752"/>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3949546" y="2858608"/>
        <a:ext cx="225893" cy="313652"/>
      </dsp:txXfrm>
    </dsp:sp>
    <dsp:sp modelId="{A67D2E73-D1DC-4C5C-A59E-CA103A45CD84}">
      <dsp:nvSpPr>
        <dsp:cNvPr id="0" name=""/>
        <dsp:cNvSpPr/>
      </dsp:nvSpPr>
      <dsp:spPr>
        <a:xfrm>
          <a:off x="4401454" y="2542597"/>
          <a:ext cx="1383756" cy="1383756"/>
        </a:xfrm>
        <a:prstGeom prst="ellipse">
          <a:avLst/>
        </a:prstGeom>
        <a:solidFill>
          <a:srgbClr val="00237C">
            <a:alpha val="76667"/>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mn-MN" sz="1400" kern="1200" dirty="0">
              <a:solidFill>
                <a:schemeClr val="bg1"/>
              </a:solidFill>
              <a:latin typeface="Arial" panose="020B0604020202020204" pitchFamily="34" charset="0"/>
              <a:cs typeface="Arial" panose="020B0604020202020204" pitchFamily="34" charset="0"/>
            </a:rPr>
            <a:t>Бат-Өлзий сумын эрүүл мэндийн төв </a:t>
          </a:r>
          <a:endParaRPr lang="en-US" sz="1400" kern="1200" dirty="0">
            <a:solidFill>
              <a:schemeClr val="bg1"/>
            </a:solidFill>
            <a:latin typeface="Arial" panose="020B0604020202020204" pitchFamily="34" charset="0"/>
            <a:cs typeface="Arial" panose="020B0604020202020204" pitchFamily="34" charset="0"/>
          </a:endParaRPr>
        </a:p>
      </dsp:txBody>
      <dsp:txXfrm>
        <a:off x="4604100" y="2745243"/>
        <a:ext cx="978464" cy="978464"/>
      </dsp:txXfrm>
    </dsp:sp>
    <dsp:sp modelId="{701F676B-D930-4C8E-B116-68931E438085}">
      <dsp:nvSpPr>
        <dsp:cNvPr id="0" name=""/>
        <dsp:cNvSpPr/>
      </dsp:nvSpPr>
      <dsp:spPr>
        <a:xfrm rot="3833911">
          <a:off x="3376940" y="3488993"/>
          <a:ext cx="311137" cy="522752"/>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3403077" y="3551632"/>
        <a:ext cx="217796" cy="313652"/>
      </dsp:txXfrm>
    </dsp:sp>
    <dsp:sp modelId="{DB6B6CF4-49D9-4D6E-BDC5-F4A331D0F6E7}">
      <dsp:nvSpPr>
        <dsp:cNvPr id="0" name=""/>
        <dsp:cNvSpPr/>
      </dsp:nvSpPr>
      <dsp:spPr>
        <a:xfrm>
          <a:off x="3278045" y="3951307"/>
          <a:ext cx="1383756" cy="1383756"/>
        </a:xfrm>
        <a:prstGeom prst="ellipse">
          <a:avLst/>
        </a:prstGeom>
        <a:solidFill>
          <a:srgbClr val="00237C">
            <a:alpha val="7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mn-MN" sz="1400" kern="1200" dirty="0">
              <a:solidFill>
                <a:schemeClr val="bg1"/>
              </a:solidFill>
              <a:latin typeface="Arial" panose="020B0604020202020204" pitchFamily="34" charset="0"/>
              <a:cs typeface="Arial" panose="020B0604020202020204" pitchFamily="34" charset="0"/>
            </a:rPr>
            <a:t>Хайрхандулаан сумын эрүүл мэндийн төв </a:t>
          </a:r>
          <a:endParaRPr lang="en-US" sz="1400" kern="1200" dirty="0">
            <a:solidFill>
              <a:schemeClr val="bg1"/>
            </a:solidFill>
            <a:latin typeface="Arial" panose="020B0604020202020204" pitchFamily="34" charset="0"/>
            <a:cs typeface="Arial" panose="020B0604020202020204" pitchFamily="34" charset="0"/>
          </a:endParaRPr>
        </a:p>
      </dsp:txBody>
      <dsp:txXfrm>
        <a:off x="3480691" y="4153953"/>
        <a:ext cx="978464" cy="978464"/>
      </dsp:txXfrm>
    </dsp:sp>
    <dsp:sp modelId="{8C99C1D2-0B6F-4A25-8EA3-751390F1D46F}">
      <dsp:nvSpPr>
        <dsp:cNvPr id="0" name=""/>
        <dsp:cNvSpPr/>
      </dsp:nvSpPr>
      <dsp:spPr>
        <a:xfrm rot="6966089">
          <a:off x="2449963" y="3488993"/>
          <a:ext cx="311137" cy="522752"/>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rot="10800000">
        <a:off x="2517167" y="3551632"/>
        <a:ext cx="217796" cy="313652"/>
      </dsp:txXfrm>
    </dsp:sp>
    <dsp:sp modelId="{7AA1ACA3-186D-474E-8E34-C783532DEE70}">
      <dsp:nvSpPr>
        <dsp:cNvPr id="0" name=""/>
        <dsp:cNvSpPr/>
      </dsp:nvSpPr>
      <dsp:spPr>
        <a:xfrm>
          <a:off x="1476238" y="3951307"/>
          <a:ext cx="1383756" cy="1383756"/>
        </a:xfrm>
        <a:prstGeom prst="ellipse">
          <a:avLst/>
        </a:prstGeom>
        <a:solidFill>
          <a:srgbClr val="00237C">
            <a:alpha val="63333"/>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mn-MN" sz="1400" kern="1200" dirty="0">
              <a:solidFill>
                <a:schemeClr val="bg1"/>
              </a:solidFill>
              <a:latin typeface="Arial" panose="020B0604020202020204" pitchFamily="34" charset="0"/>
              <a:cs typeface="Arial" panose="020B0604020202020204" pitchFamily="34" charset="0"/>
            </a:rPr>
            <a:t>Хархорин өрхийн эрүүл мэндийн төв </a:t>
          </a:r>
          <a:endParaRPr lang="en-US" sz="1400" kern="1200" dirty="0">
            <a:solidFill>
              <a:schemeClr val="bg1"/>
            </a:solidFill>
            <a:latin typeface="Arial" panose="020B0604020202020204" pitchFamily="34" charset="0"/>
            <a:cs typeface="Arial" panose="020B0604020202020204" pitchFamily="34" charset="0"/>
          </a:endParaRPr>
        </a:p>
      </dsp:txBody>
      <dsp:txXfrm>
        <a:off x="1678884" y="4153953"/>
        <a:ext cx="978464" cy="978464"/>
      </dsp:txXfrm>
    </dsp:sp>
    <dsp:sp modelId="{687E84A0-4CB2-4D73-8174-E04E48739AD0}">
      <dsp:nvSpPr>
        <dsp:cNvPr id="0" name=""/>
        <dsp:cNvSpPr/>
      </dsp:nvSpPr>
      <dsp:spPr>
        <a:xfrm rot="10080224">
          <a:off x="1866847" y="2764119"/>
          <a:ext cx="322704" cy="522752"/>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rot="10800000">
        <a:off x="1962601" y="2858608"/>
        <a:ext cx="225893" cy="313652"/>
      </dsp:txXfrm>
    </dsp:sp>
    <dsp:sp modelId="{0D553DA8-C1F8-4494-B009-520A9C7E7CCD}">
      <dsp:nvSpPr>
        <dsp:cNvPr id="0" name=""/>
        <dsp:cNvSpPr/>
      </dsp:nvSpPr>
      <dsp:spPr>
        <a:xfrm>
          <a:off x="352830" y="2542597"/>
          <a:ext cx="1383756" cy="1383756"/>
        </a:xfrm>
        <a:prstGeom prst="ellipse">
          <a:avLst/>
        </a:prstGeom>
        <a:solidFill>
          <a:srgbClr val="00237C">
            <a:alpha val="56667"/>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mn-MN" sz="1400" kern="1200" dirty="0">
              <a:solidFill>
                <a:schemeClr val="bg1"/>
              </a:solidFill>
              <a:latin typeface="Arial" panose="020B0604020202020204" pitchFamily="34" charset="0"/>
              <a:cs typeface="Arial" panose="020B0604020202020204" pitchFamily="34" charset="0"/>
            </a:rPr>
            <a:t>Нарны дөш өрхийн эрүүл мэндийн төв </a:t>
          </a:r>
          <a:endParaRPr lang="en-US" sz="1400" kern="1200" dirty="0">
            <a:solidFill>
              <a:schemeClr val="bg1"/>
            </a:solidFill>
            <a:latin typeface="Arial" panose="020B0604020202020204" pitchFamily="34" charset="0"/>
            <a:cs typeface="Arial" panose="020B0604020202020204" pitchFamily="34" charset="0"/>
          </a:endParaRPr>
        </a:p>
      </dsp:txBody>
      <dsp:txXfrm>
        <a:off x="555476" y="2745243"/>
        <a:ext cx="978464" cy="978464"/>
      </dsp:txXfrm>
    </dsp:sp>
    <dsp:sp modelId="{151D0908-B229-4860-80AA-BE8960FE94CE}">
      <dsp:nvSpPr>
        <dsp:cNvPr id="0" name=""/>
        <dsp:cNvSpPr/>
      </dsp:nvSpPr>
      <dsp:spPr>
        <a:xfrm rot="13155176">
          <a:off x="2066474" y="1861425"/>
          <a:ext cx="336959" cy="522752"/>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rot="10800000">
        <a:off x="2156157" y="1997956"/>
        <a:ext cx="235871" cy="313652"/>
      </dsp:txXfrm>
    </dsp:sp>
    <dsp:sp modelId="{08B00756-6C71-497A-83DC-8DFCC6E04CB5}">
      <dsp:nvSpPr>
        <dsp:cNvPr id="0" name=""/>
        <dsp:cNvSpPr/>
      </dsp:nvSpPr>
      <dsp:spPr>
        <a:xfrm>
          <a:off x="753769" y="785965"/>
          <a:ext cx="1383756" cy="1383756"/>
        </a:xfrm>
        <a:prstGeom prst="ellipse">
          <a:avLst/>
        </a:prstGeom>
        <a:solidFill>
          <a:srgbClr val="00237C">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mn-MN" sz="1400" kern="1200" dirty="0">
              <a:solidFill>
                <a:schemeClr val="bg1"/>
              </a:solidFill>
              <a:latin typeface="Arial" panose="020B0604020202020204" pitchFamily="34" charset="0"/>
              <a:cs typeface="Arial" panose="020B0604020202020204" pitchFamily="34" charset="0"/>
            </a:rPr>
            <a:t>Түшигдөлгөөн өрхийн эрүүл мэндийн төв </a:t>
          </a:r>
          <a:endParaRPr lang="en-US" sz="1400" kern="1200" dirty="0">
            <a:solidFill>
              <a:schemeClr val="bg1"/>
            </a:solidFill>
            <a:latin typeface="Arial" panose="020B0604020202020204" pitchFamily="34" charset="0"/>
            <a:cs typeface="Arial" panose="020B0604020202020204" pitchFamily="34" charset="0"/>
          </a:endParaRPr>
        </a:p>
      </dsp:txBody>
      <dsp:txXfrm>
        <a:off x="956415" y="988611"/>
        <a:ext cx="978464" cy="9784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D6424-B82D-40A8-9F5F-B3DC5A4EDDDB}">
      <dsp:nvSpPr>
        <dsp:cNvPr id="0" name=""/>
        <dsp:cNvSpPr/>
      </dsp:nvSpPr>
      <dsp:spPr>
        <a:xfrm>
          <a:off x="0" y="0"/>
          <a:ext cx="2765698" cy="95317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lang="mn-MN" sz="1200" b="1" kern="1200" dirty="0">
              <a:latin typeface="Arial" panose="020B0604020202020204" pitchFamily="34" charset="0"/>
              <a:cs typeface="Arial" panose="020B0604020202020204" pitchFamily="34" charset="0"/>
            </a:rPr>
            <a:t>Аймгаас “Нялх, бага насны хүүхдийн хооллолт”-ын сургагч багшаар 4 эмч, мэргэжилтэн бэлтгэгдсэн</a:t>
          </a:r>
          <a:endParaRPr lang="en-US" sz="1200" kern="1200" dirty="0">
            <a:latin typeface="Arial" panose="020B0604020202020204" pitchFamily="34" charset="0"/>
            <a:cs typeface="Arial" panose="020B0604020202020204" pitchFamily="34" charset="0"/>
          </a:endParaRPr>
        </a:p>
      </dsp:txBody>
      <dsp:txXfrm>
        <a:off x="46530" y="46530"/>
        <a:ext cx="2672638" cy="86011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A7D47A-017E-4D96-9430-4047F564CB22}">
      <dsp:nvSpPr>
        <dsp:cNvPr id="0" name=""/>
        <dsp:cNvSpPr/>
      </dsp:nvSpPr>
      <dsp:spPr>
        <a:xfrm>
          <a:off x="104440" y="-526381"/>
          <a:ext cx="1088487" cy="1088487"/>
        </a:xfrm>
        <a:prstGeom prst="pie">
          <a:avLst>
            <a:gd name="adj1" fmla="val 5400000"/>
            <a:gd name="adj2" fmla="val 16200000"/>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3FCC8139-1159-4D08-825C-54D88139D8A7}">
      <dsp:nvSpPr>
        <dsp:cNvPr id="0" name=""/>
        <dsp:cNvSpPr/>
      </dsp:nvSpPr>
      <dsp:spPr>
        <a:xfrm>
          <a:off x="544243" y="0"/>
          <a:ext cx="1615756" cy="1088487"/>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mn-MN" sz="1400" kern="1200" dirty="0">
              <a:latin typeface="Arial" panose="020B0604020202020204" pitchFamily="34" charset="0"/>
              <a:cs typeface="Arial" panose="020B0604020202020204" pitchFamily="34" charset="0"/>
            </a:rPr>
            <a:t>Сургалтыг Арвайхээр, Зүүн, Баруун, Говийн бүсүүдэд зохион байгуулсан.  </a:t>
          </a:r>
          <a:endParaRPr lang="en-US" sz="1400" kern="1200" dirty="0">
            <a:latin typeface="Arial" panose="020B0604020202020204" pitchFamily="34" charset="0"/>
            <a:cs typeface="Arial" panose="020B0604020202020204" pitchFamily="34" charset="0"/>
          </a:endParaRPr>
        </a:p>
      </dsp:txBody>
      <dsp:txXfrm>
        <a:off x="544243" y="0"/>
        <a:ext cx="1615756" cy="108848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7E3E40-3EA8-4EE1-BBED-E21D6E9E0AD3}">
      <dsp:nvSpPr>
        <dsp:cNvPr id="0" name=""/>
        <dsp:cNvSpPr/>
      </dsp:nvSpPr>
      <dsp:spPr>
        <a:xfrm>
          <a:off x="0" y="243486"/>
          <a:ext cx="2559032" cy="1439099"/>
        </a:xfrm>
        <a:prstGeom prst="roundRect">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mn-MN" sz="1500" kern="1200" dirty="0">
              <a:latin typeface="Arial" panose="020B0604020202020204" pitchFamily="34" charset="0"/>
              <a:cs typeface="Arial" panose="020B0604020202020204" pitchFamily="34" charset="0"/>
            </a:rPr>
            <a:t>Сургалт бүлгээр ажиллах арга зүй, зөвлөгөө өгөх ур чадварыг нэмэгдүүлэх, дадлагад суурилан зохион байгуулснаараа онцлогтой</a:t>
          </a:r>
          <a:endParaRPr lang="en-US" sz="1500" kern="1200" dirty="0">
            <a:latin typeface="Arial" panose="020B0604020202020204" pitchFamily="34" charset="0"/>
            <a:cs typeface="Arial" panose="020B0604020202020204" pitchFamily="34" charset="0"/>
          </a:endParaRPr>
        </a:p>
      </dsp:txBody>
      <dsp:txXfrm>
        <a:off x="70251" y="313737"/>
        <a:ext cx="2418530" cy="129859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7A70E3-86FD-4408-977B-47FCA90FE55A}">
      <dsp:nvSpPr>
        <dsp:cNvPr id="0" name=""/>
        <dsp:cNvSpPr/>
      </dsp:nvSpPr>
      <dsp:spPr>
        <a:xfrm>
          <a:off x="1871414" y="498971"/>
          <a:ext cx="997943" cy="997943"/>
        </a:xfrm>
        <a:prstGeom prst="pie">
          <a:avLst>
            <a:gd name="adj1" fmla="val 5400000"/>
            <a:gd name="adj2" fmla="val 16200000"/>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03D94328-04C7-47FB-9818-BD9757B7D5E9}">
      <dsp:nvSpPr>
        <dsp:cNvPr id="0" name=""/>
        <dsp:cNvSpPr/>
      </dsp:nvSpPr>
      <dsp:spPr>
        <a:xfrm>
          <a:off x="498971" y="0"/>
          <a:ext cx="1871414" cy="997943"/>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mn-MN" sz="1400" kern="1200" dirty="0">
              <a:latin typeface="Arial" panose="020B0604020202020204" pitchFamily="34" charset="0"/>
              <a:cs typeface="Arial" panose="020B0604020202020204" pitchFamily="34" charset="0"/>
            </a:rPr>
            <a:t>Нийт 22 эрүүл мэндийн байгууллагын 78 эмч, мэргэжилтнүүд хамрагдсан </a:t>
          </a:r>
          <a:endParaRPr lang="en-US" sz="1400" kern="1200" dirty="0">
            <a:latin typeface="Arial" panose="020B0604020202020204" pitchFamily="34" charset="0"/>
            <a:cs typeface="Arial" panose="020B0604020202020204" pitchFamily="34" charset="0"/>
          </a:endParaRPr>
        </a:p>
      </dsp:txBody>
      <dsp:txXfrm>
        <a:off x="498971" y="0"/>
        <a:ext cx="1871414" cy="997943"/>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4#2">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0.7589</cdr:x>
      <cdr:y>0.0938</cdr:y>
    </cdr:from>
    <cdr:to>
      <cdr:x>0.84483</cdr:x>
      <cdr:y>0.6743</cdr:y>
    </cdr:to>
    <cdr:sp macro="" textlink="">
      <cdr:nvSpPr>
        <cdr:cNvPr id="2" name="Oval 1">
          <a:extLst xmlns:a="http://schemas.openxmlformats.org/drawingml/2006/main">
            <a:ext uri="{FF2B5EF4-FFF2-40B4-BE49-F238E27FC236}">
              <a16:creationId xmlns:a16="http://schemas.microsoft.com/office/drawing/2014/main" id="{97689F69-4BDE-4FC4-8BB2-6C208C53B8B4}"/>
            </a:ext>
          </a:extLst>
        </cdr:cNvPr>
        <cdr:cNvSpPr/>
      </cdr:nvSpPr>
      <cdr:spPr>
        <a:xfrm xmlns:a="http://schemas.openxmlformats.org/drawingml/2006/main">
          <a:off x="2096221" y="299502"/>
          <a:ext cx="237354" cy="1853531"/>
        </a:xfrm>
        <a:prstGeom xmlns:a="http://schemas.openxmlformats.org/drawingml/2006/main" prst="ellipse">
          <a:avLst/>
        </a:prstGeom>
        <a:noFill xmlns:a="http://schemas.openxmlformats.org/drawingml/2006/main"/>
        <a:ln xmlns:a="http://schemas.openxmlformats.org/drawingml/2006/main" w="9525" cap="flat" cmpd="sng" algn="ctr">
          <a:solidFill>
            <a:srgbClr val="FF0000"/>
          </a:solidFill>
          <a:prstDash val="solid"/>
          <a:round/>
          <a:headEnd type="none" w="med" len="med"/>
          <a:tailEnd type="none" w="med" len="me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accen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0.7698</cdr:x>
      <cdr:y>0.06403</cdr:y>
    </cdr:from>
    <cdr:to>
      <cdr:x>0.85165</cdr:x>
      <cdr:y>0.63415</cdr:y>
    </cdr:to>
    <cdr:sp macro="" textlink="">
      <cdr:nvSpPr>
        <cdr:cNvPr id="2" name="Oval 1">
          <a:extLst xmlns:a="http://schemas.openxmlformats.org/drawingml/2006/main">
            <a:ext uri="{FF2B5EF4-FFF2-40B4-BE49-F238E27FC236}">
              <a16:creationId xmlns:a16="http://schemas.microsoft.com/office/drawing/2014/main" id="{1FCCC637-9BAA-4A60-9950-E4AD05D00BED}"/>
            </a:ext>
          </a:extLst>
        </cdr:cNvPr>
        <cdr:cNvSpPr/>
      </cdr:nvSpPr>
      <cdr:spPr>
        <a:xfrm xmlns:a="http://schemas.openxmlformats.org/drawingml/2006/main">
          <a:off x="2529335" y="221097"/>
          <a:ext cx="268942" cy="1968650"/>
        </a:xfrm>
        <a:prstGeom xmlns:a="http://schemas.openxmlformats.org/drawingml/2006/main" prst="ellipse">
          <a:avLst/>
        </a:prstGeom>
        <a:noFill xmlns:a="http://schemas.openxmlformats.org/drawingml/2006/main"/>
        <a:ln xmlns:a="http://schemas.openxmlformats.org/drawingml/2006/main" w="9525" cap="flat" cmpd="sng" algn="ctr">
          <a:solidFill>
            <a:srgbClr val="FF0000"/>
          </a:solidFill>
          <a:prstDash val="solid"/>
          <a:round/>
          <a:headEnd type="none" w="med" len="med"/>
          <a:tailEnd type="none" w="med" len="me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accen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accent1"/>
              </a:solidFill>
              <a:latin typeface="+mn-lt"/>
              <a:ea typeface="+mn-ea"/>
              <a:cs typeface="+mn-cs"/>
            </a:defRPr>
          </a:lvl1pPr>
          <a:lvl2pPr marL="457200" algn="l" defTabSz="914400" rtl="0" eaLnBrk="1" latinLnBrk="0" hangingPunct="1">
            <a:defRPr sz="1800" kern="1200">
              <a:solidFill>
                <a:schemeClr val="accent1"/>
              </a:solidFill>
              <a:latin typeface="+mn-lt"/>
              <a:ea typeface="+mn-ea"/>
              <a:cs typeface="+mn-cs"/>
            </a:defRPr>
          </a:lvl2pPr>
          <a:lvl3pPr marL="914400" algn="l" defTabSz="914400" rtl="0" eaLnBrk="1" latinLnBrk="0" hangingPunct="1">
            <a:defRPr sz="1800" kern="1200">
              <a:solidFill>
                <a:schemeClr val="accent1"/>
              </a:solidFill>
              <a:latin typeface="+mn-lt"/>
              <a:ea typeface="+mn-ea"/>
              <a:cs typeface="+mn-cs"/>
            </a:defRPr>
          </a:lvl3pPr>
          <a:lvl4pPr marL="1371600" algn="l" defTabSz="914400" rtl="0" eaLnBrk="1" latinLnBrk="0" hangingPunct="1">
            <a:defRPr sz="1800" kern="1200">
              <a:solidFill>
                <a:schemeClr val="accent1"/>
              </a:solidFill>
              <a:latin typeface="+mn-lt"/>
              <a:ea typeface="+mn-ea"/>
              <a:cs typeface="+mn-cs"/>
            </a:defRPr>
          </a:lvl4pPr>
          <a:lvl5pPr marL="1828800" algn="l" defTabSz="914400" rtl="0" eaLnBrk="1" latinLnBrk="0" hangingPunct="1">
            <a:defRPr sz="1800" kern="1200">
              <a:solidFill>
                <a:schemeClr val="accent1"/>
              </a:solidFill>
              <a:latin typeface="+mn-lt"/>
              <a:ea typeface="+mn-ea"/>
              <a:cs typeface="+mn-cs"/>
            </a:defRPr>
          </a:lvl5pPr>
          <a:lvl6pPr marL="2286000" algn="l" defTabSz="914400" rtl="0" eaLnBrk="1" latinLnBrk="0" hangingPunct="1">
            <a:defRPr sz="1800" kern="1200">
              <a:solidFill>
                <a:schemeClr val="accent1"/>
              </a:solidFill>
              <a:latin typeface="+mn-lt"/>
              <a:ea typeface="+mn-ea"/>
              <a:cs typeface="+mn-cs"/>
            </a:defRPr>
          </a:lvl6pPr>
          <a:lvl7pPr marL="2743200" algn="l" defTabSz="914400" rtl="0" eaLnBrk="1" latinLnBrk="0" hangingPunct="1">
            <a:defRPr sz="1800" kern="1200">
              <a:solidFill>
                <a:schemeClr val="accent1"/>
              </a:solidFill>
              <a:latin typeface="+mn-lt"/>
              <a:ea typeface="+mn-ea"/>
              <a:cs typeface="+mn-cs"/>
            </a:defRPr>
          </a:lvl7pPr>
          <a:lvl8pPr marL="3200400" algn="l" defTabSz="914400" rtl="0" eaLnBrk="1" latinLnBrk="0" hangingPunct="1">
            <a:defRPr sz="1800" kern="1200">
              <a:solidFill>
                <a:schemeClr val="accent1"/>
              </a:solidFill>
              <a:latin typeface="+mn-lt"/>
              <a:ea typeface="+mn-ea"/>
              <a:cs typeface="+mn-cs"/>
            </a:defRPr>
          </a:lvl8pPr>
          <a:lvl9pPr marL="3657600" algn="l" defTabSz="914400" rtl="0" eaLnBrk="1" latinLnBrk="0" hangingPunct="1">
            <a:defRPr sz="1800" kern="1200">
              <a:solidFill>
                <a:schemeClr val="accent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72C4"/>
            </a:solidFill>
            <a:effectLst/>
            <a:highlight>
              <a:srgbClr val="FFFF00"/>
            </a:highlight>
            <a:uLnTx/>
            <a:uFillTx/>
            <a:latin typeface="Calibri" panose="020F0502020204030204"/>
            <a:ea typeface="+mn-ea"/>
            <a:cs typeface="+mn-cs"/>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0.27971</cdr:x>
      <cdr:y>0.53798</cdr:y>
    </cdr:from>
    <cdr:to>
      <cdr:x>0.44638</cdr:x>
      <cdr:y>0.53798</cdr:y>
    </cdr:to>
    <cdr:cxnSp macro="">
      <cdr:nvCxnSpPr>
        <cdr:cNvPr id="3" name="Straight Connector 2">
          <a:extLst xmlns:a="http://schemas.openxmlformats.org/drawingml/2006/main">
            <a:ext uri="{FF2B5EF4-FFF2-40B4-BE49-F238E27FC236}">
              <a16:creationId xmlns:a16="http://schemas.microsoft.com/office/drawing/2014/main" id="{79E98EE8-AA42-67B7-6BDB-D6DB4DE4A748}"/>
            </a:ext>
          </a:extLst>
        </cdr:cNvPr>
        <cdr:cNvCxnSpPr/>
      </cdr:nvCxnSpPr>
      <cdr:spPr>
        <a:xfrm xmlns:a="http://schemas.openxmlformats.org/drawingml/2006/main">
          <a:off x="3021251" y="2711722"/>
          <a:ext cx="1800200"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0.44638</cdr:x>
      <cdr:y>0.53798</cdr:y>
    </cdr:from>
    <cdr:to>
      <cdr:x>0.44638</cdr:x>
      <cdr:y>0.69512</cdr:y>
    </cdr:to>
    <cdr:cxnSp macro="">
      <cdr:nvCxnSpPr>
        <cdr:cNvPr id="5" name="Straight Connector 4">
          <a:extLst xmlns:a="http://schemas.openxmlformats.org/drawingml/2006/main">
            <a:ext uri="{FF2B5EF4-FFF2-40B4-BE49-F238E27FC236}">
              <a16:creationId xmlns:a16="http://schemas.microsoft.com/office/drawing/2014/main" id="{E551144B-F033-096B-7866-F567DE64A152}"/>
            </a:ext>
          </a:extLst>
        </cdr:cNvPr>
        <cdr:cNvCxnSpPr/>
      </cdr:nvCxnSpPr>
      <cdr:spPr>
        <a:xfrm xmlns:a="http://schemas.openxmlformats.org/drawingml/2006/main">
          <a:off x="4821451" y="2711722"/>
          <a:ext cx="0" cy="792088"/>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0.51971</cdr:x>
      <cdr:y>0.39512</cdr:y>
    </cdr:from>
    <cdr:to>
      <cdr:x>0.51971</cdr:x>
      <cdr:y>0.46655</cdr:y>
    </cdr:to>
    <cdr:cxnSp macro="">
      <cdr:nvCxnSpPr>
        <cdr:cNvPr id="9" name="Straight Connector 8">
          <a:extLst xmlns:a="http://schemas.openxmlformats.org/drawingml/2006/main">
            <a:ext uri="{FF2B5EF4-FFF2-40B4-BE49-F238E27FC236}">
              <a16:creationId xmlns:a16="http://schemas.microsoft.com/office/drawing/2014/main" id="{8B78C98B-CB1A-D59C-F92A-EB1044797164}"/>
            </a:ext>
          </a:extLst>
        </cdr:cNvPr>
        <cdr:cNvCxnSpPr/>
      </cdr:nvCxnSpPr>
      <cdr:spPr>
        <a:xfrm xmlns:a="http://schemas.openxmlformats.org/drawingml/2006/main" flipV="1">
          <a:off x="5613539" y="1991642"/>
          <a:ext cx="0" cy="36004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0.51971</cdr:x>
      <cdr:y>0.39512</cdr:y>
    </cdr:from>
    <cdr:to>
      <cdr:x>0.63305</cdr:x>
      <cdr:y>0.39512</cdr:y>
    </cdr:to>
    <cdr:cxnSp macro="">
      <cdr:nvCxnSpPr>
        <cdr:cNvPr id="11" name="Straight Connector 10">
          <a:extLst xmlns:a="http://schemas.openxmlformats.org/drawingml/2006/main">
            <a:ext uri="{FF2B5EF4-FFF2-40B4-BE49-F238E27FC236}">
              <a16:creationId xmlns:a16="http://schemas.microsoft.com/office/drawing/2014/main" id="{ACB1A087-C745-7AC7-B557-1AB8BACC3B67}"/>
            </a:ext>
          </a:extLst>
        </cdr:cNvPr>
        <cdr:cNvCxnSpPr/>
      </cdr:nvCxnSpPr>
      <cdr:spPr>
        <a:xfrm xmlns:a="http://schemas.openxmlformats.org/drawingml/2006/main">
          <a:off x="5613539" y="1991642"/>
          <a:ext cx="1224136"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0.63305</cdr:x>
      <cdr:y>0.39512</cdr:y>
    </cdr:from>
    <cdr:to>
      <cdr:x>0.63305</cdr:x>
      <cdr:y>0.62369</cdr:y>
    </cdr:to>
    <cdr:cxnSp macro="">
      <cdr:nvCxnSpPr>
        <cdr:cNvPr id="13" name="Straight Connector 12">
          <a:extLst xmlns:a="http://schemas.openxmlformats.org/drawingml/2006/main">
            <a:ext uri="{FF2B5EF4-FFF2-40B4-BE49-F238E27FC236}">
              <a16:creationId xmlns:a16="http://schemas.microsoft.com/office/drawing/2014/main" id="{5C6AB2DB-D341-9BEE-5EFF-05248FB56EFE}"/>
            </a:ext>
          </a:extLst>
        </cdr:cNvPr>
        <cdr:cNvCxnSpPr/>
      </cdr:nvCxnSpPr>
      <cdr:spPr>
        <a:xfrm xmlns:a="http://schemas.openxmlformats.org/drawingml/2006/main">
          <a:off x="6837675" y="1991642"/>
          <a:ext cx="0" cy="1152128"/>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0.71305</cdr:x>
      <cdr:y>0.48084</cdr:y>
    </cdr:from>
    <cdr:to>
      <cdr:x>0.71305</cdr:x>
      <cdr:y>0.58084</cdr:y>
    </cdr:to>
    <cdr:cxnSp macro="">
      <cdr:nvCxnSpPr>
        <cdr:cNvPr id="15" name="Straight Connector 14">
          <a:extLst xmlns:a="http://schemas.openxmlformats.org/drawingml/2006/main">
            <a:ext uri="{FF2B5EF4-FFF2-40B4-BE49-F238E27FC236}">
              <a16:creationId xmlns:a16="http://schemas.microsoft.com/office/drawing/2014/main" id="{8A19EDAE-73DC-100A-DE34-222C7B96C9F6}"/>
            </a:ext>
          </a:extLst>
        </cdr:cNvPr>
        <cdr:cNvCxnSpPr/>
      </cdr:nvCxnSpPr>
      <cdr:spPr>
        <a:xfrm xmlns:a="http://schemas.openxmlformats.org/drawingml/2006/main" flipV="1">
          <a:off x="7701771" y="2423690"/>
          <a:ext cx="0" cy="504056"/>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0.71305</cdr:x>
      <cdr:y>0.48084</cdr:y>
    </cdr:from>
    <cdr:to>
      <cdr:x>0.89305</cdr:x>
      <cdr:y>0.48084</cdr:y>
    </cdr:to>
    <cdr:cxnSp macro="">
      <cdr:nvCxnSpPr>
        <cdr:cNvPr id="17" name="Straight Connector 16">
          <a:extLst xmlns:a="http://schemas.openxmlformats.org/drawingml/2006/main">
            <a:ext uri="{FF2B5EF4-FFF2-40B4-BE49-F238E27FC236}">
              <a16:creationId xmlns:a16="http://schemas.microsoft.com/office/drawing/2014/main" id="{DB414F14-2AEE-8CB0-CB91-7410B6D7D68D}"/>
            </a:ext>
          </a:extLst>
        </cdr:cNvPr>
        <cdr:cNvCxnSpPr/>
      </cdr:nvCxnSpPr>
      <cdr:spPr>
        <a:xfrm xmlns:a="http://schemas.openxmlformats.org/drawingml/2006/main">
          <a:off x="7701771" y="2423690"/>
          <a:ext cx="1944216"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0.89305</cdr:x>
      <cdr:y>0.48084</cdr:y>
    </cdr:from>
    <cdr:to>
      <cdr:x>0.89305</cdr:x>
      <cdr:y>0.58084</cdr:y>
    </cdr:to>
    <cdr:cxnSp macro="">
      <cdr:nvCxnSpPr>
        <cdr:cNvPr id="19" name="Straight Connector 18">
          <a:extLst xmlns:a="http://schemas.openxmlformats.org/drawingml/2006/main">
            <a:ext uri="{FF2B5EF4-FFF2-40B4-BE49-F238E27FC236}">
              <a16:creationId xmlns:a16="http://schemas.microsoft.com/office/drawing/2014/main" id="{D81CCFC1-7B9F-F695-3ADB-5ACDDEBC8AA3}"/>
            </a:ext>
          </a:extLst>
        </cdr:cNvPr>
        <cdr:cNvCxnSpPr/>
      </cdr:nvCxnSpPr>
      <cdr:spPr>
        <a:xfrm xmlns:a="http://schemas.openxmlformats.org/drawingml/2006/main">
          <a:off x="9645987" y="2423690"/>
          <a:ext cx="0" cy="504056"/>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0.51971</cdr:x>
      <cdr:y>0.32369</cdr:y>
    </cdr:from>
    <cdr:to>
      <cdr:x>0.65305</cdr:x>
      <cdr:y>0.38084</cdr:y>
    </cdr:to>
    <cdr:sp macro="" textlink="">
      <cdr:nvSpPr>
        <cdr:cNvPr id="20" name="TextBox 19"/>
        <cdr:cNvSpPr txBox="1"/>
      </cdr:nvSpPr>
      <cdr:spPr>
        <a:xfrm xmlns:a="http://schemas.openxmlformats.org/drawingml/2006/main">
          <a:off x="5613539" y="1631602"/>
          <a:ext cx="1440160"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mn-MN" sz="1800" dirty="0">
              <a:latin typeface="Arial" pitchFamily="34" charset="0"/>
              <a:cs typeface="Arial" pitchFamily="34" charset="0"/>
            </a:rPr>
            <a:t>Сувилагч</a:t>
          </a:r>
          <a:endParaRPr lang="en-US" sz="1800" dirty="0">
            <a:latin typeface="Arial" pitchFamily="34" charset="0"/>
            <a:cs typeface="Arial" pitchFamily="34" charset="0"/>
          </a:endParaRPr>
        </a:p>
      </cdr:txBody>
    </cdr:sp>
  </cdr:relSizeAnchor>
  <cdr:relSizeAnchor xmlns:cdr="http://schemas.openxmlformats.org/drawingml/2006/chartDrawing">
    <cdr:from>
      <cdr:x>0.71971</cdr:x>
      <cdr:y>0.36655</cdr:y>
    </cdr:from>
    <cdr:to>
      <cdr:x>0.87971</cdr:x>
      <cdr:y>0.45227</cdr:y>
    </cdr:to>
    <cdr:sp macro="" textlink="">
      <cdr:nvSpPr>
        <cdr:cNvPr id="21" name="TextBox 20"/>
        <cdr:cNvSpPr txBox="1"/>
      </cdr:nvSpPr>
      <cdr:spPr>
        <a:xfrm xmlns:a="http://schemas.openxmlformats.org/drawingml/2006/main">
          <a:off x="7773779" y="1847626"/>
          <a:ext cx="1728192" cy="4320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0.71305</cdr:x>
      <cdr:y>0.38798</cdr:y>
    </cdr:from>
    <cdr:to>
      <cdr:x>0.89971</cdr:x>
      <cdr:y>0.51655</cdr:y>
    </cdr:to>
    <cdr:sp macro="" textlink="">
      <cdr:nvSpPr>
        <cdr:cNvPr id="22" name="TextBox 21"/>
        <cdr:cNvSpPr txBox="1"/>
      </cdr:nvSpPr>
      <cdr:spPr>
        <a:xfrm xmlns:a="http://schemas.openxmlformats.org/drawingml/2006/main">
          <a:off x="7701771" y="1955638"/>
          <a:ext cx="2016224" cy="64807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mn-MN" sz="1200" b="1" dirty="0">
              <a:latin typeface="Arial" pitchFamily="34" charset="0"/>
              <a:cs typeface="Arial" pitchFamily="34" charset="0"/>
            </a:rPr>
            <a:t>ажлын байрны дагалдан сургалт</a:t>
          </a:r>
          <a:endParaRPr lang="en-US" sz="1200" dirty="0">
            <a:latin typeface="Arial" pitchFamily="34" charset="0"/>
            <a:cs typeface="Arial" pitchFamily="34" charset="0"/>
          </a:endParaRPr>
        </a:p>
      </cdr:txBody>
    </cdr:sp>
  </cdr:relSizeAnchor>
  <cdr:relSizeAnchor xmlns:cdr="http://schemas.openxmlformats.org/drawingml/2006/chartDrawing">
    <cdr:from>
      <cdr:x>0.27973</cdr:x>
      <cdr:y>0.53905</cdr:y>
    </cdr:from>
    <cdr:to>
      <cdr:x>0.27973</cdr:x>
      <cdr:y>0.62476</cdr:y>
    </cdr:to>
    <cdr:cxnSp macro="">
      <cdr:nvCxnSpPr>
        <cdr:cNvPr id="14" name="Straight Connector 13">
          <a:extLst xmlns:a="http://schemas.openxmlformats.org/drawingml/2006/main">
            <a:ext uri="{FF2B5EF4-FFF2-40B4-BE49-F238E27FC236}">
              <a16:creationId xmlns:a16="http://schemas.microsoft.com/office/drawing/2014/main" id="{491208A7-34E0-B3B8-E7D6-40C1A1AE7674}"/>
            </a:ext>
          </a:extLst>
        </cdr:cNvPr>
        <cdr:cNvCxnSpPr/>
      </cdr:nvCxnSpPr>
      <cdr:spPr>
        <a:xfrm xmlns:a="http://schemas.openxmlformats.org/drawingml/2006/main" flipV="1">
          <a:off x="3021418" y="2717115"/>
          <a:ext cx="0" cy="432048"/>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0.31284</cdr:x>
      <cdr:y>0.44279</cdr:y>
    </cdr:from>
    <cdr:to>
      <cdr:x>0.43284</cdr:x>
      <cdr:y>0.51606</cdr:y>
    </cdr:to>
    <cdr:sp macro="" textlink="">
      <cdr:nvSpPr>
        <cdr:cNvPr id="16" name="TextBox 6"/>
        <cdr:cNvSpPr txBox="1"/>
      </cdr:nvSpPr>
      <cdr:spPr>
        <a:xfrm xmlns:a="http://schemas.openxmlformats.org/drawingml/2006/main">
          <a:off x="3379038" y="2231903"/>
          <a:ext cx="1296144"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mn-MN" dirty="0">
              <a:latin typeface="Arial" pitchFamily="34" charset="0"/>
              <a:cs typeface="Arial" pitchFamily="34" charset="0"/>
            </a:rPr>
            <a:t>Их эмч</a:t>
          </a:r>
          <a:endParaRPr lang="en-US" dirty="0">
            <a:latin typeface="Arial" pitchFamily="34" charset="0"/>
            <a:cs typeface="Arial"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0.17864</cdr:x>
      <cdr:y>0</cdr:y>
    </cdr:from>
    <cdr:to>
      <cdr:x>0.63662</cdr:x>
      <cdr:y>0.15837</cdr:y>
    </cdr:to>
    <cdr:sp macro="" textlink="">
      <cdr:nvSpPr>
        <cdr:cNvPr id="2" name="TextBox 1">
          <a:extLst xmlns:a="http://schemas.openxmlformats.org/drawingml/2006/main">
            <a:ext uri="{FF2B5EF4-FFF2-40B4-BE49-F238E27FC236}">
              <a16:creationId xmlns:a16="http://schemas.microsoft.com/office/drawing/2014/main" id="{AC9FCC34-4D45-46AA-BEA6-B2E86D58013A}"/>
            </a:ext>
          </a:extLst>
        </cdr:cNvPr>
        <cdr:cNvSpPr txBox="1"/>
      </cdr:nvSpPr>
      <cdr:spPr>
        <a:xfrm xmlns:a="http://schemas.openxmlformats.org/drawingml/2006/main">
          <a:off x="1132020" y="-3997004"/>
          <a:ext cx="2902260" cy="4489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mn-MN" sz="1800" b="1" dirty="0">
              <a:solidFill>
                <a:srgbClr val="002060"/>
              </a:solidFill>
              <a:latin typeface="Arial" panose="020B0604020202020204" pitchFamily="34" charset="0"/>
              <a:cs typeface="Arial" panose="020B0604020202020204" pitchFamily="34" charset="0"/>
            </a:rPr>
            <a:t>Сумдын хамралт</a:t>
          </a:r>
          <a:endParaRPr lang="en-US" sz="1800" b="1" dirty="0">
            <a:solidFill>
              <a:srgbClr val="002060"/>
            </a:solidFill>
            <a:latin typeface="Arial" panose="020B0604020202020204" pitchFamily="34" charset="0"/>
            <a:cs typeface="Arial" panose="020B0604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873149-8758-4AF3-9223-9BE133945F73}" type="datetimeFigureOut">
              <a:rPr lang="en-US" smtClean="0"/>
              <a:t>5/11/2024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621056-A204-4DA4-8EE9-1F44D0D1C509}" type="slidenum">
              <a:rPr lang="en-US" smtClean="0"/>
              <a:t>‹#›</a:t>
            </a:fld>
            <a:endParaRPr lang="en-US"/>
          </a:p>
        </p:txBody>
      </p:sp>
    </p:spTree>
    <p:extLst>
      <p:ext uri="{BB962C8B-B14F-4D97-AF65-F5344CB8AC3E}">
        <p14:creationId xmlns:p14="http://schemas.microsoft.com/office/powerpoint/2010/main" val="1433571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n-MN" dirty="0">
                <a:latin typeface="Arial" panose="020B0604020202020204" pitchFamily="34" charset="0"/>
                <a:cs typeface="Arial" panose="020B0604020202020204" pitchFamily="34" charset="0"/>
              </a:rPr>
              <a:t>2</a:t>
            </a:r>
            <a:endParaRPr lang="en-US" dirty="0"/>
          </a:p>
        </p:txBody>
      </p:sp>
      <p:sp>
        <p:nvSpPr>
          <p:cNvPr id="4" name="Slide Number Placeholder 3"/>
          <p:cNvSpPr>
            <a:spLocks noGrp="1"/>
          </p:cNvSpPr>
          <p:nvPr>
            <p:ph type="sldNum" sz="quarter" idx="5"/>
          </p:nvPr>
        </p:nvSpPr>
        <p:spPr/>
        <p:txBody>
          <a:bodyPr/>
          <a:lstStyle/>
          <a:p>
            <a:fld id="{23621056-A204-4DA4-8EE9-1F44D0D1C509}" type="slidenum">
              <a:rPr lang="en-US" smtClean="0"/>
              <a:t>5</a:t>
            </a:fld>
            <a:endParaRPr lang="en-US"/>
          </a:p>
        </p:txBody>
      </p:sp>
    </p:spTree>
    <p:extLst>
      <p:ext uri="{BB962C8B-B14F-4D97-AF65-F5344CB8AC3E}">
        <p14:creationId xmlns:p14="http://schemas.microsoft.com/office/powerpoint/2010/main" val="2800577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21056-A204-4DA4-8EE9-1F44D0D1C509}" type="slidenum">
              <a:rPr lang="en-US" smtClean="0"/>
              <a:t>6</a:t>
            </a:fld>
            <a:endParaRPr lang="en-US"/>
          </a:p>
        </p:txBody>
      </p:sp>
    </p:spTree>
    <p:extLst>
      <p:ext uri="{BB962C8B-B14F-4D97-AF65-F5344CB8AC3E}">
        <p14:creationId xmlns:p14="http://schemas.microsoft.com/office/powerpoint/2010/main" val="1092548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AB9F7F-EA96-4EFE-8807-5BB60661A8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627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21056-A204-4DA4-8EE9-1F44D0D1C509}" type="slidenum">
              <a:rPr lang="en-US" smtClean="0"/>
              <a:t>51</a:t>
            </a:fld>
            <a:endParaRPr lang="en-US"/>
          </a:p>
        </p:txBody>
      </p:sp>
    </p:spTree>
    <p:extLst>
      <p:ext uri="{BB962C8B-B14F-4D97-AF65-F5344CB8AC3E}">
        <p14:creationId xmlns:p14="http://schemas.microsoft.com/office/powerpoint/2010/main" val="2894583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21056-A204-4DA4-8EE9-1F44D0D1C509}" type="slidenum">
              <a:rPr lang="en-US" smtClean="0"/>
              <a:t>52</a:t>
            </a:fld>
            <a:endParaRPr lang="en-US"/>
          </a:p>
        </p:txBody>
      </p:sp>
    </p:spTree>
    <p:extLst>
      <p:ext uri="{BB962C8B-B14F-4D97-AF65-F5344CB8AC3E}">
        <p14:creationId xmlns:p14="http://schemas.microsoft.com/office/powerpoint/2010/main" val="3138772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21056-A204-4DA4-8EE9-1F44D0D1C509}" type="slidenum">
              <a:rPr lang="en-US" smtClean="0"/>
              <a:t>53</a:t>
            </a:fld>
            <a:endParaRPr lang="en-US"/>
          </a:p>
        </p:txBody>
      </p:sp>
    </p:spTree>
    <p:extLst>
      <p:ext uri="{BB962C8B-B14F-4D97-AF65-F5344CB8AC3E}">
        <p14:creationId xmlns:p14="http://schemas.microsoft.com/office/powerpoint/2010/main" val="3285177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sv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7_Contents slide layout">
    <p:bg>
      <p:bgPr>
        <a:solidFill>
          <a:schemeClr val="bg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3109693F-8F45-4338-AA57-19235FBC64F1}"/>
              </a:ext>
            </a:extLst>
          </p:cNvPr>
          <p:cNvSpPr>
            <a:spLocks noGrp="1"/>
          </p:cNvSpPr>
          <p:nvPr>
            <p:ph type="body" sz="quarter" idx="10" hasCustomPrompt="1"/>
          </p:nvPr>
        </p:nvSpPr>
        <p:spPr>
          <a:xfrm>
            <a:off x="706170" y="281518"/>
            <a:ext cx="11190556" cy="840230"/>
          </a:xfrm>
          <a:prstGeom prst="rect">
            <a:avLst/>
          </a:prstGeom>
          <a:noFill/>
          <a:effectLst/>
        </p:spPr>
        <p:txBody>
          <a:bodyPr wrap="square" rtlCol="0" anchor="ctr">
            <a:spAutoFit/>
          </a:bodyPr>
          <a:lstStyle>
            <a:lvl1pPr marL="0" indent="0" algn="l">
              <a:buFontTx/>
              <a:buNone/>
              <a:defRPr lang="en-US" altLang="ko-KR" sz="5400" dirty="0">
                <a:solidFill>
                  <a:schemeClr val="tx1"/>
                </a:solidFill>
                <a:effectLst/>
                <a:latin typeface="+mj-lt"/>
              </a:defRPr>
            </a:lvl1pPr>
          </a:lstStyle>
          <a:p>
            <a:pPr marL="0" lvl="0"/>
            <a:r>
              <a:rPr lang="en-US" altLang="ko-KR" dirty="0"/>
              <a:t>BASIC LAYOUT</a:t>
            </a:r>
          </a:p>
        </p:txBody>
      </p:sp>
    </p:spTree>
    <p:extLst>
      <p:ext uri="{BB962C8B-B14F-4D97-AF65-F5344CB8AC3E}">
        <p14:creationId xmlns:p14="http://schemas.microsoft.com/office/powerpoint/2010/main" val="845458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1B751-575E-E333-FC78-8CE30012B6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88DDE9-17C4-B37D-B35A-25522E0A9A13}"/>
              </a:ext>
            </a:extLst>
          </p:cNvPr>
          <p:cNvSpPr>
            <a:spLocks noGrp="1"/>
          </p:cNvSpPr>
          <p:nvPr>
            <p:ph type="dt" sz="half" idx="10"/>
          </p:nvPr>
        </p:nvSpPr>
        <p:spPr/>
        <p:txBody>
          <a:bodyPr/>
          <a:lstStyle/>
          <a:p>
            <a:fld id="{E31A18C1-E952-4737-B8EF-42B6DFE3A39C}" type="datetimeFigureOut">
              <a:rPr lang="en-US" smtClean="0"/>
              <a:t>5/11/2024</a:t>
            </a:fld>
            <a:endParaRPr lang="en-US"/>
          </a:p>
        </p:txBody>
      </p:sp>
      <p:sp>
        <p:nvSpPr>
          <p:cNvPr id="4" name="Footer Placeholder 3">
            <a:extLst>
              <a:ext uri="{FF2B5EF4-FFF2-40B4-BE49-F238E27FC236}">
                <a16:creationId xmlns:a16="http://schemas.microsoft.com/office/drawing/2014/main" id="{078643A2-2D08-29A4-E2CE-376D416918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19C7C3-1FC9-633C-02CA-3818174D1CE7}"/>
              </a:ext>
            </a:extLst>
          </p:cNvPr>
          <p:cNvSpPr>
            <a:spLocks noGrp="1"/>
          </p:cNvSpPr>
          <p:nvPr>
            <p:ph type="sldNum" sz="quarter" idx="12"/>
          </p:nvPr>
        </p:nvSpPr>
        <p:spPr/>
        <p:txBody>
          <a:bodyPr/>
          <a:lstStyle/>
          <a:p>
            <a:fld id="{43550356-283C-4453-9DCE-53DA30346C4A}" type="slidenum">
              <a:rPr lang="en-US" smtClean="0"/>
              <a:t>‹#›</a:t>
            </a:fld>
            <a:endParaRPr lang="en-US"/>
          </a:p>
        </p:txBody>
      </p:sp>
    </p:spTree>
    <p:extLst>
      <p:ext uri="{BB962C8B-B14F-4D97-AF65-F5344CB8AC3E}">
        <p14:creationId xmlns:p14="http://schemas.microsoft.com/office/powerpoint/2010/main" val="2603114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2809" y="381000"/>
            <a:ext cx="9832359" cy="1219200"/>
          </a:xfrm>
        </p:spPr>
        <p:txBody>
          <a:bodyPr/>
          <a:lstStyle>
            <a:lvl1pPr>
              <a:defRPr>
                <a:solidFill>
                  <a:schemeClr val="accent1">
                    <a:lumMod val="50000"/>
                  </a:schemeClr>
                </a:solidFill>
              </a:defRPr>
            </a:lvl1pPr>
          </a:lstStyle>
          <a:p>
            <a:r>
              <a:rPr lang="en-US"/>
              <a:t>Click to edit Master title style</a:t>
            </a:r>
            <a:endParaRPr dirty="0"/>
          </a:p>
        </p:txBody>
      </p:sp>
      <p:sp>
        <p:nvSpPr>
          <p:cNvPr id="3" name="Text Placeholder 2"/>
          <p:cNvSpPr>
            <a:spLocks noGrp="1"/>
          </p:cNvSpPr>
          <p:nvPr>
            <p:ph type="body" idx="1"/>
          </p:nvPr>
        </p:nvSpPr>
        <p:spPr>
          <a:xfrm>
            <a:off x="1522810" y="1828800"/>
            <a:ext cx="4801850" cy="838200"/>
          </a:xfrm>
        </p:spPr>
        <p:txBody>
          <a:bodyPr anchor="ctr">
            <a:noAutofit/>
          </a:bodyPr>
          <a:lstStyle>
            <a:lvl1pPr marL="0" indent="0">
              <a:spcBef>
                <a:spcPts val="0"/>
              </a:spcBef>
              <a:buNone/>
              <a:defRPr sz="2400" b="0"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22810" y="2743201"/>
            <a:ext cx="4801850" cy="3425825"/>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553320" y="1828800"/>
            <a:ext cx="4801850" cy="838200"/>
          </a:xfrm>
        </p:spPr>
        <p:txBody>
          <a:bodyPr anchor="ctr">
            <a:noAutofit/>
          </a:bodyPr>
          <a:lstStyle>
            <a:lvl1pPr marL="0" indent="0">
              <a:spcBef>
                <a:spcPts val="0"/>
              </a:spcBef>
              <a:buNone/>
              <a:defRPr sz="2400" b="0"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53320" y="2743201"/>
            <a:ext cx="4801850" cy="3425825"/>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03F41C87-7AD9-4845-A077-840E4A0F3F06}" type="datetimeFigureOut">
              <a:rPr lang="en-US"/>
              <a:t>5/11/2024</a:t>
            </a:fld>
            <a:endParaRPr/>
          </a:p>
        </p:txBody>
      </p:sp>
      <p:sp>
        <p:nvSpPr>
          <p:cNvPr id="9" name="Slide Number Placeholder 8"/>
          <p:cNvSpPr>
            <a:spLocks noGrp="1"/>
          </p:cNvSpPr>
          <p:nvPr>
            <p:ph type="sldNum" sz="quarter" idx="12"/>
          </p:nvPr>
        </p:nvSpPr>
        <p:spPr/>
        <p:txBody>
          <a:bodyPr/>
          <a:lstStyle/>
          <a:p>
            <a:fld id="{2A013F82-EE5E-44EE-A61D-E31C6657F26F}" type="slidenum">
              <a:rPr/>
              <a:t>‹#›</a:t>
            </a:fld>
            <a:endParaRPr/>
          </a:p>
        </p:txBody>
      </p:sp>
      <p:cxnSp>
        <p:nvCxnSpPr>
          <p:cNvPr id="10" name="Straight Connector 9"/>
          <p:cNvCxnSpPr/>
          <p:nvPr/>
        </p:nvCxnSpPr>
        <p:spPr>
          <a:xfrm>
            <a:off x="1659368" y="1709058"/>
            <a:ext cx="9619581"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1838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FDA1D-5920-4B91-A62B-F68E2C5F14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77350CB-D468-4EB4-AE5D-2FE328AC7C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6B5DB22-FB8C-4122-89ED-1AC19DCCCC15}"/>
              </a:ext>
            </a:extLst>
          </p:cNvPr>
          <p:cNvSpPr>
            <a:spLocks noGrp="1"/>
          </p:cNvSpPr>
          <p:nvPr>
            <p:ph type="dt" sz="half" idx="10"/>
          </p:nvPr>
        </p:nvSpPr>
        <p:spPr/>
        <p:txBody>
          <a:bodyPr/>
          <a:lstStyle/>
          <a:p>
            <a:fld id="{C369718C-E63A-4D82-BD2A-72D834B303F6}" type="datetimeFigureOut">
              <a:rPr lang="en-GB" smtClean="0"/>
              <a:t>11/05/2024</a:t>
            </a:fld>
            <a:endParaRPr lang="en-GB"/>
          </a:p>
        </p:txBody>
      </p:sp>
      <p:sp>
        <p:nvSpPr>
          <p:cNvPr id="5" name="Footer Placeholder 4">
            <a:extLst>
              <a:ext uri="{FF2B5EF4-FFF2-40B4-BE49-F238E27FC236}">
                <a16:creationId xmlns:a16="http://schemas.microsoft.com/office/drawing/2014/main" id="{352EBA7F-4E63-4D3E-AD77-1DDD267C81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523C0B-E7F2-4199-957E-7F9EDDCB7E3D}"/>
              </a:ext>
            </a:extLst>
          </p:cNvPr>
          <p:cNvSpPr>
            <a:spLocks noGrp="1"/>
          </p:cNvSpPr>
          <p:nvPr>
            <p:ph type="sldNum" sz="quarter" idx="12"/>
          </p:nvPr>
        </p:nvSpPr>
        <p:spPr/>
        <p:txBody>
          <a:bodyPr/>
          <a:lstStyle/>
          <a:p>
            <a:fld id="{93754066-5B66-4501-8BEF-26A8D3532C81}" type="slidenum">
              <a:rPr lang="en-GB" smtClean="0"/>
              <a:t>‹#›</a:t>
            </a:fld>
            <a:endParaRPr lang="en-GB"/>
          </a:p>
        </p:txBody>
      </p:sp>
    </p:spTree>
    <p:extLst>
      <p:ext uri="{BB962C8B-B14F-4D97-AF65-F5344CB8AC3E}">
        <p14:creationId xmlns:p14="http://schemas.microsoft.com/office/powerpoint/2010/main" val="2611146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1_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036691" y="909857"/>
            <a:ext cx="3428577" cy="731943"/>
          </a:xfrm>
          <a:custGeom>
            <a:avLst/>
            <a:gdLst/>
            <a:ahLst/>
            <a:cxnLst/>
            <a:rect l="l" t="t" r="r" b="b"/>
            <a:pathLst>
              <a:path w="5142865" h="1097914">
                <a:moveTo>
                  <a:pt x="302513" y="240776"/>
                </a:moveTo>
                <a:lnTo>
                  <a:pt x="262673" y="232190"/>
                </a:lnTo>
                <a:lnTo>
                  <a:pt x="229200" y="209135"/>
                </a:lnTo>
                <a:lnTo>
                  <a:pt x="206145" y="175662"/>
                </a:lnTo>
                <a:lnTo>
                  <a:pt x="197560" y="135822"/>
                </a:lnTo>
                <a:lnTo>
                  <a:pt x="197560" y="104953"/>
                </a:lnTo>
                <a:lnTo>
                  <a:pt x="206145" y="62509"/>
                </a:lnTo>
                <a:lnTo>
                  <a:pt x="229200" y="29325"/>
                </a:lnTo>
                <a:lnTo>
                  <a:pt x="262673" y="7716"/>
                </a:lnTo>
                <a:lnTo>
                  <a:pt x="302512" y="0"/>
                </a:lnTo>
                <a:lnTo>
                  <a:pt x="342353" y="7716"/>
                </a:lnTo>
                <a:lnTo>
                  <a:pt x="375827" y="29325"/>
                </a:lnTo>
                <a:lnTo>
                  <a:pt x="398882" y="62509"/>
                </a:lnTo>
                <a:lnTo>
                  <a:pt x="407467" y="104953"/>
                </a:lnTo>
                <a:lnTo>
                  <a:pt x="407467" y="135822"/>
                </a:lnTo>
                <a:lnTo>
                  <a:pt x="398882" y="175662"/>
                </a:lnTo>
                <a:lnTo>
                  <a:pt x="375827" y="209135"/>
                </a:lnTo>
                <a:lnTo>
                  <a:pt x="342353" y="232190"/>
                </a:lnTo>
                <a:lnTo>
                  <a:pt x="302513" y="240776"/>
                </a:lnTo>
                <a:close/>
              </a:path>
              <a:path w="5142865" h="1097914">
                <a:moveTo>
                  <a:pt x="49390" y="685286"/>
                </a:moveTo>
                <a:lnTo>
                  <a:pt x="6173" y="685286"/>
                </a:lnTo>
                <a:lnTo>
                  <a:pt x="6173" y="679112"/>
                </a:lnTo>
                <a:lnTo>
                  <a:pt x="0" y="672939"/>
                </a:lnTo>
                <a:lnTo>
                  <a:pt x="0" y="666765"/>
                </a:lnTo>
                <a:lnTo>
                  <a:pt x="6173" y="660591"/>
                </a:lnTo>
                <a:lnTo>
                  <a:pt x="98780" y="444510"/>
                </a:lnTo>
                <a:lnTo>
                  <a:pt x="129648" y="358077"/>
                </a:lnTo>
                <a:lnTo>
                  <a:pt x="152511" y="323735"/>
                </a:lnTo>
                <a:lnTo>
                  <a:pt x="182897" y="296339"/>
                </a:lnTo>
                <a:lnTo>
                  <a:pt x="219071" y="278204"/>
                </a:lnTo>
                <a:lnTo>
                  <a:pt x="259297" y="271644"/>
                </a:lnTo>
                <a:lnTo>
                  <a:pt x="345730" y="271644"/>
                </a:lnTo>
                <a:lnTo>
                  <a:pt x="385956" y="278204"/>
                </a:lnTo>
                <a:lnTo>
                  <a:pt x="422130" y="296339"/>
                </a:lnTo>
                <a:lnTo>
                  <a:pt x="452516" y="323735"/>
                </a:lnTo>
                <a:lnTo>
                  <a:pt x="475379" y="358077"/>
                </a:lnTo>
                <a:lnTo>
                  <a:pt x="506247" y="444510"/>
                </a:lnTo>
                <a:lnTo>
                  <a:pt x="514185" y="463031"/>
                </a:lnTo>
                <a:lnTo>
                  <a:pt x="191386" y="463031"/>
                </a:lnTo>
                <a:lnTo>
                  <a:pt x="191386" y="469205"/>
                </a:lnTo>
                <a:lnTo>
                  <a:pt x="117301" y="642070"/>
                </a:lnTo>
                <a:lnTo>
                  <a:pt x="105822" y="659240"/>
                </a:lnTo>
                <a:lnTo>
                  <a:pt x="90290" y="672939"/>
                </a:lnTo>
                <a:lnTo>
                  <a:pt x="71287" y="682006"/>
                </a:lnTo>
                <a:lnTo>
                  <a:pt x="49390" y="685286"/>
                </a:lnTo>
                <a:close/>
              </a:path>
              <a:path w="5142865" h="1097914">
                <a:moveTo>
                  <a:pt x="180976" y="1097556"/>
                </a:moveTo>
                <a:lnTo>
                  <a:pt x="141996" y="1097556"/>
                </a:lnTo>
                <a:lnTo>
                  <a:pt x="141996" y="1092754"/>
                </a:lnTo>
                <a:lnTo>
                  <a:pt x="135822" y="1092754"/>
                </a:lnTo>
                <a:lnTo>
                  <a:pt x="135822" y="1086580"/>
                </a:lnTo>
                <a:lnTo>
                  <a:pt x="129648" y="1086580"/>
                </a:lnTo>
                <a:lnTo>
                  <a:pt x="129648" y="1080406"/>
                </a:lnTo>
                <a:lnTo>
                  <a:pt x="166691" y="685286"/>
                </a:lnTo>
                <a:lnTo>
                  <a:pt x="197560" y="469205"/>
                </a:lnTo>
                <a:lnTo>
                  <a:pt x="191386" y="463031"/>
                </a:lnTo>
                <a:lnTo>
                  <a:pt x="413641" y="463031"/>
                </a:lnTo>
                <a:lnTo>
                  <a:pt x="407467" y="469205"/>
                </a:lnTo>
                <a:lnTo>
                  <a:pt x="438336" y="685286"/>
                </a:lnTo>
                <a:lnTo>
                  <a:pt x="440072" y="703807"/>
                </a:lnTo>
                <a:lnTo>
                  <a:pt x="296340" y="703807"/>
                </a:lnTo>
                <a:lnTo>
                  <a:pt x="240776" y="1037190"/>
                </a:lnTo>
                <a:lnTo>
                  <a:pt x="235374" y="1062464"/>
                </a:lnTo>
                <a:lnTo>
                  <a:pt x="220711" y="1081950"/>
                </a:lnTo>
                <a:lnTo>
                  <a:pt x="199103" y="1094490"/>
                </a:lnTo>
                <a:lnTo>
                  <a:pt x="180976" y="1097556"/>
                </a:lnTo>
                <a:close/>
              </a:path>
              <a:path w="5142865" h="1097914">
                <a:moveTo>
                  <a:pt x="598854" y="685286"/>
                </a:moveTo>
                <a:lnTo>
                  <a:pt x="555637" y="685286"/>
                </a:lnTo>
                <a:lnTo>
                  <a:pt x="533740" y="682006"/>
                </a:lnTo>
                <a:lnTo>
                  <a:pt x="514736" y="672939"/>
                </a:lnTo>
                <a:lnTo>
                  <a:pt x="499205" y="659240"/>
                </a:lnTo>
                <a:lnTo>
                  <a:pt x="487726" y="642070"/>
                </a:lnTo>
                <a:lnTo>
                  <a:pt x="413641" y="469205"/>
                </a:lnTo>
                <a:lnTo>
                  <a:pt x="413641" y="463031"/>
                </a:lnTo>
                <a:lnTo>
                  <a:pt x="514185" y="463031"/>
                </a:lnTo>
                <a:lnTo>
                  <a:pt x="598854" y="660591"/>
                </a:lnTo>
                <a:lnTo>
                  <a:pt x="605027" y="666765"/>
                </a:lnTo>
                <a:lnTo>
                  <a:pt x="605027" y="672939"/>
                </a:lnTo>
                <a:lnTo>
                  <a:pt x="598854" y="679112"/>
                </a:lnTo>
                <a:lnTo>
                  <a:pt x="598854" y="685286"/>
                </a:lnTo>
                <a:close/>
              </a:path>
              <a:path w="5142865" h="1097914">
                <a:moveTo>
                  <a:pt x="463031" y="1097556"/>
                </a:moveTo>
                <a:lnTo>
                  <a:pt x="424051" y="1097556"/>
                </a:lnTo>
                <a:lnTo>
                  <a:pt x="405924" y="1094490"/>
                </a:lnTo>
                <a:lnTo>
                  <a:pt x="384316" y="1081950"/>
                </a:lnTo>
                <a:lnTo>
                  <a:pt x="369653" y="1062464"/>
                </a:lnTo>
                <a:lnTo>
                  <a:pt x="364251" y="1037190"/>
                </a:lnTo>
                <a:lnTo>
                  <a:pt x="308687" y="703807"/>
                </a:lnTo>
                <a:lnTo>
                  <a:pt x="440072" y="703807"/>
                </a:lnTo>
                <a:lnTo>
                  <a:pt x="475379" y="1080406"/>
                </a:lnTo>
                <a:lnTo>
                  <a:pt x="475379" y="1086580"/>
                </a:lnTo>
                <a:lnTo>
                  <a:pt x="469205" y="1086580"/>
                </a:lnTo>
                <a:lnTo>
                  <a:pt x="469205" y="1092754"/>
                </a:lnTo>
                <a:lnTo>
                  <a:pt x="463031" y="1092754"/>
                </a:lnTo>
                <a:lnTo>
                  <a:pt x="463031" y="1097556"/>
                </a:lnTo>
                <a:close/>
              </a:path>
              <a:path w="5142865" h="1097914">
                <a:moveTo>
                  <a:pt x="950758" y="240776"/>
                </a:moveTo>
                <a:lnTo>
                  <a:pt x="910918" y="232190"/>
                </a:lnTo>
                <a:lnTo>
                  <a:pt x="877444" y="209135"/>
                </a:lnTo>
                <a:lnTo>
                  <a:pt x="854389" y="175662"/>
                </a:lnTo>
                <a:lnTo>
                  <a:pt x="845804" y="135822"/>
                </a:lnTo>
                <a:lnTo>
                  <a:pt x="845804" y="104953"/>
                </a:lnTo>
                <a:lnTo>
                  <a:pt x="854389" y="62509"/>
                </a:lnTo>
                <a:lnTo>
                  <a:pt x="877444" y="29325"/>
                </a:lnTo>
                <a:lnTo>
                  <a:pt x="910918" y="7716"/>
                </a:lnTo>
                <a:lnTo>
                  <a:pt x="950757" y="0"/>
                </a:lnTo>
                <a:lnTo>
                  <a:pt x="990598" y="7716"/>
                </a:lnTo>
                <a:lnTo>
                  <a:pt x="1024071" y="29325"/>
                </a:lnTo>
                <a:lnTo>
                  <a:pt x="1047126" y="62509"/>
                </a:lnTo>
                <a:lnTo>
                  <a:pt x="1055711" y="104953"/>
                </a:lnTo>
                <a:lnTo>
                  <a:pt x="1055711" y="135822"/>
                </a:lnTo>
                <a:lnTo>
                  <a:pt x="1047126" y="175662"/>
                </a:lnTo>
                <a:lnTo>
                  <a:pt x="1024071" y="209135"/>
                </a:lnTo>
                <a:lnTo>
                  <a:pt x="990598" y="232190"/>
                </a:lnTo>
                <a:lnTo>
                  <a:pt x="950758" y="240776"/>
                </a:lnTo>
                <a:close/>
              </a:path>
              <a:path w="5142865" h="1097914">
                <a:moveTo>
                  <a:pt x="697634" y="685286"/>
                </a:moveTo>
                <a:lnTo>
                  <a:pt x="654417" y="685286"/>
                </a:lnTo>
                <a:lnTo>
                  <a:pt x="654417" y="679112"/>
                </a:lnTo>
                <a:lnTo>
                  <a:pt x="648244" y="672939"/>
                </a:lnTo>
                <a:lnTo>
                  <a:pt x="648244" y="666765"/>
                </a:lnTo>
                <a:lnTo>
                  <a:pt x="654417" y="660591"/>
                </a:lnTo>
                <a:lnTo>
                  <a:pt x="747024" y="444510"/>
                </a:lnTo>
                <a:lnTo>
                  <a:pt x="777893" y="358077"/>
                </a:lnTo>
                <a:lnTo>
                  <a:pt x="800755" y="323735"/>
                </a:lnTo>
                <a:lnTo>
                  <a:pt x="831141" y="296339"/>
                </a:lnTo>
                <a:lnTo>
                  <a:pt x="867316" y="278204"/>
                </a:lnTo>
                <a:lnTo>
                  <a:pt x="907541" y="271644"/>
                </a:lnTo>
                <a:lnTo>
                  <a:pt x="993974" y="271644"/>
                </a:lnTo>
                <a:lnTo>
                  <a:pt x="1034200" y="278204"/>
                </a:lnTo>
                <a:lnTo>
                  <a:pt x="1070374" y="296339"/>
                </a:lnTo>
                <a:lnTo>
                  <a:pt x="1100761" y="323735"/>
                </a:lnTo>
                <a:lnTo>
                  <a:pt x="1123623" y="358077"/>
                </a:lnTo>
                <a:lnTo>
                  <a:pt x="1154492" y="444510"/>
                </a:lnTo>
                <a:lnTo>
                  <a:pt x="1162429" y="463031"/>
                </a:lnTo>
                <a:lnTo>
                  <a:pt x="839630" y="463031"/>
                </a:lnTo>
                <a:lnTo>
                  <a:pt x="839630" y="469205"/>
                </a:lnTo>
                <a:lnTo>
                  <a:pt x="765545" y="642070"/>
                </a:lnTo>
                <a:lnTo>
                  <a:pt x="754066" y="659240"/>
                </a:lnTo>
                <a:lnTo>
                  <a:pt x="738535" y="672939"/>
                </a:lnTo>
                <a:lnTo>
                  <a:pt x="719531" y="682006"/>
                </a:lnTo>
                <a:lnTo>
                  <a:pt x="697634" y="685286"/>
                </a:lnTo>
                <a:close/>
              </a:path>
              <a:path w="5142865" h="1097914">
                <a:moveTo>
                  <a:pt x="829221" y="1097556"/>
                </a:moveTo>
                <a:lnTo>
                  <a:pt x="790240" y="1097556"/>
                </a:lnTo>
                <a:lnTo>
                  <a:pt x="790240" y="1092754"/>
                </a:lnTo>
                <a:lnTo>
                  <a:pt x="784066" y="1092754"/>
                </a:lnTo>
                <a:lnTo>
                  <a:pt x="784066" y="1086580"/>
                </a:lnTo>
                <a:lnTo>
                  <a:pt x="777893" y="1086580"/>
                </a:lnTo>
                <a:lnTo>
                  <a:pt x="777893" y="1080406"/>
                </a:lnTo>
                <a:lnTo>
                  <a:pt x="814935" y="685286"/>
                </a:lnTo>
                <a:lnTo>
                  <a:pt x="845804" y="469205"/>
                </a:lnTo>
                <a:lnTo>
                  <a:pt x="839630" y="463031"/>
                </a:lnTo>
                <a:lnTo>
                  <a:pt x="1061885" y="463031"/>
                </a:lnTo>
                <a:lnTo>
                  <a:pt x="1055711" y="469205"/>
                </a:lnTo>
                <a:lnTo>
                  <a:pt x="1086580" y="685286"/>
                </a:lnTo>
                <a:lnTo>
                  <a:pt x="1088317" y="703807"/>
                </a:lnTo>
                <a:lnTo>
                  <a:pt x="944584" y="703807"/>
                </a:lnTo>
                <a:lnTo>
                  <a:pt x="889020" y="1037190"/>
                </a:lnTo>
                <a:lnTo>
                  <a:pt x="883618" y="1062464"/>
                </a:lnTo>
                <a:lnTo>
                  <a:pt x="868955" y="1081950"/>
                </a:lnTo>
                <a:lnTo>
                  <a:pt x="847347" y="1094490"/>
                </a:lnTo>
                <a:lnTo>
                  <a:pt x="829221" y="1097556"/>
                </a:lnTo>
                <a:close/>
              </a:path>
              <a:path w="5142865" h="1097914">
                <a:moveTo>
                  <a:pt x="1247098" y="685286"/>
                </a:moveTo>
                <a:lnTo>
                  <a:pt x="1203882" y="685286"/>
                </a:lnTo>
                <a:lnTo>
                  <a:pt x="1181984" y="682006"/>
                </a:lnTo>
                <a:lnTo>
                  <a:pt x="1162981" y="672939"/>
                </a:lnTo>
                <a:lnTo>
                  <a:pt x="1147450" y="659240"/>
                </a:lnTo>
                <a:lnTo>
                  <a:pt x="1135970" y="642070"/>
                </a:lnTo>
                <a:lnTo>
                  <a:pt x="1061885" y="469205"/>
                </a:lnTo>
                <a:lnTo>
                  <a:pt x="1061885" y="463031"/>
                </a:lnTo>
                <a:lnTo>
                  <a:pt x="1162429" y="463031"/>
                </a:lnTo>
                <a:lnTo>
                  <a:pt x="1247098" y="660591"/>
                </a:lnTo>
                <a:lnTo>
                  <a:pt x="1253272" y="666765"/>
                </a:lnTo>
                <a:lnTo>
                  <a:pt x="1253272" y="672939"/>
                </a:lnTo>
                <a:lnTo>
                  <a:pt x="1247098" y="679112"/>
                </a:lnTo>
                <a:lnTo>
                  <a:pt x="1247098" y="685286"/>
                </a:lnTo>
                <a:close/>
              </a:path>
              <a:path w="5142865" h="1097914">
                <a:moveTo>
                  <a:pt x="1111275" y="1097556"/>
                </a:moveTo>
                <a:lnTo>
                  <a:pt x="1072295" y="1097556"/>
                </a:lnTo>
                <a:lnTo>
                  <a:pt x="1054168" y="1094490"/>
                </a:lnTo>
                <a:lnTo>
                  <a:pt x="1032560" y="1081950"/>
                </a:lnTo>
                <a:lnTo>
                  <a:pt x="1017897" y="1062464"/>
                </a:lnTo>
                <a:lnTo>
                  <a:pt x="1012495" y="1037190"/>
                </a:lnTo>
                <a:lnTo>
                  <a:pt x="956931" y="703807"/>
                </a:lnTo>
                <a:lnTo>
                  <a:pt x="1088317" y="703807"/>
                </a:lnTo>
                <a:lnTo>
                  <a:pt x="1123623" y="1080406"/>
                </a:lnTo>
                <a:lnTo>
                  <a:pt x="1123623" y="1086580"/>
                </a:lnTo>
                <a:lnTo>
                  <a:pt x="1117449" y="1086580"/>
                </a:lnTo>
                <a:lnTo>
                  <a:pt x="1117449" y="1092754"/>
                </a:lnTo>
                <a:lnTo>
                  <a:pt x="1111275" y="1092754"/>
                </a:lnTo>
                <a:lnTo>
                  <a:pt x="1111275" y="1097556"/>
                </a:lnTo>
                <a:close/>
              </a:path>
              <a:path w="5142865" h="1097914">
                <a:moveTo>
                  <a:pt x="1599002" y="240776"/>
                </a:moveTo>
                <a:lnTo>
                  <a:pt x="1559162" y="232190"/>
                </a:lnTo>
                <a:lnTo>
                  <a:pt x="1525689" y="209135"/>
                </a:lnTo>
                <a:lnTo>
                  <a:pt x="1502634" y="175662"/>
                </a:lnTo>
                <a:lnTo>
                  <a:pt x="1494048" y="135822"/>
                </a:lnTo>
                <a:lnTo>
                  <a:pt x="1494048" y="104953"/>
                </a:lnTo>
                <a:lnTo>
                  <a:pt x="1502634" y="62509"/>
                </a:lnTo>
                <a:lnTo>
                  <a:pt x="1525689" y="29325"/>
                </a:lnTo>
                <a:lnTo>
                  <a:pt x="1559162" y="7716"/>
                </a:lnTo>
                <a:lnTo>
                  <a:pt x="1599001" y="0"/>
                </a:lnTo>
                <a:lnTo>
                  <a:pt x="1638842" y="7716"/>
                </a:lnTo>
                <a:lnTo>
                  <a:pt x="1672315" y="29325"/>
                </a:lnTo>
                <a:lnTo>
                  <a:pt x="1695371" y="62509"/>
                </a:lnTo>
                <a:lnTo>
                  <a:pt x="1703956" y="104953"/>
                </a:lnTo>
                <a:lnTo>
                  <a:pt x="1703956" y="135822"/>
                </a:lnTo>
                <a:lnTo>
                  <a:pt x="1695371" y="175662"/>
                </a:lnTo>
                <a:lnTo>
                  <a:pt x="1672315" y="209135"/>
                </a:lnTo>
                <a:lnTo>
                  <a:pt x="1638842" y="232190"/>
                </a:lnTo>
                <a:lnTo>
                  <a:pt x="1599002" y="240776"/>
                </a:lnTo>
                <a:close/>
              </a:path>
              <a:path w="5142865" h="1097914">
                <a:moveTo>
                  <a:pt x="1345878" y="685286"/>
                </a:moveTo>
                <a:lnTo>
                  <a:pt x="1302662" y="685286"/>
                </a:lnTo>
                <a:lnTo>
                  <a:pt x="1302662" y="679112"/>
                </a:lnTo>
                <a:lnTo>
                  <a:pt x="1296488" y="672939"/>
                </a:lnTo>
                <a:lnTo>
                  <a:pt x="1296488" y="666765"/>
                </a:lnTo>
                <a:lnTo>
                  <a:pt x="1302662" y="660591"/>
                </a:lnTo>
                <a:lnTo>
                  <a:pt x="1395268" y="444510"/>
                </a:lnTo>
                <a:lnTo>
                  <a:pt x="1426137" y="358077"/>
                </a:lnTo>
                <a:lnTo>
                  <a:pt x="1448999" y="323735"/>
                </a:lnTo>
                <a:lnTo>
                  <a:pt x="1479385" y="296339"/>
                </a:lnTo>
                <a:lnTo>
                  <a:pt x="1515560" y="278204"/>
                </a:lnTo>
                <a:lnTo>
                  <a:pt x="1555786" y="271644"/>
                </a:lnTo>
                <a:lnTo>
                  <a:pt x="1642218" y="271644"/>
                </a:lnTo>
                <a:lnTo>
                  <a:pt x="1682444" y="278204"/>
                </a:lnTo>
                <a:lnTo>
                  <a:pt x="1718618" y="296339"/>
                </a:lnTo>
                <a:lnTo>
                  <a:pt x="1749005" y="323735"/>
                </a:lnTo>
                <a:lnTo>
                  <a:pt x="1771867" y="358077"/>
                </a:lnTo>
                <a:lnTo>
                  <a:pt x="1802736" y="444510"/>
                </a:lnTo>
                <a:lnTo>
                  <a:pt x="1810673" y="463031"/>
                </a:lnTo>
                <a:lnTo>
                  <a:pt x="1487874" y="463031"/>
                </a:lnTo>
                <a:lnTo>
                  <a:pt x="1487874" y="469205"/>
                </a:lnTo>
                <a:lnTo>
                  <a:pt x="1413789" y="642070"/>
                </a:lnTo>
                <a:lnTo>
                  <a:pt x="1402310" y="659240"/>
                </a:lnTo>
                <a:lnTo>
                  <a:pt x="1386779" y="672939"/>
                </a:lnTo>
                <a:lnTo>
                  <a:pt x="1367776" y="682006"/>
                </a:lnTo>
                <a:lnTo>
                  <a:pt x="1345878" y="685286"/>
                </a:lnTo>
                <a:close/>
              </a:path>
              <a:path w="5142865" h="1097914">
                <a:moveTo>
                  <a:pt x="1477465" y="1097556"/>
                </a:moveTo>
                <a:lnTo>
                  <a:pt x="1438484" y="1097556"/>
                </a:lnTo>
                <a:lnTo>
                  <a:pt x="1438484" y="1092754"/>
                </a:lnTo>
                <a:lnTo>
                  <a:pt x="1432310" y="1092754"/>
                </a:lnTo>
                <a:lnTo>
                  <a:pt x="1432310" y="1086580"/>
                </a:lnTo>
                <a:lnTo>
                  <a:pt x="1426137" y="1086580"/>
                </a:lnTo>
                <a:lnTo>
                  <a:pt x="1426137" y="1080406"/>
                </a:lnTo>
                <a:lnTo>
                  <a:pt x="1463179" y="685286"/>
                </a:lnTo>
                <a:lnTo>
                  <a:pt x="1494048" y="469205"/>
                </a:lnTo>
                <a:lnTo>
                  <a:pt x="1487874" y="463031"/>
                </a:lnTo>
                <a:lnTo>
                  <a:pt x="1710130" y="463031"/>
                </a:lnTo>
                <a:lnTo>
                  <a:pt x="1703956" y="469205"/>
                </a:lnTo>
                <a:lnTo>
                  <a:pt x="1734824" y="685286"/>
                </a:lnTo>
                <a:lnTo>
                  <a:pt x="1736561" y="703807"/>
                </a:lnTo>
                <a:lnTo>
                  <a:pt x="1592828" y="703807"/>
                </a:lnTo>
                <a:lnTo>
                  <a:pt x="1537264" y="1037190"/>
                </a:lnTo>
                <a:lnTo>
                  <a:pt x="1531862" y="1062464"/>
                </a:lnTo>
                <a:lnTo>
                  <a:pt x="1517200" y="1081950"/>
                </a:lnTo>
                <a:lnTo>
                  <a:pt x="1495591" y="1094490"/>
                </a:lnTo>
                <a:lnTo>
                  <a:pt x="1477465" y="1097556"/>
                </a:lnTo>
                <a:close/>
              </a:path>
              <a:path w="5142865" h="1097914">
                <a:moveTo>
                  <a:pt x="1895342" y="685286"/>
                </a:moveTo>
                <a:lnTo>
                  <a:pt x="1852126" y="685286"/>
                </a:lnTo>
                <a:lnTo>
                  <a:pt x="1830228" y="682006"/>
                </a:lnTo>
                <a:lnTo>
                  <a:pt x="1811225" y="672939"/>
                </a:lnTo>
                <a:lnTo>
                  <a:pt x="1795694" y="659240"/>
                </a:lnTo>
                <a:lnTo>
                  <a:pt x="1784214" y="642070"/>
                </a:lnTo>
                <a:lnTo>
                  <a:pt x="1710130" y="469205"/>
                </a:lnTo>
                <a:lnTo>
                  <a:pt x="1710130" y="463031"/>
                </a:lnTo>
                <a:lnTo>
                  <a:pt x="1810673" y="463031"/>
                </a:lnTo>
                <a:lnTo>
                  <a:pt x="1895342" y="660591"/>
                </a:lnTo>
                <a:lnTo>
                  <a:pt x="1901516" y="666765"/>
                </a:lnTo>
                <a:lnTo>
                  <a:pt x="1901516" y="672939"/>
                </a:lnTo>
                <a:lnTo>
                  <a:pt x="1895342" y="679112"/>
                </a:lnTo>
                <a:lnTo>
                  <a:pt x="1895342" y="685286"/>
                </a:lnTo>
                <a:close/>
              </a:path>
              <a:path w="5142865" h="1097914">
                <a:moveTo>
                  <a:pt x="1759519" y="1097556"/>
                </a:moveTo>
                <a:lnTo>
                  <a:pt x="1720539" y="1097556"/>
                </a:lnTo>
                <a:lnTo>
                  <a:pt x="1702412" y="1094490"/>
                </a:lnTo>
                <a:lnTo>
                  <a:pt x="1680804" y="1081950"/>
                </a:lnTo>
                <a:lnTo>
                  <a:pt x="1666142" y="1062464"/>
                </a:lnTo>
                <a:lnTo>
                  <a:pt x="1660740" y="1037190"/>
                </a:lnTo>
                <a:lnTo>
                  <a:pt x="1605176" y="703807"/>
                </a:lnTo>
                <a:lnTo>
                  <a:pt x="1736561" y="703807"/>
                </a:lnTo>
                <a:lnTo>
                  <a:pt x="1771867" y="1080406"/>
                </a:lnTo>
                <a:lnTo>
                  <a:pt x="1771867" y="1086580"/>
                </a:lnTo>
                <a:lnTo>
                  <a:pt x="1765693" y="1086580"/>
                </a:lnTo>
                <a:lnTo>
                  <a:pt x="1765693" y="1092754"/>
                </a:lnTo>
                <a:lnTo>
                  <a:pt x="1759519" y="1092754"/>
                </a:lnTo>
                <a:lnTo>
                  <a:pt x="1759519" y="1097556"/>
                </a:lnTo>
                <a:close/>
              </a:path>
              <a:path w="5142865" h="1097914">
                <a:moveTo>
                  <a:pt x="2247246" y="240776"/>
                </a:moveTo>
                <a:lnTo>
                  <a:pt x="2207406" y="232190"/>
                </a:lnTo>
                <a:lnTo>
                  <a:pt x="2173933" y="209135"/>
                </a:lnTo>
                <a:lnTo>
                  <a:pt x="2150878" y="175662"/>
                </a:lnTo>
                <a:lnTo>
                  <a:pt x="2142292" y="135822"/>
                </a:lnTo>
                <a:lnTo>
                  <a:pt x="2142292" y="104953"/>
                </a:lnTo>
                <a:lnTo>
                  <a:pt x="2150878" y="62509"/>
                </a:lnTo>
                <a:lnTo>
                  <a:pt x="2173933" y="29325"/>
                </a:lnTo>
                <a:lnTo>
                  <a:pt x="2207406" y="7716"/>
                </a:lnTo>
                <a:lnTo>
                  <a:pt x="2247245" y="0"/>
                </a:lnTo>
                <a:lnTo>
                  <a:pt x="2287086" y="7716"/>
                </a:lnTo>
                <a:lnTo>
                  <a:pt x="2320560" y="29325"/>
                </a:lnTo>
                <a:lnTo>
                  <a:pt x="2343615" y="62509"/>
                </a:lnTo>
                <a:lnTo>
                  <a:pt x="2352200" y="104953"/>
                </a:lnTo>
                <a:lnTo>
                  <a:pt x="2352200" y="135822"/>
                </a:lnTo>
                <a:lnTo>
                  <a:pt x="2343615" y="175662"/>
                </a:lnTo>
                <a:lnTo>
                  <a:pt x="2320560" y="209135"/>
                </a:lnTo>
                <a:lnTo>
                  <a:pt x="2287086" y="232190"/>
                </a:lnTo>
                <a:lnTo>
                  <a:pt x="2247246" y="240776"/>
                </a:lnTo>
                <a:close/>
              </a:path>
              <a:path w="5142865" h="1097914">
                <a:moveTo>
                  <a:pt x="1994122" y="685286"/>
                </a:moveTo>
                <a:lnTo>
                  <a:pt x="1950906" y="685286"/>
                </a:lnTo>
                <a:lnTo>
                  <a:pt x="1950906" y="679112"/>
                </a:lnTo>
                <a:lnTo>
                  <a:pt x="1944732" y="672939"/>
                </a:lnTo>
                <a:lnTo>
                  <a:pt x="1944732" y="666765"/>
                </a:lnTo>
                <a:lnTo>
                  <a:pt x="1950906" y="660591"/>
                </a:lnTo>
                <a:lnTo>
                  <a:pt x="2043512" y="444510"/>
                </a:lnTo>
                <a:lnTo>
                  <a:pt x="2074381" y="358077"/>
                </a:lnTo>
                <a:lnTo>
                  <a:pt x="2097243" y="323735"/>
                </a:lnTo>
                <a:lnTo>
                  <a:pt x="2127630" y="296339"/>
                </a:lnTo>
                <a:lnTo>
                  <a:pt x="2163804" y="278204"/>
                </a:lnTo>
                <a:lnTo>
                  <a:pt x="2204030" y="271644"/>
                </a:lnTo>
                <a:lnTo>
                  <a:pt x="2290462" y="271644"/>
                </a:lnTo>
                <a:lnTo>
                  <a:pt x="2330688" y="278204"/>
                </a:lnTo>
                <a:lnTo>
                  <a:pt x="2366863" y="296339"/>
                </a:lnTo>
                <a:lnTo>
                  <a:pt x="2397249" y="323735"/>
                </a:lnTo>
                <a:lnTo>
                  <a:pt x="2420111" y="358077"/>
                </a:lnTo>
                <a:lnTo>
                  <a:pt x="2450980" y="444510"/>
                </a:lnTo>
                <a:lnTo>
                  <a:pt x="2458918" y="463031"/>
                </a:lnTo>
                <a:lnTo>
                  <a:pt x="2136119" y="463031"/>
                </a:lnTo>
                <a:lnTo>
                  <a:pt x="2136119" y="469205"/>
                </a:lnTo>
                <a:lnTo>
                  <a:pt x="2062033" y="642070"/>
                </a:lnTo>
                <a:lnTo>
                  <a:pt x="2050554" y="659240"/>
                </a:lnTo>
                <a:lnTo>
                  <a:pt x="2035023" y="672939"/>
                </a:lnTo>
                <a:lnTo>
                  <a:pt x="2016020" y="682006"/>
                </a:lnTo>
                <a:lnTo>
                  <a:pt x="1994122" y="685286"/>
                </a:lnTo>
                <a:close/>
              </a:path>
              <a:path w="5142865" h="1097914">
                <a:moveTo>
                  <a:pt x="2125709" y="1097556"/>
                </a:moveTo>
                <a:lnTo>
                  <a:pt x="2086728" y="1097556"/>
                </a:lnTo>
                <a:lnTo>
                  <a:pt x="2086728" y="1092754"/>
                </a:lnTo>
                <a:lnTo>
                  <a:pt x="2080555" y="1092754"/>
                </a:lnTo>
                <a:lnTo>
                  <a:pt x="2080555" y="1086580"/>
                </a:lnTo>
                <a:lnTo>
                  <a:pt x="2074381" y="1086580"/>
                </a:lnTo>
                <a:lnTo>
                  <a:pt x="2074381" y="1080406"/>
                </a:lnTo>
                <a:lnTo>
                  <a:pt x="2111424" y="685286"/>
                </a:lnTo>
                <a:lnTo>
                  <a:pt x="2142292" y="469205"/>
                </a:lnTo>
                <a:lnTo>
                  <a:pt x="2136119" y="463031"/>
                </a:lnTo>
                <a:lnTo>
                  <a:pt x="2358374" y="463031"/>
                </a:lnTo>
                <a:lnTo>
                  <a:pt x="2352200" y="469205"/>
                </a:lnTo>
                <a:lnTo>
                  <a:pt x="2383069" y="685286"/>
                </a:lnTo>
                <a:lnTo>
                  <a:pt x="2384805" y="703807"/>
                </a:lnTo>
                <a:lnTo>
                  <a:pt x="2241072" y="703807"/>
                </a:lnTo>
                <a:lnTo>
                  <a:pt x="2185509" y="1037190"/>
                </a:lnTo>
                <a:lnTo>
                  <a:pt x="2180107" y="1062464"/>
                </a:lnTo>
                <a:lnTo>
                  <a:pt x="2165444" y="1081950"/>
                </a:lnTo>
                <a:lnTo>
                  <a:pt x="2143836" y="1094490"/>
                </a:lnTo>
                <a:lnTo>
                  <a:pt x="2125709" y="1097556"/>
                </a:lnTo>
                <a:close/>
              </a:path>
              <a:path w="5142865" h="1097914">
                <a:moveTo>
                  <a:pt x="2543586" y="685286"/>
                </a:moveTo>
                <a:lnTo>
                  <a:pt x="2500370" y="685286"/>
                </a:lnTo>
                <a:lnTo>
                  <a:pt x="2478473" y="682006"/>
                </a:lnTo>
                <a:lnTo>
                  <a:pt x="2459469" y="672939"/>
                </a:lnTo>
                <a:lnTo>
                  <a:pt x="2443938" y="659240"/>
                </a:lnTo>
                <a:lnTo>
                  <a:pt x="2432459" y="642070"/>
                </a:lnTo>
                <a:lnTo>
                  <a:pt x="2358374" y="469205"/>
                </a:lnTo>
                <a:lnTo>
                  <a:pt x="2358374" y="463031"/>
                </a:lnTo>
                <a:lnTo>
                  <a:pt x="2458918" y="463031"/>
                </a:lnTo>
                <a:lnTo>
                  <a:pt x="2543586" y="660591"/>
                </a:lnTo>
                <a:lnTo>
                  <a:pt x="2549760" y="666765"/>
                </a:lnTo>
                <a:lnTo>
                  <a:pt x="2549760" y="672939"/>
                </a:lnTo>
                <a:lnTo>
                  <a:pt x="2543586" y="679112"/>
                </a:lnTo>
                <a:lnTo>
                  <a:pt x="2543586" y="685286"/>
                </a:lnTo>
                <a:close/>
              </a:path>
              <a:path w="5142865" h="1097914">
                <a:moveTo>
                  <a:pt x="2407764" y="1097556"/>
                </a:moveTo>
                <a:lnTo>
                  <a:pt x="2368784" y="1097556"/>
                </a:lnTo>
                <a:lnTo>
                  <a:pt x="2350657" y="1094490"/>
                </a:lnTo>
                <a:lnTo>
                  <a:pt x="2329049" y="1081950"/>
                </a:lnTo>
                <a:lnTo>
                  <a:pt x="2314386" y="1062464"/>
                </a:lnTo>
                <a:lnTo>
                  <a:pt x="2308984" y="1037190"/>
                </a:lnTo>
                <a:lnTo>
                  <a:pt x="2253420" y="703807"/>
                </a:lnTo>
                <a:lnTo>
                  <a:pt x="2384805" y="703807"/>
                </a:lnTo>
                <a:lnTo>
                  <a:pt x="2420111" y="1080406"/>
                </a:lnTo>
                <a:lnTo>
                  <a:pt x="2420111" y="1086580"/>
                </a:lnTo>
                <a:lnTo>
                  <a:pt x="2413937" y="1086580"/>
                </a:lnTo>
                <a:lnTo>
                  <a:pt x="2413937" y="1092754"/>
                </a:lnTo>
                <a:lnTo>
                  <a:pt x="2407764" y="1092754"/>
                </a:lnTo>
                <a:lnTo>
                  <a:pt x="2407764" y="1097556"/>
                </a:lnTo>
                <a:close/>
              </a:path>
              <a:path w="5142865" h="1097914">
                <a:moveTo>
                  <a:pt x="2895490" y="240776"/>
                </a:moveTo>
                <a:lnTo>
                  <a:pt x="2855650" y="232190"/>
                </a:lnTo>
                <a:lnTo>
                  <a:pt x="2822177" y="209135"/>
                </a:lnTo>
                <a:lnTo>
                  <a:pt x="2799122" y="175662"/>
                </a:lnTo>
                <a:lnTo>
                  <a:pt x="2790537" y="135822"/>
                </a:lnTo>
                <a:lnTo>
                  <a:pt x="2790537" y="104953"/>
                </a:lnTo>
                <a:lnTo>
                  <a:pt x="2799122" y="62509"/>
                </a:lnTo>
                <a:lnTo>
                  <a:pt x="2822177" y="29325"/>
                </a:lnTo>
                <a:lnTo>
                  <a:pt x="2855650" y="7716"/>
                </a:lnTo>
                <a:lnTo>
                  <a:pt x="2895489" y="0"/>
                </a:lnTo>
                <a:lnTo>
                  <a:pt x="2935330" y="7716"/>
                </a:lnTo>
                <a:lnTo>
                  <a:pt x="2968804" y="29325"/>
                </a:lnTo>
                <a:lnTo>
                  <a:pt x="2991859" y="62509"/>
                </a:lnTo>
                <a:lnTo>
                  <a:pt x="3000445" y="104953"/>
                </a:lnTo>
                <a:lnTo>
                  <a:pt x="3000445" y="135822"/>
                </a:lnTo>
                <a:lnTo>
                  <a:pt x="2991859" y="175662"/>
                </a:lnTo>
                <a:lnTo>
                  <a:pt x="2968804" y="209135"/>
                </a:lnTo>
                <a:lnTo>
                  <a:pt x="2935330" y="232190"/>
                </a:lnTo>
                <a:lnTo>
                  <a:pt x="2895490" y="240776"/>
                </a:lnTo>
                <a:close/>
              </a:path>
              <a:path w="5142865" h="1097914">
                <a:moveTo>
                  <a:pt x="2642367" y="685286"/>
                </a:moveTo>
                <a:lnTo>
                  <a:pt x="2599150" y="685286"/>
                </a:lnTo>
                <a:lnTo>
                  <a:pt x="2599150" y="679112"/>
                </a:lnTo>
                <a:lnTo>
                  <a:pt x="2592976" y="672939"/>
                </a:lnTo>
                <a:lnTo>
                  <a:pt x="2592976" y="666765"/>
                </a:lnTo>
                <a:lnTo>
                  <a:pt x="2599150" y="660591"/>
                </a:lnTo>
                <a:lnTo>
                  <a:pt x="2691757" y="444510"/>
                </a:lnTo>
                <a:lnTo>
                  <a:pt x="2722625" y="358077"/>
                </a:lnTo>
                <a:lnTo>
                  <a:pt x="2745487" y="323735"/>
                </a:lnTo>
                <a:lnTo>
                  <a:pt x="2775874" y="296339"/>
                </a:lnTo>
                <a:lnTo>
                  <a:pt x="2812048" y="278204"/>
                </a:lnTo>
                <a:lnTo>
                  <a:pt x="2852274" y="271644"/>
                </a:lnTo>
                <a:lnTo>
                  <a:pt x="2938707" y="271644"/>
                </a:lnTo>
                <a:lnTo>
                  <a:pt x="2978933" y="278204"/>
                </a:lnTo>
                <a:lnTo>
                  <a:pt x="3015107" y="296339"/>
                </a:lnTo>
                <a:lnTo>
                  <a:pt x="3045493" y="323735"/>
                </a:lnTo>
                <a:lnTo>
                  <a:pt x="3068356" y="358077"/>
                </a:lnTo>
                <a:lnTo>
                  <a:pt x="3099224" y="444510"/>
                </a:lnTo>
                <a:lnTo>
                  <a:pt x="3107162" y="463031"/>
                </a:lnTo>
                <a:lnTo>
                  <a:pt x="2784363" y="463031"/>
                </a:lnTo>
                <a:lnTo>
                  <a:pt x="2784363" y="469205"/>
                </a:lnTo>
                <a:lnTo>
                  <a:pt x="2710278" y="642070"/>
                </a:lnTo>
                <a:lnTo>
                  <a:pt x="2698798" y="659240"/>
                </a:lnTo>
                <a:lnTo>
                  <a:pt x="2683267" y="672939"/>
                </a:lnTo>
                <a:lnTo>
                  <a:pt x="2664264" y="682006"/>
                </a:lnTo>
                <a:lnTo>
                  <a:pt x="2642367" y="685286"/>
                </a:lnTo>
                <a:close/>
              </a:path>
              <a:path w="5142865" h="1097914">
                <a:moveTo>
                  <a:pt x="2773953" y="1097556"/>
                </a:moveTo>
                <a:lnTo>
                  <a:pt x="2734973" y="1097556"/>
                </a:lnTo>
                <a:lnTo>
                  <a:pt x="2734973" y="1092754"/>
                </a:lnTo>
                <a:lnTo>
                  <a:pt x="2728799" y="1092754"/>
                </a:lnTo>
                <a:lnTo>
                  <a:pt x="2728799" y="1086580"/>
                </a:lnTo>
                <a:lnTo>
                  <a:pt x="2722625" y="1086580"/>
                </a:lnTo>
                <a:lnTo>
                  <a:pt x="2722625" y="1080406"/>
                </a:lnTo>
                <a:lnTo>
                  <a:pt x="2759668" y="685286"/>
                </a:lnTo>
                <a:lnTo>
                  <a:pt x="2790537" y="469205"/>
                </a:lnTo>
                <a:lnTo>
                  <a:pt x="2784363" y="463031"/>
                </a:lnTo>
                <a:lnTo>
                  <a:pt x="3006618" y="463031"/>
                </a:lnTo>
                <a:lnTo>
                  <a:pt x="3000445" y="469205"/>
                </a:lnTo>
                <a:lnTo>
                  <a:pt x="3031313" y="685286"/>
                </a:lnTo>
                <a:lnTo>
                  <a:pt x="3033049" y="703807"/>
                </a:lnTo>
                <a:lnTo>
                  <a:pt x="2889316" y="703807"/>
                </a:lnTo>
                <a:lnTo>
                  <a:pt x="2833753" y="1037190"/>
                </a:lnTo>
                <a:lnTo>
                  <a:pt x="2828351" y="1062464"/>
                </a:lnTo>
                <a:lnTo>
                  <a:pt x="2813688" y="1081950"/>
                </a:lnTo>
                <a:lnTo>
                  <a:pt x="2792080" y="1094490"/>
                </a:lnTo>
                <a:lnTo>
                  <a:pt x="2773953" y="1097556"/>
                </a:lnTo>
                <a:close/>
              </a:path>
              <a:path w="5142865" h="1097914">
                <a:moveTo>
                  <a:pt x="3191830" y="685286"/>
                </a:moveTo>
                <a:lnTo>
                  <a:pt x="3148614" y="685286"/>
                </a:lnTo>
                <a:lnTo>
                  <a:pt x="3126717" y="682006"/>
                </a:lnTo>
                <a:lnTo>
                  <a:pt x="3107713" y="672939"/>
                </a:lnTo>
                <a:lnTo>
                  <a:pt x="3092182" y="659240"/>
                </a:lnTo>
                <a:lnTo>
                  <a:pt x="3080703" y="642070"/>
                </a:lnTo>
                <a:lnTo>
                  <a:pt x="3006618" y="469205"/>
                </a:lnTo>
                <a:lnTo>
                  <a:pt x="3006618" y="463031"/>
                </a:lnTo>
                <a:lnTo>
                  <a:pt x="3107162" y="463031"/>
                </a:lnTo>
                <a:lnTo>
                  <a:pt x="3191830" y="660591"/>
                </a:lnTo>
                <a:lnTo>
                  <a:pt x="3198004" y="666765"/>
                </a:lnTo>
                <a:lnTo>
                  <a:pt x="3198004" y="672939"/>
                </a:lnTo>
                <a:lnTo>
                  <a:pt x="3191830" y="679112"/>
                </a:lnTo>
                <a:lnTo>
                  <a:pt x="3191830" y="685286"/>
                </a:lnTo>
                <a:close/>
              </a:path>
              <a:path w="5142865" h="1097914">
                <a:moveTo>
                  <a:pt x="3056008" y="1097556"/>
                </a:moveTo>
                <a:lnTo>
                  <a:pt x="3017028" y="1097556"/>
                </a:lnTo>
                <a:lnTo>
                  <a:pt x="2998901" y="1094490"/>
                </a:lnTo>
                <a:lnTo>
                  <a:pt x="2977293" y="1081950"/>
                </a:lnTo>
                <a:lnTo>
                  <a:pt x="2962630" y="1062464"/>
                </a:lnTo>
                <a:lnTo>
                  <a:pt x="2957228" y="1037190"/>
                </a:lnTo>
                <a:lnTo>
                  <a:pt x="2901664" y="703807"/>
                </a:lnTo>
                <a:lnTo>
                  <a:pt x="3033049" y="703807"/>
                </a:lnTo>
                <a:lnTo>
                  <a:pt x="3068356" y="1080406"/>
                </a:lnTo>
                <a:lnTo>
                  <a:pt x="3068356" y="1086580"/>
                </a:lnTo>
                <a:lnTo>
                  <a:pt x="3062182" y="1086580"/>
                </a:lnTo>
                <a:lnTo>
                  <a:pt x="3062182" y="1092754"/>
                </a:lnTo>
                <a:lnTo>
                  <a:pt x="3056008" y="1092754"/>
                </a:lnTo>
                <a:lnTo>
                  <a:pt x="3056008" y="1097556"/>
                </a:lnTo>
                <a:close/>
              </a:path>
              <a:path w="5142865" h="1097914">
                <a:moveTo>
                  <a:pt x="3543735" y="240776"/>
                </a:moveTo>
                <a:lnTo>
                  <a:pt x="3503895" y="232190"/>
                </a:lnTo>
                <a:lnTo>
                  <a:pt x="3470421" y="209135"/>
                </a:lnTo>
                <a:lnTo>
                  <a:pt x="3447366" y="175662"/>
                </a:lnTo>
                <a:lnTo>
                  <a:pt x="3438781" y="135822"/>
                </a:lnTo>
                <a:lnTo>
                  <a:pt x="3438781" y="104953"/>
                </a:lnTo>
                <a:lnTo>
                  <a:pt x="3447366" y="62509"/>
                </a:lnTo>
                <a:lnTo>
                  <a:pt x="3470421" y="29325"/>
                </a:lnTo>
                <a:lnTo>
                  <a:pt x="3503895" y="7716"/>
                </a:lnTo>
                <a:lnTo>
                  <a:pt x="3543733" y="0"/>
                </a:lnTo>
                <a:lnTo>
                  <a:pt x="3583575" y="7716"/>
                </a:lnTo>
                <a:lnTo>
                  <a:pt x="3617048" y="29325"/>
                </a:lnTo>
                <a:lnTo>
                  <a:pt x="3640103" y="62509"/>
                </a:lnTo>
                <a:lnTo>
                  <a:pt x="3648688" y="104953"/>
                </a:lnTo>
                <a:lnTo>
                  <a:pt x="3648688" y="135822"/>
                </a:lnTo>
                <a:lnTo>
                  <a:pt x="3640103" y="175662"/>
                </a:lnTo>
                <a:lnTo>
                  <a:pt x="3617048" y="209135"/>
                </a:lnTo>
                <a:lnTo>
                  <a:pt x="3583575" y="232190"/>
                </a:lnTo>
                <a:lnTo>
                  <a:pt x="3543735" y="240776"/>
                </a:lnTo>
                <a:close/>
              </a:path>
              <a:path w="5142865" h="1097914">
                <a:moveTo>
                  <a:pt x="3290611" y="685286"/>
                </a:moveTo>
                <a:lnTo>
                  <a:pt x="3247394" y="685286"/>
                </a:lnTo>
                <a:lnTo>
                  <a:pt x="3247394" y="679112"/>
                </a:lnTo>
                <a:lnTo>
                  <a:pt x="3241221" y="672939"/>
                </a:lnTo>
                <a:lnTo>
                  <a:pt x="3241221" y="666765"/>
                </a:lnTo>
                <a:lnTo>
                  <a:pt x="3247394" y="660591"/>
                </a:lnTo>
                <a:lnTo>
                  <a:pt x="3340001" y="444510"/>
                </a:lnTo>
                <a:lnTo>
                  <a:pt x="3370870" y="358077"/>
                </a:lnTo>
                <a:lnTo>
                  <a:pt x="3393732" y="323735"/>
                </a:lnTo>
                <a:lnTo>
                  <a:pt x="3424118" y="296339"/>
                </a:lnTo>
                <a:lnTo>
                  <a:pt x="3460292" y="278204"/>
                </a:lnTo>
                <a:lnTo>
                  <a:pt x="3500518" y="271644"/>
                </a:lnTo>
                <a:lnTo>
                  <a:pt x="3586951" y="271644"/>
                </a:lnTo>
                <a:lnTo>
                  <a:pt x="3627177" y="278204"/>
                </a:lnTo>
                <a:lnTo>
                  <a:pt x="3663351" y="296339"/>
                </a:lnTo>
                <a:lnTo>
                  <a:pt x="3693738" y="323735"/>
                </a:lnTo>
                <a:lnTo>
                  <a:pt x="3716600" y="358077"/>
                </a:lnTo>
                <a:lnTo>
                  <a:pt x="3747469" y="444510"/>
                </a:lnTo>
                <a:lnTo>
                  <a:pt x="3755406" y="463031"/>
                </a:lnTo>
                <a:lnTo>
                  <a:pt x="3432607" y="463031"/>
                </a:lnTo>
                <a:lnTo>
                  <a:pt x="3432607" y="469205"/>
                </a:lnTo>
                <a:lnTo>
                  <a:pt x="3358522" y="642070"/>
                </a:lnTo>
                <a:lnTo>
                  <a:pt x="3347043" y="659240"/>
                </a:lnTo>
                <a:lnTo>
                  <a:pt x="3331512" y="672939"/>
                </a:lnTo>
                <a:lnTo>
                  <a:pt x="3312508" y="682006"/>
                </a:lnTo>
                <a:lnTo>
                  <a:pt x="3290611" y="685286"/>
                </a:lnTo>
                <a:close/>
              </a:path>
              <a:path w="5142865" h="1097914">
                <a:moveTo>
                  <a:pt x="3422198" y="1097556"/>
                </a:moveTo>
                <a:lnTo>
                  <a:pt x="3383217" y="1097556"/>
                </a:lnTo>
                <a:lnTo>
                  <a:pt x="3383217" y="1092754"/>
                </a:lnTo>
                <a:lnTo>
                  <a:pt x="3377043" y="1092754"/>
                </a:lnTo>
                <a:lnTo>
                  <a:pt x="3377043" y="1086580"/>
                </a:lnTo>
                <a:lnTo>
                  <a:pt x="3370870" y="1086580"/>
                </a:lnTo>
                <a:lnTo>
                  <a:pt x="3370870" y="1080406"/>
                </a:lnTo>
                <a:lnTo>
                  <a:pt x="3407912" y="685286"/>
                </a:lnTo>
                <a:lnTo>
                  <a:pt x="3438781" y="469205"/>
                </a:lnTo>
                <a:lnTo>
                  <a:pt x="3432607" y="463031"/>
                </a:lnTo>
                <a:lnTo>
                  <a:pt x="3654862" y="463031"/>
                </a:lnTo>
                <a:lnTo>
                  <a:pt x="3648688" y="469205"/>
                </a:lnTo>
                <a:lnTo>
                  <a:pt x="3679557" y="685286"/>
                </a:lnTo>
                <a:lnTo>
                  <a:pt x="3681294" y="703807"/>
                </a:lnTo>
                <a:lnTo>
                  <a:pt x="3537561" y="703807"/>
                </a:lnTo>
                <a:lnTo>
                  <a:pt x="3481997" y="1037190"/>
                </a:lnTo>
                <a:lnTo>
                  <a:pt x="3476595" y="1062464"/>
                </a:lnTo>
                <a:lnTo>
                  <a:pt x="3461932" y="1081950"/>
                </a:lnTo>
                <a:lnTo>
                  <a:pt x="3440324" y="1094490"/>
                </a:lnTo>
                <a:lnTo>
                  <a:pt x="3422198" y="1097556"/>
                </a:lnTo>
                <a:close/>
              </a:path>
              <a:path w="5142865" h="1097914">
                <a:moveTo>
                  <a:pt x="3840075" y="685286"/>
                </a:moveTo>
                <a:lnTo>
                  <a:pt x="3796858" y="685286"/>
                </a:lnTo>
                <a:lnTo>
                  <a:pt x="3774961" y="682006"/>
                </a:lnTo>
                <a:lnTo>
                  <a:pt x="3755958" y="672939"/>
                </a:lnTo>
                <a:lnTo>
                  <a:pt x="3740427" y="659240"/>
                </a:lnTo>
                <a:lnTo>
                  <a:pt x="3728947" y="642070"/>
                </a:lnTo>
                <a:lnTo>
                  <a:pt x="3654862" y="469205"/>
                </a:lnTo>
                <a:lnTo>
                  <a:pt x="3654862" y="463031"/>
                </a:lnTo>
                <a:lnTo>
                  <a:pt x="3755406" y="463031"/>
                </a:lnTo>
                <a:lnTo>
                  <a:pt x="3840075" y="660591"/>
                </a:lnTo>
                <a:lnTo>
                  <a:pt x="3846248" y="666765"/>
                </a:lnTo>
                <a:lnTo>
                  <a:pt x="3846248" y="672939"/>
                </a:lnTo>
                <a:lnTo>
                  <a:pt x="3840075" y="679112"/>
                </a:lnTo>
                <a:lnTo>
                  <a:pt x="3840075" y="685286"/>
                </a:lnTo>
                <a:close/>
              </a:path>
              <a:path w="5142865" h="1097914">
                <a:moveTo>
                  <a:pt x="3704252" y="1097556"/>
                </a:moveTo>
                <a:lnTo>
                  <a:pt x="3665272" y="1097556"/>
                </a:lnTo>
                <a:lnTo>
                  <a:pt x="3647145" y="1094490"/>
                </a:lnTo>
                <a:lnTo>
                  <a:pt x="3625537" y="1081950"/>
                </a:lnTo>
                <a:lnTo>
                  <a:pt x="3610874" y="1062464"/>
                </a:lnTo>
                <a:lnTo>
                  <a:pt x="3605472" y="1037190"/>
                </a:lnTo>
                <a:lnTo>
                  <a:pt x="3549908" y="703807"/>
                </a:lnTo>
                <a:lnTo>
                  <a:pt x="3681294" y="703807"/>
                </a:lnTo>
                <a:lnTo>
                  <a:pt x="3716600" y="1080406"/>
                </a:lnTo>
                <a:lnTo>
                  <a:pt x="3716600" y="1086580"/>
                </a:lnTo>
                <a:lnTo>
                  <a:pt x="3710426" y="1086580"/>
                </a:lnTo>
                <a:lnTo>
                  <a:pt x="3710426" y="1092754"/>
                </a:lnTo>
                <a:lnTo>
                  <a:pt x="3704252" y="1092754"/>
                </a:lnTo>
                <a:lnTo>
                  <a:pt x="3704252" y="1097556"/>
                </a:lnTo>
                <a:close/>
              </a:path>
              <a:path w="5142865" h="1097914">
                <a:moveTo>
                  <a:pt x="4191979" y="240776"/>
                </a:moveTo>
                <a:lnTo>
                  <a:pt x="4152139" y="232190"/>
                </a:lnTo>
                <a:lnTo>
                  <a:pt x="4118665" y="209135"/>
                </a:lnTo>
                <a:lnTo>
                  <a:pt x="4095610" y="175662"/>
                </a:lnTo>
                <a:lnTo>
                  <a:pt x="4087025" y="135822"/>
                </a:lnTo>
                <a:lnTo>
                  <a:pt x="4087025" y="104953"/>
                </a:lnTo>
                <a:lnTo>
                  <a:pt x="4095610" y="62509"/>
                </a:lnTo>
                <a:lnTo>
                  <a:pt x="4118665" y="29325"/>
                </a:lnTo>
                <a:lnTo>
                  <a:pt x="4152139" y="7716"/>
                </a:lnTo>
                <a:lnTo>
                  <a:pt x="4191978" y="0"/>
                </a:lnTo>
                <a:lnTo>
                  <a:pt x="4231819" y="7716"/>
                </a:lnTo>
                <a:lnTo>
                  <a:pt x="4265292" y="29325"/>
                </a:lnTo>
                <a:lnTo>
                  <a:pt x="4288347" y="62509"/>
                </a:lnTo>
                <a:lnTo>
                  <a:pt x="4296933" y="104953"/>
                </a:lnTo>
                <a:lnTo>
                  <a:pt x="4296933" y="135822"/>
                </a:lnTo>
                <a:lnTo>
                  <a:pt x="4288347" y="175662"/>
                </a:lnTo>
                <a:lnTo>
                  <a:pt x="4265292" y="209135"/>
                </a:lnTo>
                <a:lnTo>
                  <a:pt x="4231819" y="232190"/>
                </a:lnTo>
                <a:lnTo>
                  <a:pt x="4191979" y="240776"/>
                </a:lnTo>
                <a:close/>
              </a:path>
              <a:path w="5142865" h="1097914">
                <a:moveTo>
                  <a:pt x="3938855" y="685286"/>
                </a:moveTo>
                <a:lnTo>
                  <a:pt x="3895639" y="685286"/>
                </a:lnTo>
                <a:lnTo>
                  <a:pt x="3895639" y="679112"/>
                </a:lnTo>
                <a:lnTo>
                  <a:pt x="3889465" y="672939"/>
                </a:lnTo>
                <a:lnTo>
                  <a:pt x="3889465" y="666765"/>
                </a:lnTo>
                <a:lnTo>
                  <a:pt x="3895639" y="660591"/>
                </a:lnTo>
                <a:lnTo>
                  <a:pt x="3988245" y="444510"/>
                </a:lnTo>
                <a:lnTo>
                  <a:pt x="4019114" y="358077"/>
                </a:lnTo>
                <a:lnTo>
                  <a:pt x="4041976" y="323735"/>
                </a:lnTo>
                <a:lnTo>
                  <a:pt x="4072362" y="296339"/>
                </a:lnTo>
                <a:lnTo>
                  <a:pt x="4108537" y="278204"/>
                </a:lnTo>
                <a:lnTo>
                  <a:pt x="4148762" y="271644"/>
                </a:lnTo>
                <a:lnTo>
                  <a:pt x="4235195" y="271644"/>
                </a:lnTo>
                <a:lnTo>
                  <a:pt x="4275421" y="278204"/>
                </a:lnTo>
                <a:lnTo>
                  <a:pt x="4311595" y="296339"/>
                </a:lnTo>
                <a:lnTo>
                  <a:pt x="4341982" y="323735"/>
                </a:lnTo>
                <a:lnTo>
                  <a:pt x="4364844" y="358077"/>
                </a:lnTo>
                <a:lnTo>
                  <a:pt x="4395713" y="444510"/>
                </a:lnTo>
                <a:lnTo>
                  <a:pt x="4403650" y="463031"/>
                </a:lnTo>
                <a:lnTo>
                  <a:pt x="4080851" y="463031"/>
                </a:lnTo>
                <a:lnTo>
                  <a:pt x="4080851" y="469205"/>
                </a:lnTo>
                <a:lnTo>
                  <a:pt x="4006766" y="642070"/>
                </a:lnTo>
                <a:lnTo>
                  <a:pt x="3995287" y="659240"/>
                </a:lnTo>
                <a:lnTo>
                  <a:pt x="3979756" y="672939"/>
                </a:lnTo>
                <a:lnTo>
                  <a:pt x="3960753" y="682006"/>
                </a:lnTo>
                <a:lnTo>
                  <a:pt x="3938855" y="685286"/>
                </a:lnTo>
                <a:close/>
              </a:path>
              <a:path w="5142865" h="1097914">
                <a:moveTo>
                  <a:pt x="4070442" y="1097556"/>
                </a:moveTo>
                <a:lnTo>
                  <a:pt x="4031461" y="1097556"/>
                </a:lnTo>
                <a:lnTo>
                  <a:pt x="4031461" y="1092754"/>
                </a:lnTo>
                <a:lnTo>
                  <a:pt x="4025288" y="1092754"/>
                </a:lnTo>
                <a:lnTo>
                  <a:pt x="4025288" y="1086580"/>
                </a:lnTo>
                <a:lnTo>
                  <a:pt x="4019114" y="1086580"/>
                </a:lnTo>
                <a:lnTo>
                  <a:pt x="4019114" y="1080406"/>
                </a:lnTo>
                <a:lnTo>
                  <a:pt x="4056156" y="685286"/>
                </a:lnTo>
                <a:lnTo>
                  <a:pt x="4087025" y="469205"/>
                </a:lnTo>
                <a:lnTo>
                  <a:pt x="4080851" y="463031"/>
                </a:lnTo>
                <a:lnTo>
                  <a:pt x="4303106" y="463031"/>
                </a:lnTo>
                <a:lnTo>
                  <a:pt x="4296933" y="469205"/>
                </a:lnTo>
                <a:lnTo>
                  <a:pt x="4327802" y="685286"/>
                </a:lnTo>
                <a:lnTo>
                  <a:pt x="4329538" y="703807"/>
                </a:lnTo>
                <a:lnTo>
                  <a:pt x="4185805" y="703807"/>
                </a:lnTo>
                <a:lnTo>
                  <a:pt x="4130241" y="1037190"/>
                </a:lnTo>
                <a:lnTo>
                  <a:pt x="4124839" y="1062464"/>
                </a:lnTo>
                <a:lnTo>
                  <a:pt x="4110177" y="1081950"/>
                </a:lnTo>
                <a:lnTo>
                  <a:pt x="4088568" y="1094490"/>
                </a:lnTo>
                <a:lnTo>
                  <a:pt x="4070442" y="1097556"/>
                </a:lnTo>
                <a:close/>
              </a:path>
              <a:path w="5142865" h="1097914">
                <a:moveTo>
                  <a:pt x="4488319" y="685286"/>
                </a:moveTo>
                <a:lnTo>
                  <a:pt x="4445103" y="685286"/>
                </a:lnTo>
                <a:lnTo>
                  <a:pt x="4423205" y="682006"/>
                </a:lnTo>
                <a:lnTo>
                  <a:pt x="4404202" y="672939"/>
                </a:lnTo>
                <a:lnTo>
                  <a:pt x="4388671" y="659240"/>
                </a:lnTo>
                <a:lnTo>
                  <a:pt x="4377192" y="642070"/>
                </a:lnTo>
                <a:lnTo>
                  <a:pt x="4303106" y="469205"/>
                </a:lnTo>
                <a:lnTo>
                  <a:pt x="4303106" y="463031"/>
                </a:lnTo>
                <a:lnTo>
                  <a:pt x="4403650" y="463031"/>
                </a:lnTo>
                <a:lnTo>
                  <a:pt x="4488319" y="660591"/>
                </a:lnTo>
                <a:lnTo>
                  <a:pt x="4494493" y="666765"/>
                </a:lnTo>
                <a:lnTo>
                  <a:pt x="4494493" y="672939"/>
                </a:lnTo>
                <a:lnTo>
                  <a:pt x="4488319" y="679112"/>
                </a:lnTo>
                <a:lnTo>
                  <a:pt x="4488319" y="685286"/>
                </a:lnTo>
                <a:close/>
              </a:path>
              <a:path w="5142865" h="1097914">
                <a:moveTo>
                  <a:pt x="4352497" y="1097556"/>
                </a:moveTo>
                <a:lnTo>
                  <a:pt x="4313516" y="1097556"/>
                </a:lnTo>
                <a:lnTo>
                  <a:pt x="4295389" y="1094490"/>
                </a:lnTo>
                <a:lnTo>
                  <a:pt x="4273781" y="1081950"/>
                </a:lnTo>
                <a:lnTo>
                  <a:pt x="4259118" y="1062464"/>
                </a:lnTo>
                <a:lnTo>
                  <a:pt x="4253716" y="1037190"/>
                </a:lnTo>
                <a:lnTo>
                  <a:pt x="4198153" y="703807"/>
                </a:lnTo>
                <a:lnTo>
                  <a:pt x="4329538" y="703807"/>
                </a:lnTo>
                <a:lnTo>
                  <a:pt x="4364844" y="1080406"/>
                </a:lnTo>
                <a:lnTo>
                  <a:pt x="4364844" y="1086580"/>
                </a:lnTo>
                <a:lnTo>
                  <a:pt x="4358670" y="1086580"/>
                </a:lnTo>
                <a:lnTo>
                  <a:pt x="4358670" y="1092754"/>
                </a:lnTo>
                <a:lnTo>
                  <a:pt x="4352497" y="1092754"/>
                </a:lnTo>
                <a:lnTo>
                  <a:pt x="4352497" y="1097556"/>
                </a:lnTo>
                <a:close/>
              </a:path>
              <a:path w="5142865" h="1097914">
                <a:moveTo>
                  <a:pt x="4840223" y="240776"/>
                </a:moveTo>
                <a:lnTo>
                  <a:pt x="4800383" y="232190"/>
                </a:lnTo>
                <a:lnTo>
                  <a:pt x="4766910" y="209135"/>
                </a:lnTo>
                <a:lnTo>
                  <a:pt x="4743855" y="175662"/>
                </a:lnTo>
                <a:lnTo>
                  <a:pt x="4735270" y="135822"/>
                </a:lnTo>
                <a:lnTo>
                  <a:pt x="4735270" y="104953"/>
                </a:lnTo>
                <a:lnTo>
                  <a:pt x="4743855" y="62509"/>
                </a:lnTo>
                <a:lnTo>
                  <a:pt x="4766910" y="29325"/>
                </a:lnTo>
                <a:lnTo>
                  <a:pt x="4800383" y="7716"/>
                </a:lnTo>
                <a:lnTo>
                  <a:pt x="4840222" y="0"/>
                </a:lnTo>
                <a:lnTo>
                  <a:pt x="4880063" y="7716"/>
                </a:lnTo>
                <a:lnTo>
                  <a:pt x="4913537" y="29325"/>
                </a:lnTo>
                <a:lnTo>
                  <a:pt x="4936592" y="62509"/>
                </a:lnTo>
                <a:lnTo>
                  <a:pt x="4945177" y="104953"/>
                </a:lnTo>
                <a:lnTo>
                  <a:pt x="4945177" y="135822"/>
                </a:lnTo>
                <a:lnTo>
                  <a:pt x="4936592" y="175662"/>
                </a:lnTo>
                <a:lnTo>
                  <a:pt x="4913537" y="209135"/>
                </a:lnTo>
                <a:lnTo>
                  <a:pt x="4880063" y="232190"/>
                </a:lnTo>
                <a:lnTo>
                  <a:pt x="4840223" y="240776"/>
                </a:lnTo>
                <a:close/>
              </a:path>
              <a:path w="5142865" h="1097914">
                <a:moveTo>
                  <a:pt x="4587099" y="685286"/>
                </a:moveTo>
                <a:lnTo>
                  <a:pt x="4543883" y="685286"/>
                </a:lnTo>
                <a:lnTo>
                  <a:pt x="4543883" y="679112"/>
                </a:lnTo>
                <a:lnTo>
                  <a:pt x="4537709" y="672939"/>
                </a:lnTo>
                <a:lnTo>
                  <a:pt x="4537709" y="666765"/>
                </a:lnTo>
                <a:lnTo>
                  <a:pt x="4543883" y="660591"/>
                </a:lnTo>
                <a:lnTo>
                  <a:pt x="4636489" y="444510"/>
                </a:lnTo>
                <a:lnTo>
                  <a:pt x="4667358" y="358077"/>
                </a:lnTo>
                <a:lnTo>
                  <a:pt x="4690220" y="323735"/>
                </a:lnTo>
                <a:lnTo>
                  <a:pt x="4720607" y="296339"/>
                </a:lnTo>
                <a:lnTo>
                  <a:pt x="4756781" y="278204"/>
                </a:lnTo>
                <a:lnTo>
                  <a:pt x="4797007" y="271644"/>
                </a:lnTo>
                <a:lnTo>
                  <a:pt x="4883440" y="271644"/>
                </a:lnTo>
                <a:lnTo>
                  <a:pt x="4923665" y="278204"/>
                </a:lnTo>
                <a:lnTo>
                  <a:pt x="4959839" y="296339"/>
                </a:lnTo>
                <a:lnTo>
                  <a:pt x="4990226" y="323735"/>
                </a:lnTo>
                <a:lnTo>
                  <a:pt x="5013088" y="358077"/>
                </a:lnTo>
                <a:lnTo>
                  <a:pt x="5043957" y="444510"/>
                </a:lnTo>
                <a:lnTo>
                  <a:pt x="5051895" y="463031"/>
                </a:lnTo>
                <a:lnTo>
                  <a:pt x="4729096" y="463031"/>
                </a:lnTo>
                <a:lnTo>
                  <a:pt x="4729096" y="469205"/>
                </a:lnTo>
                <a:lnTo>
                  <a:pt x="4655010" y="642070"/>
                </a:lnTo>
                <a:lnTo>
                  <a:pt x="4643531" y="659240"/>
                </a:lnTo>
                <a:lnTo>
                  <a:pt x="4628000" y="672939"/>
                </a:lnTo>
                <a:lnTo>
                  <a:pt x="4608997" y="682006"/>
                </a:lnTo>
                <a:lnTo>
                  <a:pt x="4587099" y="685286"/>
                </a:lnTo>
                <a:close/>
              </a:path>
              <a:path w="5142865" h="1097914">
                <a:moveTo>
                  <a:pt x="4718687" y="1097556"/>
                </a:moveTo>
                <a:lnTo>
                  <a:pt x="4679705" y="1097556"/>
                </a:lnTo>
                <a:lnTo>
                  <a:pt x="4679705" y="1092754"/>
                </a:lnTo>
                <a:lnTo>
                  <a:pt x="4673532" y="1092754"/>
                </a:lnTo>
                <a:lnTo>
                  <a:pt x="4673532" y="1086580"/>
                </a:lnTo>
                <a:lnTo>
                  <a:pt x="4667358" y="1086580"/>
                </a:lnTo>
                <a:lnTo>
                  <a:pt x="4667358" y="1080406"/>
                </a:lnTo>
                <a:lnTo>
                  <a:pt x="4704401" y="685286"/>
                </a:lnTo>
                <a:lnTo>
                  <a:pt x="4735270" y="469205"/>
                </a:lnTo>
                <a:lnTo>
                  <a:pt x="4729096" y="463031"/>
                </a:lnTo>
                <a:lnTo>
                  <a:pt x="4951350" y="463031"/>
                </a:lnTo>
                <a:lnTo>
                  <a:pt x="4945177" y="469205"/>
                </a:lnTo>
                <a:lnTo>
                  <a:pt x="4976046" y="685286"/>
                </a:lnTo>
                <a:lnTo>
                  <a:pt x="4977782" y="703807"/>
                </a:lnTo>
                <a:lnTo>
                  <a:pt x="4834049" y="703807"/>
                </a:lnTo>
                <a:lnTo>
                  <a:pt x="4778486" y="1037190"/>
                </a:lnTo>
                <a:lnTo>
                  <a:pt x="4773084" y="1062464"/>
                </a:lnTo>
                <a:lnTo>
                  <a:pt x="4758421" y="1081950"/>
                </a:lnTo>
                <a:lnTo>
                  <a:pt x="4736813" y="1094490"/>
                </a:lnTo>
                <a:lnTo>
                  <a:pt x="4718687" y="1097556"/>
                </a:lnTo>
                <a:close/>
              </a:path>
              <a:path w="5142865" h="1097914">
                <a:moveTo>
                  <a:pt x="5136563" y="685286"/>
                </a:moveTo>
                <a:lnTo>
                  <a:pt x="5093347" y="685286"/>
                </a:lnTo>
                <a:lnTo>
                  <a:pt x="5071449" y="682006"/>
                </a:lnTo>
                <a:lnTo>
                  <a:pt x="5052446" y="672939"/>
                </a:lnTo>
                <a:lnTo>
                  <a:pt x="5036915" y="659240"/>
                </a:lnTo>
                <a:lnTo>
                  <a:pt x="5025436" y="642070"/>
                </a:lnTo>
                <a:lnTo>
                  <a:pt x="4951350" y="469205"/>
                </a:lnTo>
                <a:lnTo>
                  <a:pt x="4951350" y="463031"/>
                </a:lnTo>
                <a:lnTo>
                  <a:pt x="5051895" y="463031"/>
                </a:lnTo>
                <a:lnTo>
                  <a:pt x="5136563" y="660591"/>
                </a:lnTo>
                <a:lnTo>
                  <a:pt x="5142737" y="666765"/>
                </a:lnTo>
                <a:lnTo>
                  <a:pt x="5142737" y="672939"/>
                </a:lnTo>
                <a:lnTo>
                  <a:pt x="5136563" y="679112"/>
                </a:lnTo>
                <a:lnTo>
                  <a:pt x="5136563" y="685286"/>
                </a:lnTo>
                <a:close/>
              </a:path>
              <a:path w="5142865" h="1097914">
                <a:moveTo>
                  <a:pt x="5000741" y="1097556"/>
                </a:moveTo>
                <a:lnTo>
                  <a:pt x="4961760" y="1097556"/>
                </a:lnTo>
                <a:lnTo>
                  <a:pt x="4943634" y="1094490"/>
                </a:lnTo>
                <a:lnTo>
                  <a:pt x="4922026" y="1081950"/>
                </a:lnTo>
                <a:lnTo>
                  <a:pt x="4907363" y="1062464"/>
                </a:lnTo>
                <a:lnTo>
                  <a:pt x="4901961" y="1037190"/>
                </a:lnTo>
                <a:lnTo>
                  <a:pt x="4846397" y="703807"/>
                </a:lnTo>
                <a:lnTo>
                  <a:pt x="4977782" y="703807"/>
                </a:lnTo>
                <a:lnTo>
                  <a:pt x="5013088" y="1080406"/>
                </a:lnTo>
                <a:lnTo>
                  <a:pt x="5013088" y="1086580"/>
                </a:lnTo>
                <a:lnTo>
                  <a:pt x="5006915" y="1086580"/>
                </a:lnTo>
                <a:lnTo>
                  <a:pt x="5006915" y="1092754"/>
                </a:lnTo>
                <a:lnTo>
                  <a:pt x="5000741" y="1092754"/>
                </a:lnTo>
                <a:lnTo>
                  <a:pt x="5000741" y="1097556"/>
                </a:lnTo>
                <a:close/>
              </a:path>
            </a:pathLst>
          </a:custGeom>
          <a:solidFill>
            <a:srgbClr val="FE6D73"/>
          </a:solidFill>
        </p:spPr>
        <p:txBody>
          <a:bodyPr wrap="square" lIns="0" tIns="0" rIns="0" bIns="0" rtlCol="0"/>
          <a:lstStyle/>
          <a:p>
            <a:endParaRPr sz="1200"/>
          </a:p>
        </p:txBody>
      </p:sp>
      <p:sp>
        <p:nvSpPr>
          <p:cNvPr id="17" name="bg object 17"/>
          <p:cNvSpPr/>
          <p:nvPr/>
        </p:nvSpPr>
        <p:spPr>
          <a:xfrm>
            <a:off x="4493994" y="909857"/>
            <a:ext cx="834813" cy="731943"/>
          </a:xfrm>
          <a:custGeom>
            <a:avLst/>
            <a:gdLst/>
            <a:ahLst/>
            <a:cxnLst/>
            <a:rect l="l" t="t" r="r" b="b"/>
            <a:pathLst>
              <a:path w="1252220" h="1097914">
                <a:moveTo>
                  <a:pt x="302513" y="240776"/>
                </a:moveTo>
                <a:lnTo>
                  <a:pt x="262674" y="232190"/>
                </a:lnTo>
                <a:lnTo>
                  <a:pt x="229200" y="209135"/>
                </a:lnTo>
                <a:lnTo>
                  <a:pt x="206145" y="175662"/>
                </a:lnTo>
                <a:lnTo>
                  <a:pt x="197560" y="135822"/>
                </a:lnTo>
                <a:lnTo>
                  <a:pt x="197560" y="104953"/>
                </a:lnTo>
                <a:lnTo>
                  <a:pt x="206145" y="62509"/>
                </a:lnTo>
                <a:lnTo>
                  <a:pt x="229200" y="29325"/>
                </a:lnTo>
                <a:lnTo>
                  <a:pt x="262674" y="7716"/>
                </a:lnTo>
                <a:lnTo>
                  <a:pt x="302512" y="0"/>
                </a:lnTo>
                <a:lnTo>
                  <a:pt x="342354" y="7716"/>
                </a:lnTo>
                <a:lnTo>
                  <a:pt x="375827" y="29325"/>
                </a:lnTo>
                <a:lnTo>
                  <a:pt x="398882" y="62509"/>
                </a:lnTo>
                <a:lnTo>
                  <a:pt x="407467" y="104953"/>
                </a:lnTo>
                <a:lnTo>
                  <a:pt x="407467" y="135822"/>
                </a:lnTo>
                <a:lnTo>
                  <a:pt x="398882" y="175662"/>
                </a:lnTo>
                <a:lnTo>
                  <a:pt x="375827" y="209135"/>
                </a:lnTo>
                <a:lnTo>
                  <a:pt x="342354" y="232190"/>
                </a:lnTo>
                <a:lnTo>
                  <a:pt x="302513" y="240776"/>
                </a:lnTo>
                <a:close/>
              </a:path>
              <a:path w="1252220" h="1097914">
                <a:moveTo>
                  <a:pt x="49390" y="685286"/>
                </a:moveTo>
                <a:lnTo>
                  <a:pt x="6173" y="685286"/>
                </a:lnTo>
                <a:lnTo>
                  <a:pt x="6173" y="679112"/>
                </a:lnTo>
                <a:lnTo>
                  <a:pt x="0" y="672939"/>
                </a:lnTo>
                <a:lnTo>
                  <a:pt x="0" y="666765"/>
                </a:lnTo>
                <a:lnTo>
                  <a:pt x="6173" y="660591"/>
                </a:lnTo>
                <a:lnTo>
                  <a:pt x="98780" y="444510"/>
                </a:lnTo>
                <a:lnTo>
                  <a:pt x="129649" y="358077"/>
                </a:lnTo>
                <a:lnTo>
                  <a:pt x="152511" y="323735"/>
                </a:lnTo>
                <a:lnTo>
                  <a:pt x="182897" y="296339"/>
                </a:lnTo>
                <a:lnTo>
                  <a:pt x="219072" y="278204"/>
                </a:lnTo>
                <a:lnTo>
                  <a:pt x="259297" y="271644"/>
                </a:lnTo>
                <a:lnTo>
                  <a:pt x="345730" y="271644"/>
                </a:lnTo>
                <a:lnTo>
                  <a:pt x="385956" y="278204"/>
                </a:lnTo>
                <a:lnTo>
                  <a:pt x="422130" y="296339"/>
                </a:lnTo>
                <a:lnTo>
                  <a:pt x="452517" y="323735"/>
                </a:lnTo>
                <a:lnTo>
                  <a:pt x="475379" y="358077"/>
                </a:lnTo>
                <a:lnTo>
                  <a:pt x="506247" y="444510"/>
                </a:lnTo>
                <a:lnTo>
                  <a:pt x="514185" y="463031"/>
                </a:lnTo>
                <a:lnTo>
                  <a:pt x="191386" y="463031"/>
                </a:lnTo>
                <a:lnTo>
                  <a:pt x="191386" y="469205"/>
                </a:lnTo>
                <a:lnTo>
                  <a:pt x="117301" y="642070"/>
                </a:lnTo>
                <a:lnTo>
                  <a:pt x="105822" y="659240"/>
                </a:lnTo>
                <a:lnTo>
                  <a:pt x="90290" y="672939"/>
                </a:lnTo>
                <a:lnTo>
                  <a:pt x="71287" y="682006"/>
                </a:lnTo>
                <a:lnTo>
                  <a:pt x="49390" y="685286"/>
                </a:lnTo>
                <a:close/>
              </a:path>
              <a:path w="1252220" h="1097914">
                <a:moveTo>
                  <a:pt x="180976" y="1097556"/>
                </a:moveTo>
                <a:lnTo>
                  <a:pt x="141996" y="1097556"/>
                </a:lnTo>
                <a:lnTo>
                  <a:pt x="141996" y="1092754"/>
                </a:lnTo>
                <a:lnTo>
                  <a:pt x="135822" y="1092754"/>
                </a:lnTo>
                <a:lnTo>
                  <a:pt x="135822" y="1086580"/>
                </a:lnTo>
                <a:lnTo>
                  <a:pt x="129649" y="1086580"/>
                </a:lnTo>
                <a:lnTo>
                  <a:pt x="129649" y="1080406"/>
                </a:lnTo>
                <a:lnTo>
                  <a:pt x="166691" y="685286"/>
                </a:lnTo>
                <a:lnTo>
                  <a:pt x="197560" y="469205"/>
                </a:lnTo>
                <a:lnTo>
                  <a:pt x="191386" y="463031"/>
                </a:lnTo>
                <a:lnTo>
                  <a:pt x="413641" y="463031"/>
                </a:lnTo>
                <a:lnTo>
                  <a:pt x="407467" y="469205"/>
                </a:lnTo>
                <a:lnTo>
                  <a:pt x="438336" y="685286"/>
                </a:lnTo>
                <a:lnTo>
                  <a:pt x="440073" y="703807"/>
                </a:lnTo>
                <a:lnTo>
                  <a:pt x="296340" y="703807"/>
                </a:lnTo>
                <a:lnTo>
                  <a:pt x="240776" y="1037190"/>
                </a:lnTo>
                <a:lnTo>
                  <a:pt x="235374" y="1062464"/>
                </a:lnTo>
                <a:lnTo>
                  <a:pt x="220711" y="1081950"/>
                </a:lnTo>
                <a:lnTo>
                  <a:pt x="199103" y="1094490"/>
                </a:lnTo>
                <a:lnTo>
                  <a:pt x="180976" y="1097556"/>
                </a:lnTo>
                <a:close/>
              </a:path>
              <a:path w="1252220" h="1097914">
                <a:moveTo>
                  <a:pt x="598853" y="685286"/>
                </a:moveTo>
                <a:lnTo>
                  <a:pt x="555637" y="685286"/>
                </a:lnTo>
                <a:lnTo>
                  <a:pt x="533740" y="682006"/>
                </a:lnTo>
                <a:lnTo>
                  <a:pt x="514736" y="672939"/>
                </a:lnTo>
                <a:lnTo>
                  <a:pt x="499206" y="659240"/>
                </a:lnTo>
                <a:lnTo>
                  <a:pt x="487726" y="642070"/>
                </a:lnTo>
                <a:lnTo>
                  <a:pt x="413641" y="469205"/>
                </a:lnTo>
                <a:lnTo>
                  <a:pt x="413641" y="463031"/>
                </a:lnTo>
                <a:lnTo>
                  <a:pt x="514185" y="463031"/>
                </a:lnTo>
                <a:lnTo>
                  <a:pt x="598853" y="660591"/>
                </a:lnTo>
                <a:lnTo>
                  <a:pt x="605027" y="666765"/>
                </a:lnTo>
                <a:lnTo>
                  <a:pt x="605027" y="672939"/>
                </a:lnTo>
                <a:lnTo>
                  <a:pt x="598853" y="679112"/>
                </a:lnTo>
                <a:lnTo>
                  <a:pt x="598853" y="685286"/>
                </a:lnTo>
                <a:close/>
              </a:path>
              <a:path w="1252220" h="1097914">
                <a:moveTo>
                  <a:pt x="463031" y="1097556"/>
                </a:moveTo>
                <a:lnTo>
                  <a:pt x="424050" y="1097556"/>
                </a:lnTo>
                <a:lnTo>
                  <a:pt x="405924" y="1094490"/>
                </a:lnTo>
                <a:lnTo>
                  <a:pt x="384316" y="1081950"/>
                </a:lnTo>
                <a:lnTo>
                  <a:pt x="369653" y="1062464"/>
                </a:lnTo>
                <a:lnTo>
                  <a:pt x="364251" y="1037190"/>
                </a:lnTo>
                <a:lnTo>
                  <a:pt x="308688" y="703807"/>
                </a:lnTo>
                <a:lnTo>
                  <a:pt x="440073" y="703807"/>
                </a:lnTo>
                <a:lnTo>
                  <a:pt x="475379" y="1080406"/>
                </a:lnTo>
                <a:lnTo>
                  <a:pt x="475379" y="1086580"/>
                </a:lnTo>
                <a:lnTo>
                  <a:pt x="469205" y="1086580"/>
                </a:lnTo>
                <a:lnTo>
                  <a:pt x="469205" y="1092754"/>
                </a:lnTo>
                <a:lnTo>
                  <a:pt x="463031" y="1092754"/>
                </a:lnTo>
                <a:lnTo>
                  <a:pt x="463031" y="1097556"/>
                </a:lnTo>
                <a:close/>
              </a:path>
              <a:path w="1252220" h="1097914">
                <a:moveTo>
                  <a:pt x="950758" y="240776"/>
                </a:moveTo>
                <a:lnTo>
                  <a:pt x="910918" y="232190"/>
                </a:lnTo>
                <a:lnTo>
                  <a:pt x="877444" y="209135"/>
                </a:lnTo>
                <a:lnTo>
                  <a:pt x="854389" y="175662"/>
                </a:lnTo>
                <a:lnTo>
                  <a:pt x="845804" y="135822"/>
                </a:lnTo>
                <a:lnTo>
                  <a:pt x="845804" y="104953"/>
                </a:lnTo>
                <a:lnTo>
                  <a:pt x="854389" y="62509"/>
                </a:lnTo>
                <a:lnTo>
                  <a:pt x="877444" y="29325"/>
                </a:lnTo>
                <a:lnTo>
                  <a:pt x="910918" y="7716"/>
                </a:lnTo>
                <a:lnTo>
                  <a:pt x="950757" y="0"/>
                </a:lnTo>
                <a:lnTo>
                  <a:pt x="990598" y="7716"/>
                </a:lnTo>
                <a:lnTo>
                  <a:pt x="1024071" y="29325"/>
                </a:lnTo>
                <a:lnTo>
                  <a:pt x="1047126" y="62509"/>
                </a:lnTo>
                <a:lnTo>
                  <a:pt x="1055712" y="104953"/>
                </a:lnTo>
                <a:lnTo>
                  <a:pt x="1055712" y="135822"/>
                </a:lnTo>
                <a:lnTo>
                  <a:pt x="1047126" y="175662"/>
                </a:lnTo>
                <a:lnTo>
                  <a:pt x="1024071" y="209135"/>
                </a:lnTo>
                <a:lnTo>
                  <a:pt x="990598" y="232190"/>
                </a:lnTo>
                <a:lnTo>
                  <a:pt x="950758" y="240776"/>
                </a:lnTo>
                <a:close/>
              </a:path>
              <a:path w="1252220" h="1097914">
                <a:moveTo>
                  <a:pt x="697634" y="685286"/>
                </a:moveTo>
                <a:lnTo>
                  <a:pt x="654418" y="685286"/>
                </a:lnTo>
                <a:lnTo>
                  <a:pt x="654418" y="679112"/>
                </a:lnTo>
                <a:lnTo>
                  <a:pt x="648244" y="672939"/>
                </a:lnTo>
                <a:lnTo>
                  <a:pt x="648244" y="666765"/>
                </a:lnTo>
                <a:lnTo>
                  <a:pt x="654418" y="660591"/>
                </a:lnTo>
                <a:lnTo>
                  <a:pt x="747024" y="444510"/>
                </a:lnTo>
                <a:lnTo>
                  <a:pt x="777893" y="358077"/>
                </a:lnTo>
                <a:lnTo>
                  <a:pt x="800755" y="323735"/>
                </a:lnTo>
                <a:lnTo>
                  <a:pt x="831141" y="296339"/>
                </a:lnTo>
                <a:lnTo>
                  <a:pt x="867316" y="278204"/>
                </a:lnTo>
                <a:lnTo>
                  <a:pt x="907541" y="271644"/>
                </a:lnTo>
                <a:lnTo>
                  <a:pt x="993974" y="271644"/>
                </a:lnTo>
                <a:lnTo>
                  <a:pt x="1034200" y="278204"/>
                </a:lnTo>
                <a:lnTo>
                  <a:pt x="1070374" y="296339"/>
                </a:lnTo>
                <a:lnTo>
                  <a:pt x="1100761" y="323735"/>
                </a:lnTo>
                <a:lnTo>
                  <a:pt x="1123623" y="358077"/>
                </a:lnTo>
                <a:lnTo>
                  <a:pt x="1154491" y="444510"/>
                </a:lnTo>
                <a:lnTo>
                  <a:pt x="1162429" y="463031"/>
                </a:lnTo>
                <a:lnTo>
                  <a:pt x="839630" y="463031"/>
                </a:lnTo>
                <a:lnTo>
                  <a:pt x="839630" y="469205"/>
                </a:lnTo>
                <a:lnTo>
                  <a:pt x="765545" y="642070"/>
                </a:lnTo>
                <a:lnTo>
                  <a:pt x="754066" y="659240"/>
                </a:lnTo>
                <a:lnTo>
                  <a:pt x="738535" y="672939"/>
                </a:lnTo>
                <a:lnTo>
                  <a:pt x="719531" y="682006"/>
                </a:lnTo>
                <a:lnTo>
                  <a:pt x="697634" y="685286"/>
                </a:lnTo>
                <a:close/>
              </a:path>
              <a:path w="1252220" h="1097914">
                <a:moveTo>
                  <a:pt x="829221" y="1097556"/>
                </a:moveTo>
                <a:lnTo>
                  <a:pt x="790240" y="1097556"/>
                </a:lnTo>
                <a:lnTo>
                  <a:pt x="790240" y="1092754"/>
                </a:lnTo>
                <a:lnTo>
                  <a:pt x="784067" y="1092754"/>
                </a:lnTo>
                <a:lnTo>
                  <a:pt x="784067" y="1086580"/>
                </a:lnTo>
                <a:lnTo>
                  <a:pt x="777893" y="1086580"/>
                </a:lnTo>
                <a:lnTo>
                  <a:pt x="777893" y="1080406"/>
                </a:lnTo>
                <a:lnTo>
                  <a:pt x="814935" y="685286"/>
                </a:lnTo>
                <a:lnTo>
                  <a:pt x="845804" y="469205"/>
                </a:lnTo>
                <a:lnTo>
                  <a:pt x="839630" y="463031"/>
                </a:lnTo>
                <a:lnTo>
                  <a:pt x="1061885" y="463031"/>
                </a:lnTo>
                <a:lnTo>
                  <a:pt x="1055712" y="469205"/>
                </a:lnTo>
                <a:lnTo>
                  <a:pt x="1086580" y="685286"/>
                </a:lnTo>
                <a:lnTo>
                  <a:pt x="1088316" y="703807"/>
                </a:lnTo>
                <a:lnTo>
                  <a:pt x="944584" y="703807"/>
                </a:lnTo>
                <a:lnTo>
                  <a:pt x="889021" y="1037190"/>
                </a:lnTo>
                <a:lnTo>
                  <a:pt x="883618" y="1062464"/>
                </a:lnTo>
                <a:lnTo>
                  <a:pt x="868956" y="1081950"/>
                </a:lnTo>
                <a:lnTo>
                  <a:pt x="847348" y="1094490"/>
                </a:lnTo>
                <a:lnTo>
                  <a:pt x="829221" y="1097556"/>
                </a:lnTo>
                <a:close/>
              </a:path>
              <a:path w="1252220" h="1097914">
                <a:moveTo>
                  <a:pt x="1247098" y="685286"/>
                </a:moveTo>
                <a:lnTo>
                  <a:pt x="1203881" y="685286"/>
                </a:lnTo>
                <a:lnTo>
                  <a:pt x="1181984" y="682006"/>
                </a:lnTo>
                <a:lnTo>
                  <a:pt x="1162981" y="672939"/>
                </a:lnTo>
                <a:lnTo>
                  <a:pt x="1147450" y="659240"/>
                </a:lnTo>
                <a:lnTo>
                  <a:pt x="1135970" y="642070"/>
                </a:lnTo>
                <a:lnTo>
                  <a:pt x="1061885" y="469205"/>
                </a:lnTo>
                <a:lnTo>
                  <a:pt x="1061885" y="463031"/>
                </a:lnTo>
                <a:lnTo>
                  <a:pt x="1162429" y="463031"/>
                </a:lnTo>
                <a:lnTo>
                  <a:pt x="1247098" y="660591"/>
                </a:lnTo>
                <a:lnTo>
                  <a:pt x="1251728" y="665221"/>
                </a:lnTo>
                <a:lnTo>
                  <a:pt x="1251728" y="674482"/>
                </a:lnTo>
                <a:lnTo>
                  <a:pt x="1247098" y="679112"/>
                </a:lnTo>
                <a:lnTo>
                  <a:pt x="1247098" y="685286"/>
                </a:lnTo>
                <a:close/>
              </a:path>
              <a:path w="1252220" h="1097914">
                <a:moveTo>
                  <a:pt x="1111275" y="1097556"/>
                </a:moveTo>
                <a:lnTo>
                  <a:pt x="1072295" y="1097556"/>
                </a:lnTo>
                <a:lnTo>
                  <a:pt x="1054168" y="1094490"/>
                </a:lnTo>
                <a:lnTo>
                  <a:pt x="1032560" y="1081950"/>
                </a:lnTo>
                <a:lnTo>
                  <a:pt x="1017897" y="1062464"/>
                </a:lnTo>
                <a:lnTo>
                  <a:pt x="1012495" y="1037190"/>
                </a:lnTo>
                <a:lnTo>
                  <a:pt x="956932" y="703807"/>
                </a:lnTo>
                <a:lnTo>
                  <a:pt x="1088316" y="703807"/>
                </a:lnTo>
                <a:lnTo>
                  <a:pt x="1123623" y="1080406"/>
                </a:lnTo>
                <a:lnTo>
                  <a:pt x="1123623" y="1086580"/>
                </a:lnTo>
                <a:lnTo>
                  <a:pt x="1117449" y="1086580"/>
                </a:lnTo>
                <a:lnTo>
                  <a:pt x="1117449" y="1092754"/>
                </a:lnTo>
                <a:lnTo>
                  <a:pt x="1111275" y="1092754"/>
                </a:lnTo>
                <a:lnTo>
                  <a:pt x="1111275" y="1097556"/>
                </a:lnTo>
                <a:close/>
              </a:path>
            </a:pathLst>
          </a:custGeom>
          <a:solidFill>
            <a:srgbClr val="A6A6A6"/>
          </a:solidFill>
        </p:spPr>
        <p:txBody>
          <a:bodyPr wrap="square" lIns="0" tIns="0" rIns="0" bIns="0" rtlCol="0"/>
          <a:lstStyle/>
          <a:p>
            <a:endParaRPr sz="1200"/>
          </a:p>
        </p:txBody>
      </p:sp>
      <p:sp>
        <p:nvSpPr>
          <p:cNvPr id="18" name="bg object 18"/>
          <p:cNvSpPr/>
          <p:nvPr/>
        </p:nvSpPr>
        <p:spPr>
          <a:xfrm>
            <a:off x="6788056" y="747167"/>
            <a:ext cx="4394623" cy="2057400"/>
          </a:xfrm>
          <a:custGeom>
            <a:avLst/>
            <a:gdLst/>
            <a:ahLst/>
            <a:cxnLst/>
            <a:rect l="l" t="t" r="r" b="b"/>
            <a:pathLst>
              <a:path w="6591934" h="3086100">
                <a:moveTo>
                  <a:pt x="6115329" y="3086099"/>
                </a:moveTo>
                <a:lnTo>
                  <a:pt x="476248" y="3086099"/>
                </a:lnTo>
                <a:lnTo>
                  <a:pt x="427556" y="3083640"/>
                </a:lnTo>
                <a:lnTo>
                  <a:pt x="380269" y="3076423"/>
                </a:lnTo>
                <a:lnTo>
                  <a:pt x="334627" y="3064688"/>
                </a:lnTo>
                <a:lnTo>
                  <a:pt x="290872" y="3048673"/>
                </a:lnTo>
                <a:lnTo>
                  <a:pt x="249240" y="3028618"/>
                </a:lnTo>
                <a:lnTo>
                  <a:pt x="209974" y="3004763"/>
                </a:lnTo>
                <a:lnTo>
                  <a:pt x="173310" y="2977347"/>
                </a:lnTo>
                <a:lnTo>
                  <a:pt x="139490" y="2946609"/>
                </a:lnTo>
                <a:lnTo>
                  <a:pt x="108752" y="2912788"/>
                </a:lnTo>
                <a:lnTo>
                  <a:pt x="81336" y="2876125"/>
                </a:lnTo>
                <a:lnTo>
                  <a:pt x="57480" y="2836858"/>
                </a:lnTo>
                <a:lnTo>
                  <a:pt x="37426" y="2795227"/>
                </a:lnTo>
                <a:lnTo>
                  <a:pt x="21411" y="2751471"/>
                </a:lnTo>
                <a:lnTo>
                  <a:pt x="9675" y="2705830"/>
                </a:lnTo>
                <a:lnTo>
                  <a:pt x="2458" y="2658543"/>
                </a:lnTo>
                <a:lnTo>
                  <a:pt x="0" y="2609849"/>
                </a:lnTo>
                <a:lnTo>
                  <a:pt x="0" y="476249"/>
                </a:lnTo>
                <a:lnTo>
                  <a:pt x="2458" y="427555"/>
                </a:lnTo>
                <a:lnTo>
                  <a:pt x="9675" y="380268"/>
                </a:lnTo>
                <a:lnTo>
                  <a:pt x="21411" y="334627"/>
                </a:lnTo>
                <a:lnTo>
                  <a:pt x="37426" y="290871"/>
                </a:lnTo>
                <a:lnTo>
                  <a:pt x="57480" y="249240"/>
                </a:lnTo>
                <a:lnTo>
                  <a:pt x="81336" y="209973"/>
                </a:lnTo>
                <a:lnTo>
                  <a:pt x="108752" y="173310"/>
                </a:lnTo>
                <a:lnTo>
                  <a:pt x="139490" y="139489"/>
                </a:lnTo>
                <a:lnTo>
                  <a:pt x="173310" y="108751"/>
                </a:lnTo>
                <a:lnTo>
                  <a:pt x="209974" y="81335"/>
                </a:lnTo>
                <a:lnTo>
                  <a:pt x="249240" y="57480"/>
                </a:lnTo>
                <a:lnTo>
                  <a:pt x="290872" y="37425"/>
                </a:lnTo>
                <a:lnTo>
                  <a:pt x="334627" y="21410"/>
                </a:lnTo>
                <a:lnTo>
                  <a:pt x="380269" y="9675"/>
                </a:lnTo>
                <a:lnTo>
                  <a:pt x="427556" y="2458"/>
                </a:lnTo>
                <a:lnTo>
                  <a:pt x="476239" y="0"/>
                </a:lnTo>
                <a:lnTo>
                  <a:pt x="6115338" y="0"/>
                </a:lnTo>
                <a:lnTo>
                  <a:pt x="6164021" y="2458"/>
                </a:lnTo>
                <a:lnTo>
                  <a:pt x="6211308" y="9675"/>
                </a:lnTo>
                <a:lnTo>
                  <a:pt x="6256949" y="21410"/>
                </a:lnTo>
                <a:lnTo>
                  <a:pt x="6300705" y="37425"/>
                </a:lnTo>
                <a:lnTo>
                  <a:pt x="6342336" y="57480"/>
                </a:lnTo>
                <a:lnTo>
                  <a:pt x="6381603" y="81335"/>
                </a:lnTo>
                <a:lnTo>
                  <a:pt x="6418266" y="108751"/>
                </a:lnTo>
                <a:lnTo>
                  <a:pt x="6452087" y="139489"/>
                </a:lnTo>
                <a:lnTo>
                  <a:pt x="6482825" y="173310"/>
                </a:lnTo>
                <a:lnTo>
                  <a:pt x="6510241" y="209973"/>
                </a:lnTo>
                <a:lnTo>
                  <a:pt x="6534096" y="249240"/>
                </a:lnTo>
                <a:lnTo>
                  <a:pt x="6554151" y="290871"/>
                </a:lnTo>
                <a:lnTo>
                  <a:pt x="6570166" y="334627"/>
                </a:lnTo>
                <a:lnTo>
                  <a:pt x="6581901" y="380268"/>
                </a:lnTo>
                <a:lnTo>
                  <a:pt x="6589118" y="427555"/>
                </a:lnTo>
                <a:lnTo>
                  <a:pt x="6591577" y="476249"/>
                </a:lnTo>
                <a:lnTo>
                  <a:pt x="6591577" y="2609849"/>
                </a:lnTo>
                <a:lnTo>
                  <a:pt x="6589118" y="2658543"/>
                </a:lnTo>
                <a:lnTo>
                  <a:pt x="6581901" y="2705830"/>
                </a:lnTo>
                <a:lnTo>
                  <a:pt x="6570166" y="2751471"/>
                </a:lnTo>
                <a:lnTo>
                  <a:pt x="6554151" y="2795227"/>
                </a:lnTo>
                <a:lnTo>
                  <a:pt x="6534096" y="2836858"/>
                </a:lnTo>
                <a:lnTo>
                  <a:pt x="6510241" y="2876125"/>
                </a:lnTo>
                <a:lnTo>
                  <a:pt x="6482825" y="2912788"/>
                </a:lnTo>
                <a:lnTo>
                  <a:pt x="6452087" y="2946609"/>
                </a:lnTo>
                <a:lnTo>
                  <a:pt x="6418266" y="2977347"/>
                </a:lnTo>
                <a:lnTo>
                  <a:pt x="6381603" y="3004763"/>
                </a:lnTo>
                <a:lnTo>
                  <a:pt x="6342336" y="3028618"/>
                </a:lnTo>
                <a:lnTo>
                  <a:pt x="6300705" y="3048673"/>
                </a:lnTo>
                <a:lnTo>
                  <a:pt x="6256949" y="3064688"/>
                </a:lnTo>
                <a:lnTo>
                  <a:pt x="6211308" y="3076423"/>
                </a:lnTo>
                <a:lnTo>
                  <a:pt x="6164021" y="3083640"/>
                </a:lnTo>
                <a:lnTo>
                  <a:pt x="6115329" y="3086099"/>
                </a:lnTo>
                <a:close/>
              </a:path>
            </a:pathLst>
          </a:custGeom>
          <a:solidFill>
            <a:srgbClr val="48CFAE"/>
          </a:solidFill>
        </p:spPr>
        <p:txBody>
          <a:bodyPr wrap="square" lIns="0" tIns="0" rIns="0" bIns="0" rtlCol="0"/>
          <a:lstStyle/>
          <a:p>
            <a:endParaRPr sz="1200"/>
          </a:p>
        </p:txBody>
      </p:sp>
      <p:sp>
        <p:nvSpPr>
          <p:cNvPr id="19" name="bg object 19"/>
          <p:cNvSpPr/>
          <p:nvPr/>
        </p:nvSpPr>
        <p:spPr>
          <a:xfrm>
            <a:off x="9155025" y="5103847"/>
            <a:ext cx="114723" cy="116417"/>
          </a:xfrm>
          <a:custGeom>
            <a:avLst/>
            <a:gdLst/>
            <a:ahLst/>
            <a:cxnLst/>
            <a:rect l="l" t="t" r="r" b="b"/>
            <a:pathLst>
              <a:path w="172084" h="174625">
                <a:moveTo>
                  <a:pt x="0" y="174587"/>
                </a:moveTo>
                <a:lnTo>
                  <a:pt x="32019" y="139973"/>
                </a:lnTo>
                <a:lnTo>
                  <a:pt x="67235" y="103055"/>
                </a:lnTo>
                <a:lnTo>
                  <a:pt x="102970" y="66748"/>
                </a:lnTo>
                <a:lnTo>
                  <a:pt x="140672" y="29581"/>
                </a:lnTo>
                <a:lnTo>
                  <a:pt x="171545" y="0"/>
                </a:lnTo>
              </a:path>
            </a:pathLst>
          </a:custGeom>
          <a:ln w="57149">
            <a:solidFill>
              <a:srgbClr val="8BA8AC"/>
            </a:solidFill>
          </a:ln>
        </p:spPr>
        <p:txBody>
          <a:bodyPr wrap="square" lIns="0" tIns="0" rIns="0" bIns="0" rtlCol="0"/>
          <a:lstStyle/>
          <a:p>
            <a:endParaRPr sz="1200"/>
          </a:p>
        </p:txBody>
      </p:sp>
      <p:sp>
        <p:nvSpPr>
          <p:cNvPr id="20" name="bg object 20"/>
          <p:cNvSpPr/>
          <p:nvPr/>
        </p:nvSpPr>
        <p:spPr>
          <a:xfrm>
            <a:off x="9757612" y="4431860"/>
            <a:ext cx="2434590" cy="311150"/>
          </a:xfrm>
          <a:custGeom>
            <a:avLst/>
            <a:gdLst/>
            <a:ahLst/>
            <a:cxnLst/>
            <a:rect l="l" t="t" r="r" b="b"/>
            <a:pathLst>
              <a:path w="3651884" h="466725">
                <a:moveTo>
                  <a:pt x="0" y="466449"/>
                </a:moveTo>
                <a:lnTo>
                  <a:pt x="63319" y="431403"/>
                </a:lnTo>
                <a:lnTo>
                  <a:pt x="107511" y="407951"/>
                </a:lnTo>
                <a:lnTo>
                  <a:pt x="151903" y="385152"/>
                </a:lnTo>
                <a:lnTo>
                  <a:pt x="196485" y="363005"/>
                </a:lnTo>
                <a:lnTo>
                  <a:pt x="199859" y="361893"/>
                </a:lnTo>
              </a:path>
              <a:path w="3651884" h="466725">
                <a:moveTo>
                  <a:pt x="210667" y="354539"/>
                </a:moveTo>
                <a:lnTo>
                  <a:pt x="219179" y="351738"/>
                </a:lnTo>
                <a:lnTo>
                  <a:pt x="263793" y="331395"/>
                </a:lnTo>
                <a:lnTo>
                  <a:pt x="308638" y="311664"/>
                </a:lnTo>
                <a:lnTo>
                  <a:pt x="353707" y="292544"/>
                </a:lnTo>
                <a:lnTo>
                  <a:pt x="398991" y="274034"/>
                </a:lnTo>
                <a:lnTo>
                  <a:pt x="444484" y="256134"/>
                </a:lnTo>
                <a:lnTo>
                  <a:pt x="490178" y="238843"/>
                </a:lnTo>
                <a:lnTo>
                  <a:pt x="536066" y="222161"/>
                </a:lnTo>
                <a:lnTo>
                  <a:pt x="582139" y="206087"/>
                </a:lnTo>
                <a:lnTo>
                  <a:pt x="628390" y="190621"/>
                </a:lnTo>
                <a:lnTo>
                  <a:pt x="674811" y="175762"/>
                </a:lnTo>
                <a:lnTo>
                  <a:pt x="721396" y="161510"/>
                </a:lnTo>
                <a:lnTo>
                  <a:pt x="768136" y="147864"/>
                </a:lnTo>
                <a:lnTo>
                  <a:pt x="815024" y="134824"/>
                </a:lnTo>
                <a:lnTo>
                  <a:pt x="862052" y="122389"/>
                </a:lnTo>
                <a:lnTo>
                  <a:pt x="909213" y="110559"/>
                </a:lnTo>
                <a:lnTo>
                  <a:pt x="956499" y="99333"/>
                </a:lnTo>
                <a:lnTo>
                  <a:pt x="1003902" y="88710"/>
                </a:lnTo>
                <a:lnTo>
                  <a:pt x="1051416" y="78691"/>
                </a:lnTo>
                <a:lnTo>
                  <a:pt x="1099032" y="69275"/>
                </a:lnTo>
                <a:lnTo>
                  <a:pt x="1146742" y="60460"/>
                </a:lnTo>
                <a:lnTo>
                  <a:pt x="1194540" y="52247"/>
                </a:lnTo>
                <a:lnTo>
                  <a:pt x="1242418" y="44636"/>
                </a:lnTo>
                <a:lnTo>
                  <a:pt x="1290368" y="37625"/>
                </a:lnTo>
                <a:lnTo>
                  <a:pt x="1338382" y="31214"/>
                </a:lnTo>
                <a:lnTo>
                  <a:pt x="1386454" y="25403"/>
                </a:lnTo>
                <a:lnTo>
                  <a:pt x="1434574" y="20190"/>
                </a:lnTo>
                <a:lnTo>
                  <a:pt x="1482737" y="15577"/>
                </a:lnTo>
                <a:lnTo>
                  <a:pt x="1530934" y="11561"/>
                </a:lnTo>
                <a:lnTo>
                  <a:pt x="1579157" y="8143"/>
                </a:lnTo>
                <a:lnTo>
                  <a:pt x="1627400" y="5322"/>
                </a:lnTo>
                <a:lnTo>
                  <a:pt x="1675654" y="3098"/>
                </a:lnTo>
                <a:lnTo>
                  <a:pt x="1723912" y="1470"/>
                </a:lnTo>
                <a:lnTo>
                  <a:pt x="1772166" y="437"/>
                </a:lnTo>
                <a:lnTo>
                  <a:pt x="1820409" y="0"/>
                </a:lnTo>
                <a:lnTo>
                  <a:pt x="1868634" y="156"/>
                </a:lnTo>
                <a:lnTo>
                  <a:pt x="1916832" y="907"/>
                </a:lnTo>
                <a:lnTo>
                  <a:pt x="1964996" y="2252"/>
                </a:lnTo>
                <a:lnTo>
                  <a:pt x="2013119" y="4189"/>
                </a:lnTo>
                <a:lnTo>
                  <a:pt x="2061193" y="6719"/>
                </a:lnTo>
                <a:lnTo>
                  <a:pt x="2109210" y="9841"/>
                </a:lnTo>
                <a:lnTo>
                  <a:pt x="2157163" y="13554"/>
                </a:lnTo>
                <a:lnTo>
                  <a:pt x="2205044" y="17858"/>
                </a:lnTo>
                <a:lnTo>
                  <a:pt x="2252846" y="22753"/>
                </a:lnTo>
                <a:lnTo>
                  <a:pt x="2300560" y="28237"/>
                </a:lnTo>
                <a:lnTo>
                  <a:pt x="2348181" y="34312"/>
                </a:lnTo>
                <a:lnTo>
                  <a:pt x="2395699" y="40975"/>
                </a:lnTo>
                <a:lnTo>
                  <a:pt x="2443108" y="48226"/>
                </a:lnTo>
                <a:lnTo>
                  <a:pt x="2490399" y="56065"/>
                </a:lnTo>
                <a:lnTo>
                  <a:pt x="2537566" y="64492"/>
                </a:lnTo>
                <a:lnTo>
                  <a:pt x="2584600" y="73506"/>
                </a:lnTo>
                <a:lnTo>
                  <a:pt x="2631494" y="83106"/>
                </a:lnTo>
                <a:lnTo>
                  <a:pt x="2678241" y="93292"/>
                </a:lnTo>
                <a:lnTo>
                  <a:pt x="2724833" y="104063"/>
                </a:lnTo>
                <a:lnTo>
                  <a:pt x="2771262" y="115419"/>
                </a:lnTo>
                <a:lnTo>
                  <a:pt x="2817521" y="127360"/>
                </a:lnTo>
                <a:lnTo>
                  <a:pt x="2863602" y="139884"/>
                </a:lnTo>
                <a:lnTo>
                  <a:pt x="2909498" y="152991"/>
                </a:lnTo>
                <a:lnTo>
                  <a:pt x="2955201" y="166682"/>
                </a:lnTo>
                <a:lnTo>
                  <a:pt x="3000703" y="180955"/>
                </a:lnTo>
                <a:lnTo>
                  <a:pt x="3045997" y="195809"/>
                </a:lnTo>
                <a:lnTo>
                  <a:pt x="3091076" y="211245"/>
                </a:lnTo>
                <a:lnTo>
                  <a:pt x="3135931" y="227262"/>
                </a:lnTo>
                <a:lnTo>
                  <a:pt x="3180555" y="243859"/>
                </a:lnTo>
                <a:lnTo>
                  <a:pt x="3224941" y="261036"/>
                </a:lnTo>
                <a:lnTo>
                  <a:pt x="3269082" y="278792"/>
                </a:lnTo>
                <a:lnTo>
                  <a:pt x="3312968" y="297126"/>
                </a:lnTo>
                <a:lnTo>
                  <a:pt x="3356594" y="316039"/>
                </a:lnTo>
                <a:lnTo>
                  <a:pt x="3399951" y="335530"/>
                </a:lnTo>
                <a:lnTo>
                  <a:pt x="3443031" y="355598"/>
                </a:lnTo>
                <a:lnTo>
                  <a:pt x="3485828" y="376243"/>
                </a:lnTo>
                <a:lnTo>
                  <a:pt x="3528333" y="397463"/>
                </a:lnTo>
                <a:lnTo>
                  <a:pt x="3570540" y="419260"/>
                </a:lnTo>
                <a:lnTo>
                  <a:pt x="3612440" y="441632"/>
                </a:lnTo>
                <a:lnTo>
                  <a:pt x="3651581" y="463229"/>
                </a:lnTo>
              </a:path>
            </a:pathLst>
          </a:custGeom>
          <a:ln w="57149">
            <a:solidFill>
              <a:srgbClr val="8BA8AC"/>
            </a:solidFill>
          </a:ln>
        </p:spPr>
        <p:txBody>
          <a:bodyPr wrap="square" lIns="0" tIns="0" rIns="0" bIns="0" rtlCol="0"/>
          <a:lstStyle/>
          <a:p>
            <a:endParaRPr sz="1200"/>
          </a:p>
        </p:txBody>
      </p:sp>
      <p:sp>
        <p:nvSpPr>
          <p:cNvPr id="21" name="bg object 21"/>
          <p:cNvSpPr/>
          <p:nvPr/>
        </p:nvSpPr>
        <p:spPr>
          <a:xfrm>
            <a:off x="11300029" y="5956909"/>
            <a:ext cx="891963" cy="901277"/>
          </a:xfrm>
          <a:custGeom>
            <a:avLst/>
            <a:gdLst/>
            <a:ahLst/>
            <a:cxnLst/>
            <a:rect l="l" t="t" r="r" b="b"/>
            <a:pathLst>
              <a:path w="1337944" h="1351915">
                <a:moveTo>
                  <a:pt x="1337945" y="1107363"/>
                </a:moveTo>
                <a:lnTo>
                  <a:pt x="1093673" y="1351635"/>
                </a:lnTo>
                <a:lnTo>
                  <a:pt x="1134084" y="1351635"/>
                </a:lnTo>
                <a:lnTo>
                  <a:pt x="1337945" y="1147775"/>
                </a:lnTo>
                <a:lnTo>
                  <a:pt x="1337945" y="1107363"/>
                </a:lnTo>
                <a:close/>
              </a:path>
              <a:path w="1337944" h="1351915">
                <a:moveTo>
                  <a:pt x="1337945" y="569252"/>
                </a:moveTo>
                <a:lnTo>
                  <a:pt x="555561" y="1351635"/>
                </a:lnTo>
                <a:lnTo>
                  <a:pt x="595972" y="1351635"/>
                </a:lnTo>
                <a:lnTo>
                  <a:pt x="1337945" y="609663"/>
                </a:lnTo>
                <a:lnTo>
                  <a:pt x="1337945" y="569252"/>
                </a:lnTo>
                <a:close/>
              </a:path>
              <a:path w="1337944" h="1351915">
                <a:moveTo>
                  <a:pt x="1337945" y="0"/>
                </a:moveTo>
                <a:lnTo>
                  <a:pt x="0" y="1351648"/>
                </a:lnTo>
                <a:lnTo>
                  <a:pt x="40208" y="1351648"/>
                </a:lnTo>
                <a:lnTo>
                  <a:pt x="1337945" y="40614"/>
                </a:lnTo>
                <a:lnTo>
                  <a:pt x="1337945" y="0"/>
                </a:lnTo>
                <a:close/>
              </a:path>
            </a:pathLst>
          </a:custGeom>
          <a:solidFill>
            <a:srgbClr val="8BA8AC"/>
          </a:solidFill>
        </p:spPr>
        <p:txBody>
          <a:bodyPr wrap="square" lIns="0" tIns="0" rIns="0" bIns="0" rtlCol="0"/>
          <a:lstStyle/>
          <a:p>
            <a:endParaRPr sz="1200"/>
          </a:p>
        </p:txBody>
      </p:sp>
      <p:sp>
        <p:nvSpPr>
          <p:cNvPr id="22" name="bg object 22"/>
          <p:cNvSpPr/>
          <p:nvPr/>
        </p:nvSpPr>
        <p:spPr>
          <a:xfrm>
            <a:off x="6788056" y="2978176"/>
            <a:ext cx="4394623" cy="2057400"/>
          </a:xfrm>
          <a:custGeom>
            <a:avLst/>
            <a:gdLst/>
            <a:ahLst/>
            <a:cxnLst/>
            <a:rect l="l" t="t" r="r" b="b"/>
            <a:pathLst>
              <a:path w="6591934" h="3086100">
                <a:moveTo>
                  <a:pt x="6115338" y="3086099"/>
                </a:moveTo>
                <a:lnTo>
                  <a:pt x="476238" y="3086099"/>
                </a:lnTo>
                <a:lnTo>
                  <a:pt x="427556" y="3083641"/>
                </a:lnTo>
                <a:lnTo>
                  <a:pt x="380269" y="3076424"/>
                </a:lnTo>
                <a:lnTo>
                  <a:pt x="334627" y="3064689"/>
                </a:lnTo>
                <a:lnTo>
                  <a:pt x="290872" y="3048674"/>
                </a:lnTo>
                <a:lnTo>
                  <a:pt x="249240" y="3028619"/>
                </a:lnTo>
                <a:lnTo>
                  <a:pt x="209974" y="3004764"/>
                </a:lnTo>
                <a:lnTo>
                  <a:pt x="173310" y="2977348"/>
                </a:lnTo>
                <a:lnTo>
                  <a:pt x="139490" y="2946609"/>
                </a:lnTo>
                <a:lnTo>
                  <a:pt x="108752" y="2912789"/>
                </a:lnTo>
                <a:lnTo>
                  <a:pt x="81336" y="2876126"/>
                </a:lnTo>
                <a:lnTo>
                  <a:pt x="57480" y="2836859"/>
                </a:lnTo>
                <a:lnTo>
                  <a:pt x="37426" y="2795228"/>
                </a:lnTo>
                <a:lnTo>
                  <a:pt x="21411" y="2751472"/>
                </a:lnTo>
                <a:lnTo>
                  <a:pt x="9675" y="2705831"/>
                </a:lnTo>
                <a:lnTo>
                  <a:pt x="2458" y="2658544"/>
                </a:lnTo>
                <a:lnTo>
                  <a:pt x="0" y="2609850"/>
                </a:lnTo>
                <a:lnTo>
                  <a:pt x="0" y="476249"/>
                </a:lnTo>
                <a:lnTo>
                  <a:pt x="2458" y="427556"/>
                </a:lnTo>
                <a:lnTo>
                  <a:pt x="9675" y="380268"/>
                </a:lnTo>
                <a:lnTo>
                  <a:pt x="21411" y="334627"/>
                </a:lnTo>
                <a:lnTo>
                  <a:pt x="37426" y="290871"/>
                </a:lnTo>
                <a:lnTo>
                  <a:pt x="57480" y="249240"/>
                </a:lnTo>
                <a:lnTo>
                  <a:pt x="81336" y="209973"/>
                </a:lnTo>
                <a:lnTo>
                  <a:pt x="108752" y="173310"/>
                </a:lnTo>
                <a:lnTo>
                  <a:pt x="139490" y="139490"/>
                </a:lnTo>
                <a:lnTo>
                  <a:pt x="173310" y="108752"/>
                </a:lnTo>
                <a:lnTo>
                  <a:pt x="209974" y="81335"/>
                </a:lnTo>
                <a:lnTo>
                  <a:pt x="249240" y="57480"/>
                </a:lnTo>
                <a:lnTo>
                  <a:pt x="290872" y="37426"/>
                </a:lnTo>
                <a:lnTo>
                  <a:pt x="334627" y="21411"/>
                </a:lnTo>
                <a:lnTo>
                  <a:pt x="380269" y="9675"/>
                </a:lnTo>
                <a:lnTo>
                  <a:pt x="427556" y="2458"/>
                </a:lnTo>
                <a:lnTo>
                  <a:pt x="476249" y="0"/>
                </a:lnTo>
                <a:lnTo>
                  <a:pt x="6115328" y="0"/>
                </a:lnTo>
                <a:lnTo>
                  <a:pt x="6164021" y="2458"/>
                </a:lnTo>
                <a:lnTo>
                  <a:pt x="6211308" y="9675"/>
                </a:lnTo>
                <a:lnTo>
                  <a:pt x="6256949" y="21411"/>
                </a:lnTo>
                <a:lnTo>
                  <a:pt x="6300705" y="37426"/>
                </a:lnTo>
                <a:lnTo>
                  <a:pt x="6342336" y="57480"/>
                </a:lnTo>
                <a:lnTo>
                  <a:pt x="6381603" y="81335"/>
                </a:lnTo>
                <a:lnTo>
                  <a:pt x="6418266" y="108752"/>
                </a:lnTo>
                <a:lnTo>
                  <a:pt x="6452087" y="139490"/>
                </a:lnTo>
                <a:lnTo>
                  <a:pt x="6482825" y="173310"/>
                </a:lnTo>
                <a:lnTo>
                  <a:pt x="6510241" y="209973"/>
                </a:lnTo>
                <a:lnTo>
                  <a:pt x="6534096" y="249240"/>
                </a:lnTo>
                <a:lnTo>
                  <a:pt x="6554151" y="290871"/>
                </a:lnTo>
                <a:lnTo>
                  <a:pt x="6570166" y="334627"/>
                </a:lnTo>
                <a:lnTo>
                  <a:pt x="6581901" y="380268"/>
                </a:lnTo>
                <a:lnTo>
                  <a:pt x="6589118" y="427556"/>
                </a:lnTo>
                <a:lnTo>
                  <a:pt x="6591577" y="476249"/>
                </a:lnTo>
                <a:lnTo>
                  <a:pt x="6591577" y="2609850"/>
                </a:lnTo>
                <a:lnTo>
                  <a:pt x="6589118" y="2658544"/>
                </a:lnTo>
                <a:lnTo>
                  <a:pt x="6581901" y="2705831"/>
                </a:lnTo>
                <a:lnTo>
                  <a:pt x="6570166" y="2751472"/>
                </a:lnTo>
                <a:lnTo>
                  <a:pt x="6554151" y="2795228"/>
                </a:lnTo>
                <a:lnTo>
                  <a:pt x="6534096" y="2836859"/>
                </a:lnTo>
                <a:lnTo>
                  <a:pt x="6510241" y="2876126"/>
                </a:lnTo>
                <a:lnTo>
                  <a:pt x="6482825" y="2912789"/>
                </a:lnTo>
                <a:lnTo>
                  <a:pt x="6452087" y="2946609"/>
                </a:lnTo>
                <a:lnTo>
                  <a:pt x="6418266" y="2977348"/>
                </a:lnTo>
                <a:lnTo>
                  <a:pt x="6381603" y="3004764"/>
                </a:lnTo>
                <a:lnTo>
                  <a:pt x="6342336" y="3028619"/>
                </a:lnTo>
                <a:lnTo>
                  <a:pt x="6300705" y="3048674"/>
                </a:lnTo>
                <a:lnTo>
                  <a:pt x="6256949" y="3064689"/>
                </a:lnTo>
                <a:lnTo>
                  <a:pt x="6211308" y="3076424"/>
                </a:lnTo>
                <a:lnTo>
                  <a:pt x="6164021" y="3083641"/>
                </a:lnTo>
                <a:lnTo>
                  <a:pt x="6115338" y="3086099"/>
                </a:lnTo>
                <a:close/>
              </a:path>
            </a:pathLst>
          </a:custGeom>
          <a:solidFill>
            <a:srgbClr val="48CFAE"/>
          </a:solidFill>
        </p:spPr>
        <p:txBody>
          <a:bodyPr wrap="square" lIns="0" tIns="0" rIns="0" bIns="0" rtlCol="0"/>
          <a:lstStyle/>
          <a:p>
            <a:endParaRPr sz="1200"/>
          </a:p>
        </p:txBody>
      </p:sp>
      <p:sp>
        <p:nvSpPr>
          <p:cNvPr id="23" name="bg object 23"/>
          <p:cNvSpPr/>
          <p:nvPr/>
        </p:nvSpPr>
        <p:spPr>
          <a:xfrm>
            <a:off x="6120484" y="1127211"/>
            <a:ext cx="1028700" cy="1028700"/>
          </a:xfrm>
          <a:custGeom>
            <a:avLst/>
            <a:gdLst/>
            <a:ahLst/>
            <a:cxnLst/>
            <a:rect l="l" t="t" r="r" b="b"/>
            <a:pathLst>
              <a:path w="1543050" h="1543050">
                <a:moveTo>
                  <a:pt x="771532" y="1543049"/>
                </a:moveTo>
                <a:lnTo>
                  <a:pt x="722732" y="1541532"/>
                </a:lnTo>
                <a:lnTo>
                  <a:pt x="674746" y="1537038"/>
                </a:lnTo>
                <a:lnTo>
                  <a:pt x="627657" y="1529660"/>
                </a:lnTo>
                <a:lnTo>
                  <a:pt x="581555" y="1519486"/>
                </a:lnTo>
                <a:lnTo>
                  <a:pt x="536530" y="1506609"/>
                </a:lnTo>
                <a:lnTo>
                  <a:pt x="492674" y="1491117"/>
                </a:lnTo>
                <a:lnTo>
                  <a:pt x="450076" y="1473102"/>
                </a:lnTo>
                <a:lnTo>
                  <a:pt x="408827" y="1452653"/>
                </a:lnTo>
                <a:lnTo>
                  <a:pt x="369016" y="1429862"/>
                </a:lnTo>
                <a:lnTo>
                  <a:pt x="330736" y="1404818"/>
                </a:lnTo>
                <a:lnTo>
                  <a:pt x="294075" y="1377612"/>
                </a:lnTo>
                <a:lnTo>
                  <a:pt x="259124" y="1348334"/>
                </a:lnTo>
                <a:lnTo>
                  <a:pt x="225974" y="1317075"/>
                </a:lnTo>
                <a:lnTo>
                  <a:pt x="194715" y="1283925"/>
                </a:lnTo>
                <a:lnTo>
                  <a:pt x="165437" y="1248974"/>
                </a:lnTo>
                <a:lnTo>
                  <a:pt x="138231" y="1212313"/>
                </a:lnTo>
                <a:lnTo>
                  <a:pt x="113187" y="1174032"/>
                </a:lnTo>
                <a:lnTo>
                  <a:pt x="90396" y="1134222"/>
                </a:lnTo>
                <a:lnTo>
                  <a:pt x="69947" y="1092973"/>
                </a:lnTo>
                <a:lnTo>
                  <a:pt x="51932" y="1050375"/>
                </a:lnTo>
                <a:lnTo>
                  <a:pt x="36440" y="1006518"/>
                </a:lnTo>
                <a:lnTo>
                  <a:pt x="23563" y="961494"/>
                </a:lnTo>
                <a:lnTo>
                  <a:pt x="13389" y="915392"/>
                </a:lnTo>
                <a:lnTo>
                  <a:pt x="6011" y="868303"/>
                </a:lnTo>
                <a:lnTo>
                  <a:pt x="1517" y="820317"/>
                </a:lnTo>
                <a:lnTo>
                  <a:pt x="0" y="771522"/>
                </a:lnTo>
                <a:lnTo>
                  <a:pt x="1517" y="722732"/>
                </a:lnTo>
                <a:lnTo>
                  <a:pt x="6011" y="674746"/>
                </a:lnTo>
                <a:lnTo>
                  <a:pt x="13389" y="627657"/>
                </a:lnTo>
                <a:lnTo>
                  <a:pt x="23563" y="581555"/>
                </a:lnTo>
                <a:lnTo>
                  <a:pt x="36440" y="536531"/>
                </a:lnTo>
                <a:lnTo>
                  <a:pt x="51932" y="492674"/>
                </a:lnTo>
                <a:lnTo>
                  <a:pt x="69947" y="450076"/>
                </a:lnTo>
                <a:lnTo>
                  <a:pt x="90396" y="408827"/>
                </a:lnTo>
                <a:lnTo>
                  <a:pt x="113187" y="369016"/>
                </a:lnTo>
                <a:lnTo>
                  <a:pt x="138231" y="330736"/>
                </a:lnTo>
                <a:lnTo>
                  <a:pt x="165437" y="294075"/>
                </a:lnTo>
                <a:lnTo>
                  <a:pt x="194715" y="259124"/>
                </a:lnTo>
                <a:lnTo>
                  <a:pt x="225974" y="225974"/>
                </a:lnTo>
                <a:lnTo>
                  <a:pt x="259124" y="194715"/>
                </a:lnTo>
                <a:lnTo>
                  <a:pt x="294075" y="165437"/>
                </a:lnTo>
                <a:lnTo>
                  <a:pt x="330736" y="138231"/>
                </a:lnTo>
                <a:lnTo>
                  <a:pt x="369016" y="113187"/>
                </a:lnTo>
                <a:lnTo>
                  <a:pt x="408827" y="90396"/>
                </a:lnTo>
                <a:lnTo>
                  <a:pt x="450076" y="69947"/>
                </a:lnTo>
                <a:lnTo>
                  <a:pt x="492674" y="51932"/>
                </a:lnTo>
                <a:lnTo>
                  <a:pt x="536530" y="36440"/>
                </a:lnTo>
                <a:lnTo>
                  <a:pt x="581555" y="23563"/>
                </a:lnTo>
                <a:lnTo>
                  <a:pt x="627657" y="13389"/>
                </a:lnTo>
                <a:lnTo>
                  <a:pt x="674746" y="6011"/>
                </a:lnTo>
                <a:lnTo>
                  <a:pt x="722732" y="1517"/>
                </a:lnTo>
                <a:lnTo>
                  <a:pt x="771524" y="0"/>
                </a:lnTo>
                <a:lnTo>
                  <a:pt x="820317" y="1517"/>
                </a:lnTo>
                <a:lnTo>
                  <a:pt x="868303" y="6011"/>
                </a:lnTo>
                <a:lnTo>
                  <a:pt x="915392" y="13389"/>
                </a:lnTo>
                <a:lnTo>
                  <a:pt x="961494" y="23563"/>
                </a:lnTo>
                <a:lnTo>
                  <a:pt x="1006518" y="36440"/>
                </a:lnTo>
                <a:lnTo>
                  <a:pt x="1050375" y="51932"/>
                </a:lnTo>
                <a:lnTo>
                  <a:pt x="1092973" y="69947"/>
                </a:lnTo>
                <a:lnTo>
                  <a:pt x="1134222" y="90396"/>
                </a:lnTo>
                <a:lnTo>
                  <a:pt x="1174032" y="113187"/>
                </a:lnTo>
                <a:lnTo>
                  <a:pt x="1212313" y="138231"/>
                </a:lnTo>
                <a:lnTo>
                  <a:pt x="1248974" y="165437"/>
                </a:lnTo>
                <a:lnTo>
                  <a:pt x="1283925" y="194715"/>
                </a:lnTo>
                <a:lnTo>
                  <a:pt x="1317075" y="225974"/>
                </a:lnTo>
                <a:lnTo>
                  <a:pt x="1348334" y="259124"/>
                </a:lnTo>
                <a:lnTo>
                  <a:pt x="1377612" y="294075"/>
                </a:lnTo>
                <a:lnTo>
                  <a:pt x="1404818" y="330736"/>
                </a:lnTo>
                <a:lnTo>
                  <a:pt x="1429862" y="369016"/>
                </a:lnTo>
                <a:lnTo>
                  <a:pt x="1452653" y="408827"/>
                </a:lnTo>
                <a:lnTo>
                  <a:pt x="1473102" y="450076"/>
                </a:lnTo>
                <a:lnTo>
                  <a:pt x="1491117" y="492674"/>
                </a:lnTo>
                <a:lnTo>
                  <a:pt x="1506609" y="536531"/>
                </a:lnTo>
                <a:lnTo>
                  <a:pt x="1519486" y="581555"/>
                </a:lnTo>
                <a:lnTo>
                  <a:pt x="1529660" y="627657"/>
                </a:lnTo>
                <a:lnTo>
                  <a:pt x="1537038" y="674746"/>
                </a:lnTo>
                <a:lnTo>
                  <a:pt x="1541531" y="722732"/>
                </a:lnTo>
                <a:lnTo>
                  <a:pt x="1543049" y="771524"/>
                </a:lnTo>
                <a:lnTo>
                  <a:pt x="1541531" y="820317"/>
                </a:lnTo>
                <a:lnTo>
                  <a:pt x="1537038" y="868303"/>
                </a:lnTo>
                <a:lnTo>
                  <a:pt x="1529660" y="915392"/>
                </a:lnTo>
                <a:lnTo>
                  <a:pt x="1519486" y="961494"/>
                </a:lnTo>
                <a:lnTo>
                  <a:pt x="1506609" y="1006518"/>
                </a:lnTo>
                <a:lnTo>
                  <a:pt x="1491117" y="1050375"/>
                </a:lnTo>
                <a:lnTo>
                  <a:pt x="1473102" y="1092973"/>
                </a:lnTo>
                <a:lnTo>
                  <a:pt x="1452653" y="1134222"/>
                </a:lnTo>
                <a:lnTo>
                  <a:pt x="1429862" y="1174032"/>
                </a:lnTo>
                <a:lnTo>
                  <a:pt x="1404818" y="1212313"/>
                </a:lnTo>
                <a:lnTo>
                  <a:pt x="1377612" y="1248974"/>
                </a:lnTo>
                <a:lnTo>
                  <a:pt x="1348334" y="1283925"/>
                </a:lnTo>
                <a:lnTo>
                  <a:pt x="1317075" y="1317075"/>
                </a:lnTo>
                <a:lnTo>
                  <a:pt x="1283925" y="1348334"/>
                </a:lnTo>
                <a:lnTo>
                  <a:pt x="1248974" y="1377612"/>
                </a:lnTo>
                <a:lnTo>
                  <a:pt x="1212313" y="1404818"/>
                </a:lnTo>
                <a:lnTo>
                  <a:pt x="1174032" y="1429862"/>
                </a:lnTo>
                <a:lnTo>
                  <a:pt x="1134222" y="1452653"/>
                </a:lnTo>
                <a:lnTo>
                  <a:pt x="1092973" y="1473102"/>
                </a:lnTo>
                <a:lnTo>
                  <a:pt x="1050375" y="1491117"/>
                </a:lnTo>
                <a:lnTo>
                  <a:pt x="1006518" y="1506609"/>
                </a:lnTo>
                <a:lnTo>
                  <a:pt x="961494" y="1519486"/>
                </a:lnTo>
                <a:lnTo>
                  <a:pt x="915392" y="1529660"/>
                </a:lnTo>
                <a:lnTo>
                  <a:pt x="868303" y="1537038"/>
                </a:lnTo>
                <a:lnTo>
                  <a:pt x="820317" y="1541532"/>
                </a:lnTo>
                <a:lnTo>
                  <a:pt x="771532" y="1543049"/>
                </a:lnTo>
                <a:close/>
              </a:path>
            </a:pathLst>
          </a:custGeom>
          <a:solidFill>
            <a:srgbClr val="FE6D73"/>
          </a:solidFill>
        </p:spPr>
        <p:txBody>
          <a:bodyPr wrap="square" lIns="0" tIns="0" rIns="0" bIns="0" rtlCol="0"/>
          <a:lstStyle/>
          <a:p>
            <a:endParaRPr sz="1200"/>
          </a:p>
        </p:txBody>
      </p:sp>
      <p:sp>
        <p:nvSpPr>
          <p:cNvPr id="24" name="bg object 24"/>
          <p:cNvSpPr/>
          <p:nvPr/>
        </p:nvSpPr>
        <p:spPr>
          <a:xfrm>
            <a:off x="6169571" y="3379259"/>
            <a:ext cx="1028700" cy="1028700"/>
          </a:xfrm>
          <a:custGeom>
            <a:avLst/>
            <a:gdLst/>
            <a:ahLst/>
            <a:cxnLst/>
            <a:rect l="l" t="t" r="r" b="b"/>
            <a:pathLst>
              <a:path w="1543050" h="1543050">
                <a:moveTo>
                  <a:pt x="771524" y="1543049"/>
                </a:moveTo>
                <a:lnTo>
                  <a:pt x="722731" y="1541531"/>
                </a:lnTo>
                <a:lnTo>
                  <a:pt x="674745" y="1537038"/>
                </a:lnTo>
                <a:lnTo>
                  <a:pt x="627656" y="1529659"/>
                </a:lnTo>
                <a:lnTo>
                  <a:pt x="581554" y="1519486"/>
                </a:lnTo>
                <a:lnTo>
                  <a:pt x="536530" y="1506608"/>
                </a:lnTo>
                <a:lnTo>
                  <a:pt x="492674" y="1491117"/>
                </a:lnTo>
                <a:lnTo>
                  <a:pt x="450076" y="1473101"/>
                </a:lnTo>
                <a:lnTo>
                  <a:pt x="408826" y="1452653"/>
                </a:lnTo>
                <a:lnTo>
                  <a:pt x="369016" y="1429861"/>
                </a:lnTo>
                <a:lnTo>
                  <a:pt x="330735" y="1404817"/>
                </a:lnTo>
                <a:lnTo>
                  <a:pt x="294074" y="1377611"/>
                </a:lnTo>
                <a:lnTo>
                  <a:pt x="259124" y="1348334"/>
                </a:lnTo>
                <a:lnTo>
                  <a:pt x="225973" y="1317075"/>
                </a:lnTo>
                <a:lnTo>
                  <a:pt x="194714" y="1283925"/>
                </a:lnTo>
                <a:lnTo>
                  <a:pt x="165437" y="1248974"/>
                </a:lnTo>
                <a:lnTo>
                  <a:pt x="138231" y="1212313"/>
                </a:lnTo>
                <a:lnTo>
                  <a:pt x="113187" y="1174032"/>
                </a:lnTo>
                <a:lnTo>
                  <a:pt x="90395" y="1134222"/>
                </a:lnTo>
                <a:lnTo>
                  <a:pt x="69947" y="1092973"/>
                </a:lnTo>
                <a:lnTo>
                  <a:pt x="51931" y="1050375"/>
                </a:lnTo>
                <a:lnTo>
                  <a:pt x="36440" y="1006518"/>
                </a:lnTo>
                <a:lnTo>
                  <a:pt x="23562" y="961494"/>
                </a:lnTo>
                <a:lnTo>
                  <a:pt x="13389" y="915392"/>
                </a:lnTo>
                <a:lnTo>
                  <a:pt x="6010" y="868303"/>
                </a:lnTo>
                <a:lnTo>
                  <a:pt x="1517" y="820317"/>
                </a:lnTo>
                <a:lnTo>
                  <a:pt x="0" y="771509"/>
                </a:lnTo>
                <a:lnTo>
                  <a:pt x="1517" y="722732"/>
                </a:lnTo>
                <a:lnTo>
                  <a:pt x="6010" y="674746"/>
                </a:lnTo>
                <a:lnTo>
                  <a:pt x="13389" y="627657"/>
                </a:lnTo>
                <a:lnTo>
                  <a:pt x="23562" y="581555"/>
                </a:lnTo>
                <a:lnTo>
                  <a:pt x="36440" y="536530"/>
                </a:lnTo>
                <a:lnTo>
                  <a:pt x="51931" y="492674"/>
                </a:lnTo>
                <a:lnTo>
                  <a:pt x="69947" y="450076"/>
                </a:lnTo>
                <a:lnTo>
                  <a:pt x="90395" y="408827"/>
                </a:lnTo>
                <a:lnTo>
                  <a:pt x="113187" y="369016"/>
                </a:lnTo>
                <a:lnTo>
                  <a:pt x="138231" y="330736"/>
                </a:lnTo>
                <a:lnTo>
                  <a:pt x="165437" y="294075"/>
                </a:lnTo>
                <a:lnTo>
                  <a:pt x="194714" y="259124"/>
                </a:lnTo>
                <a:lnTo>
                  <a:pt x="225973" y="225974"/>
                </a:lnTo>
                <a:lnTo>
                  <a:pt x="259124" y="194715"/>
                </a:lnTo>
                <a:lnTo>
                  <a:pt x="294074" y="165437"/>
                </a:lnTo>
                <a:lnTo>
                  <a:pt x="330735" y="138231"/>
                </a:lnTo>
                <a:lnTo>
                  <a:pt x="369016" y="113187"/>
                </a:lnTo>
                <a:lnTo>
                  <a:pt x="408826" y="90396"/>
                </a:lnTo>
                <a:lnTo>
                  <a:pt x="450076" y="69947"/>
                </a:lnTo>
                <a:lnTo>
                  <a:pt x="492674" y="51932"/>
                </a:lnTo>
                <a:lnTo>
                  <a:pt x="536530" y="36440"/>
                </a:lnTo>
                <a:lnTo>
                  <a:pt x="581554" y="23563"/>
                </a:lnTo>
                <a:lnTo>
                  <a:pt x="627656" y="13389"/>
                </a:lnTo>
                <a:lnTo>
                  <a:pt x="674745" y="6011"/>
                </a:lnTo>
                <a:lnTo>
                  <a:pt x="722731" y="1517"/>
                </a:lnTo>
                <a:lnTo>
                  <a:pt x="771524" y="0"/>
                </a:lnTo>
                <a:lnTo>
                  <a:pt x="820316" y="1517"/>
                </a:lnTo>
                <a:lnTo>
                  <a:pt x="868302" y="6011"/>
                </a:lnTo>
                <a:lnTo>
                  <a:pt x="915392" y="13389"/>
                </a:lnTo>
                <a:lnTo>
                  <a:pt x="961494" y="23563"/>
                </a:lnTo>
                <a:lnTo>
                  <a:pt x="1006518" y="36440"/>
                </a:lnTo>
                <a:lnTo>
                  <a:pt x="1050374" y="51932"/>
                </a:lnTo>
                <a:lnTo>
                  <a:pt x="1092972" y="69947"/>
                </a:lnTo>
                <a:lnTo>
                  <a:pt x="1134222" y="90396"/>
                </a:lnTo>
                <a:lnTo>
                  <a:pt x="1174032" y="113187"/>
                </a:lnTo>
                <a:lnTo>
                  <a:pt x="1212313" y="138231"/>
                </a:lnTo>
                <a:lnTo>
                  <a:pt x="1248974" y="165437"/>
                </a:lnTo>
                <a:lnTo>
                  <a:pt x="1283924" y="194715"/>
                </a:lnTo>
                <a:lnTo>
                  <a:pt x="1317074" y="225974"/>
                </a:lnTo>
                <a:lnTo>
                  <a:pt x="1348334" y="259124"/>
                </a:lnTo>
                <a:lnTo>
                  <a:pt x="1377611" y="294075"/>
                </a:lnTo>
                <a:lnTo>
                  <a:pt x="1404817" y="330736"/>
                </a:lnTo>
                <a:lnTo>
                  <a:pt x="1429861" y="369016"/>
                </a:lnTo>
                <a:lnTo>
                  <a:pt x="1452653" y="408827"/>
                </a:lnTo>
                <a:lnTo>
                  <a:pt x="1473101" y="450076"/>
                </a:lnTo>
                <a:lnTo>
                  <a:pt x="1491116" y="492674"/>
                </a:lnTo>
                <a:lnTo>
                  <a:pt x="1506608" y="536530"/>
                </a:lnTo>
                <a:lnTo>
                  <a:pt x="1519486" y="581555"/>
                </a:lnTo>
                <a:lnTo>
                  <a:pt x="1529659" y="627657"/>
                </a:lnTo>
                <a:lnTo>
                  <a:pt x="1537038" y="674746"/>
                </a:lnTo>
                <a:lnTo>
                  <a:pt x="1541531" y="722732"/>
                </a:lnTo>
                <a:lnTo>
                  <a:pt x="1543048" y="771524"/>
                </a:lnTo>
                <a:lnTo>
                  <a:pt x="1541531" y="820317"/>
                </a:lnTo>
                <a:lnTo>
                  <a:pt x="1537038" y="868303"/>
                </a:lnTo>
                <a:lnTo>
                  <a:pt x="1529659" y="915392"/>
                </a:lnTo>
                <a:lnTo>
                  <a:pt x="1519486" y="961494"/>
                </a:lnTo>
                <a:lnTo>
                  <a:pt x="1506608" y="1006518"/>
                </a:lnTo>
                <a:lnTo>
                  <a:pt x="1491116" y="1050375"/>
                </a:lnTo>
                <a:lnTo>
                  <a:pt x="1473101" y="1092973"/>
                </a:lnTo>
                <a:lnTo>
                  <a:pt x="1452653" y="1134222"/>
                </a:lnTo>
                <a:lnTo>
                  <a:pt x="1429861" y="1174032"/>
                </a:lnTo>
                <a:lnTo>
                  <a:pt x="1404817" y="1212313"/>
                </a:lnTo>
                <a:lnTo>
                  <a:pt x="1377611" y="1248974"/>
                </a:lnTo>
                <a:lnTo>
                  <a:pt x="1348334" y="1283925"/>
                </a:lnTo>
                <a:lnTo>
                  <a:pt x="1317074" y="1317075"/>
                </a:lnTo>
                <a:lnTo>
                  <a:pt x="1283924" y="1348334"/>
                </a:lnTo>
                <a:lnTo>
                  <a:pt x="1248974" y="1377611"/>
                </a:lnTo>
                <a:lnTo>
                  <a:pt x="1212313" y="1404817"/>
                </a:lnTo>
                <a:lnTo>
                  <a:pt x="1174032" y="1429861"/>
                </a:lnTo>
                <a:lnTo>
                  <a:pt x="1134222" y="1452653"/>
                </a:lnTo>
                <a:lnTo>
                  <a:pt x="1092972" y="1473101"/>
                </a:lnTo>
                <a:lnTo>
                  <a:pt x="1050374" y="1491117"/>
                </a:lnTo>
                <a:lnTo>
                  <a:pt x="1006518" y="1506608"/>
                </a:lnTo>
                <a:lnTo>
                  <a:pt x="961494" y="1519486"/>
                </a:lnTo>
                <a:lnTo>
                  <a:pt x="915392" y="1529659"/>
                </a:lnTo>
                <a:lnTo>
                  <a:pt x="868302" y="1537038"/>
                </a:lnTo>
                <a:lnTo>
                  <a:pt x="820316" y="1541531"/>
                </a:lnTo>
                <a:lnTo>
                  <a:pt x="771524" y="1543049"/>
                </a:lnTo>
                <a:close/>
              </a:path>
            </a:pathLst>
          </a:custGeom>
          <a:solidFill>
            <a:srgbClr val="FE6D73"/>
          </a:solidFill>
        </p:spPr>
        <p:txBody>
          <a:bodyPr wrap="square" lIns="0" tIns="0" rIns="0" bIns="0" rtlCol="0"/>
          <a:lstStyle/>
          <a:p>
            <a:endParaRPr sz="1200"/>
          </a:p>
        </p:txBody>
      </p:sp>
      <p:sp>
        <p:nvSpPr>
          <p:cNvPr id="25" name="bg object 25"/>
          <p:cNvSpPr/>
          <p:nvPr/>
        </p:nvSpPr>
        <p:spPr>
          <a:xfrm>
            <a:off x="6278345" y="1339167"/>
            <a:ext cx="711200" cy="552027"/>
          </a:xfrm>
          <a:custGeom>
            <a:avLst/>
            <a:gdLst/>
            <a:ahLst/>
            <a:cxnLst/>
            <a:rect l="l" t="t" r="r" b="b"/>
            <a:pathLst>
              <a:path w="1066800" h="828039">
                <a:moveTo>
                  <a:pt x="476325" y="495300"/>
                </a:moveTo>
                <a:lnTo>
                  <a:pt x="370839" y="495300"/>
                </a:lnTo>
                <a:lnTo>
                  <a:pt x="385667" y="490220"/>
                </a:lnTo>
                <a:lnTo>
                  <a:pt x="401108" y="486410"/>
                </a:lnTo>
                <a:lnTo>
                  <a:pt x="417138" y="481330"/>
                </a:lnTo>
                <a:lnTo>
                  <a:pt x="433735" y="477520"/>
                </a:lnTo>
                <a:lnTo>
                  <a:pt x="433735" y="454660"/>
                </a:lnTo>
                <a:lnTo>
                  <a:pt x="402506" y="430530"/>
                </a:lnTo>
                <a:lnTo>
                  <a:pt x="376040" y="397510"/>
                </a:lnTo>
                <a:lnTo>
                  <a:pt x="355017" y="355600"/>
                </a:lnTo>
                <a:lnTo>
                  <a:pt x="340118" y="309880"/>
                </a:lnTo>
                <a:lnTo>
                  <a:pt x="330683" y="247650"/>
                </a:lnTo>
                <a:lnTo>
                  <a:pt x="330252" y="214630"/>
                </a:lnTo>
                <a:lnTo>
                  <a:pt x="332860" y="184150"/>
                </a:lnTo>
                <a:lnTo>
                  <a:pt x="348494" y="121920"/>
                </a:lnTo>
                <a:lnTo>
                  <a:pt x="378822" y="68580"/>
                </a:lnTo>
                <a:lnTo>
                  <a:pt x="406955" y="39370"/>
                </a:lnTo>
                <a:lnTo>
                  <a:pt x="441869" y="17780"/>
                </a:lnTo>
                <a:lnTo>
                  <a:pt x="483903" y="3810"/>
                </a:lnTo>
                <a:lnTo>
                  <a:pt x="533399" y="0"/>
                </a:lnTo>
                <a:lnTo>
                  <a:pt x="582895" y="3810"/>
                </a:lnTo>
                <a:lnTo>
                  <a:pt x="624930" y="17780"/>
                </a:lnTo>
                <a:lnTo>
                  <a:pt x="659844" y="39370"/>
                </a:lnTo>
                <a:lnTo>
                  <a:pt x="662290" y="41910"/>
                </a:lnTo>
                <a:lnTo>
                  <a:pt x="533399" y="41910"/>
                </a:lnTo>
                <a:lnTo>
                  <a:pt x="494154" y="45720"/>
                </a:lnTo>
                <a:lnTo>
                  <a:pt x="433897" y="73660"/>
                </a:lnTo>
                <a:lnTo>
                  <a:pt x="398394" y="115570"/>
                </a:lnTo>
                <a:lnTo>
                  <a:pt x="380024" y="163830"/>
                </a:lnTo>
                <a:lnTo>
                  <a:pt x="372809" y="217170"/>
                </a:lnTo>
                <a:lnTo>
                  <a:pt x="373168" y="245110"/>
                </a:lnTo>
                <a:lnTo>
                  <a:pt x="381483" y="299720"/>
                </a:lnTo>
                <a:lnTo>
                  <a:pt x="394610" y="340360"/>
                </a:lnTo>
                <a:lnTo>
                  <a:pt x="412840" y="375920"/>
                </a:lnTo>
                <a:lnTo>
                  <a:pt x="461796" y="420370"/>
                </a:lnTo>
                <a:lnTo>
                  <a:pt x="470262" y="424180"/>
                </a:lnTo>
                <a:lnTo>
                  <a:pt x="476552" y="431800"/>
                </a:lnTo>
                <a:lnTo>
                  <a:pt x="476552" y="494030"/>
                </a:lnTo>
                <a:lnTo>
                  <a:pt x="476325" y="495300"/>
                </a:lnTo>
                <a:close/>
              </a:path>
              <a:path w="1066800" h="828039">
                <a:moveTo>
                  <a:pt x="946938" y="784860"/>
                </a:moveTo>
                <a:lnTo>
                  <a:pt x="904481" y="784860"/>
                </a:lnTo>
                <a:lnTo>
                  <a:pt x="902871" y="744220"/>
                </a:lnTo>
                <a:lnTo>
                  <a:pt x="899039" y="708660"/>
                </a:lnTo>
                <a:lnTo>
                  <a:pt x="892303" y="678180"/>
                </a:lnTo>
                <a:lnTo>
                  <a:pt x="881984" y="651510"/>
                </a:lnTo>
                <a:lnTo>
                  <a:pt x="880775" y="650240"/>
                </a:lnTo>
                <a:lnTo>
                  <a:pt x="879807" y="647700"/>
                </a:lnTo>
                <a:lnTo>
                  <a:pt x="829129" y="595630"/>
                </a:lnTo>
                <a:lnTo>
                  <a:pt x="790862" y="574040"/>
                </a:lnTo>
                <a:lnTo>
                  <a:pt x="741865" y="554990"/>
                </a:lnTo>
                <a:lnTo>
                  <a:pt x="681014" y="534670"/>
                </a:lnTo>
                <a:lnTo>
                  <a:pt x="607180" y="514350"/>
                </a:lnTo>
                <a:lnTo>
                  <a:pt x="600452" y="511810"/>
                </a:lnTo>
                <a:lnTo>
                  <a:pt x="595085" y="506730"/>
                </a:lnTo>
                <a:lnTo>
                  <a:pt x="591532" y="500380"/>
                </a:lnTo>
                <a:lnTo>
                  <a:pt x="590247" y="494030"/>
                </a:lnTo>
                <a:lnTo>
                  <a:pt x="590247" y="433070"/>
                </a:lnTo>
                <a:lnTo>
                  <a:pt x="595569" y="424180"/>
                </a:lnTo>
                <a:lnTo>
                  <a:pt x="603794" y="421640"/>
                </a:lnTo>
                <a:lnTo>
                  <a:pt x="630581" y="403860"/>
                </a:lnTo>
                <a:lnTo>
                  <a:pt x="672000" y="341630"/>
                </a:lnTo>
                <a:lnTo>
                  <a:pt x="685316" y="299720"/>
                </a:lnTo>
                <a:lnTo>
                  <a:pt x="693631" y="245110"/>
                </a:lnTo>
                <a:lnTo>
                  <a:pt x="693990" y="217170"/>
                </a:lnTo>
                <a:lnTo>
                  <a:pt x="691605" y="189230"/>
                </a:lnTo>
                <a:lnTo>
                  <a:pt x="679087" y="138430"/>
                </a:lnTo>
                <a:lnTo>
                  <a:pt x="654594" y="95250"/>
                </a:lnTo>
                <a:lnTo>
                  <a:pt x="605699" y="57150"/>
                </a:lnTo>
                <a:lnTo>
                  <a:pt x="533399" y="41910"/>
                </a:lnTo>
                <a:lnTo>
                  <a:pt x="662290" y="41910"/>
                </a:lnTo>
                <a:lnTo>
                  <a:pt x="705057" y="93980"/>
                </a:lnTo>
                <a:lnTo>
                  <a:pt x="727880" y="152400"/>
                </a:lnTo>
                <a:lnTo>
                  <a:pt x="736547" y="214630"/>
                </a:lnTo>
                <a:lnTo>
                  <a:pt x="736116" y="247650"/>
                </a:lnTo>
                <a:lnTo>
                  <a:pt x="726681" y="309880"/>
                </a:lnTo>
                <a:lnTo>
                  <a:pt x="711782" y="355600"/>
                </a:lnTo>
                <a:lnTo>
                  <a:pt x="690759" y="397510"/>
                </a:lnTo>
                <a:lnTo>
                  <a:pt x="664293" y="430530"/>
                </a:lnTo>
                <a:lnTo>
                  <a:pt x="633064" y="454660"/>
                </a:lnTo>
                <a:lnTo>
                  <a:pt x="633064" y="477520"/>
                </a:lnTo>
                <a:lnTo>
                  <a:pt x="649661" y="481330"/>
                </a:lnTo>
                <a:lnTo>
                  <a:pt x="665691" y="486410"/>
                </a:lnTo>
                <a:lnTo>
                  <a:pt x="681131" y="490220"/>
                </a:lnTo>
                <a:lnTo>
                  <a:pt x="695959" y="495300"/>
                </a:lnTo>
                <a:lnTo>
                  <a:pt x="821234" y="495300"/>
                </a:lnTo>
                <a:lnTo>
                  <a:pt x="818753" y="497840"/>
                </a:lnTo>
                <a:lnTo>
                  <a:pt x="812316" y="500380"/>
                </a:lnTo>
                <a:lnTo>
                  <a:pt x="797748" y="504190"/>
                </a:lnTo>
                <a:lnTo>
                  <a:pt x="784134" y="508000"/>
                </a:lnTo>
                <a:lnTo>
                  <a:pt x="771426" y="511810"/>
                </a:lnTo>
                <a:lnTo>
                  <a:pt x="759580" y="515620"/>
                </a:lnTo>
                <a:lnTo>
                  <a:pt x="800640" y="532130"/>
                </a:lnTo>
                <a:lnTo>
                  <a:pt x="835327" y="548640"/>
                </a:lnTo>
                <a:lnTo>
                  <a:pt x="888032" y="588010"/>
                </a:lnTo>
                <a:lnTo>
                  <a:pt x="911980" y="617220"/>
                </a:lnTo>
                <a:lnTo>
                  <a:pt x="1066043" y="617220"/>
                </a:lnTo>
                <a:lnTo>
                  <a:pt x="1053737" y="659130"/>
                </a:lnTo>
                <a:lnTo>
                  <a:pt x="1045512" y="660400"/>
                </a:lnTo>
                <a:lnTo>
                  <a:pt x="931575" y="660400"/>
                </a:lnTo>
                <a:lnTo>
                  <a:pt x="939236" y="690880"/>
                </a:lnTo>
                <a:lnTo>
                  <a:pt x="944063" y="725170"/>
                </a:lnTo>
                <a:lnTo>
                  <a:pt x="946577" y="763270"/>
                </a:lnTo>
                <a:lnTo>
                  <a:pt x="946938" y="784860"/>
                </a:lnTo>
                <a:close/>
              </a:path>
              <a:path w="1066800" h="828039">
                <a:moveTo>
                  <a:pt x="926011" y="828040"/>
                </a:moveTo>
                <a:lnTo>
                  <a:pt x="140788" y="828040"/>
                </a:lnTo>
                <a:lnTo>
                  <a:pt x="132461" y="826770"/>
                </a:lnTo>
                <a:lnTo>
                  <a:pt x="125699" y="821690"/>
                </a:lnTo>
                <a:lnTo>
                  <a:pt x="121160" y="815340"/>
                </a:lnTo>
                <a:lnTo>
                  <a:pt x="119500" y="806450"/>
                </a:lnTo>
                <a:lnTo>
                  <a:pt x="120222" y="763270"/>
                </a:lnTo>
                <a:lnTo>
                  <a:pt x="122736" y="725170"/>
                </a:lnTo>
                <a:lnTo>
                  <a:pt x="127563" y="690880"/>
                </a:lnTo>
                <a:lnTo>
                  <a:pt x="135224" y="660400"/>
                </a:lnTo>
                <a:lnTo>
                  <a:pt x="21287" y="660400"/>
                </a:lnTo>
                <a:lnTo>
                  <a:pt x="13062" y="659130"/>
                </a:lnTo>
                <a:lnTo>
                  <a:pt x="6289" y="654050"/>
                </a:lnTo>
                <a:lnTo>
                  <a:pt x="1693" y="647700"/>
                </a:lnTo>
                <a:lnTo>
                  <a:pt x="0" y="638810"/>
                </a:lnTo>
                <a:lnTo>
                  <a:pt x="1334" y="600710"/>
                </a:lnTo>
                <a:lnTo>
                  <a:pt x="16430" y="542290"/>
                </a:lnTo>
                <a:lnTo>
                  <a:pt x="53547" y="504190"/>
                </a:lnTo>
                <a:lnTo>
                  <a:pt x="114409" y="477520"/>
                </a:lnTo>
                <a:lnTo>
                  <a:pt x="156996" y="464820"/>
                </a:lnTo>
                <a:lnTo>
                  <a:pt x="142077" y="450850"/>
                </a:lnTo>
                <a:lnTo>
                  <a:pt x="119406" y="412750"/>
                </a:lnTo>
                <a:lnTo>
                  <a:pt x="108985" y="373380"/>
                </a:lnTo>
                <a:lnTo>
                  <a:pt x="107005" y="339090"/>
                </a:lnTo>
                <a:lnTo>
                  <a:pt x="108373" y="321310"/>
                </a:lnTo>
                <a:lnTo>
                  <a:pt x="124327" y="271780"/>
                </a:lnTo>
                <a:lnTo>
                  <a:pt x="149584" y="242570"/>
                </a:lnTo>
                <a:lnTo>
                  <a:pt x="192726" y="222250"/>
                </a:lnTo>
                <a:lnTo>
                  <a:pt x="220375" y="219710"/>
                </a:lnTo>
                <a:lnTo>
                  <a:pt x="248024" y="222250"/>
                </a:lnTo>
                <a:lnTo>
                  <a:pt x="271568" y="229870"/>
                </a:lnTo>
                <a:lnTo>
                  <a:pt x="291166" y="242570"/>
                </a:lnTo>
                <a:lnTo>
                  <a:pt x="306977" y="257810"/>
                </a:lnTo>
                <a:lnTo>
                  <a:pt x="309553" y="261620"/>
                </a:lnTo>
                <a:lnTo>
                  <a:pt x="220375" y="261620"/>
                </a:lnTo>
                <a:lnTo>
                  <a:pt x="203079" y="264160"/>
                </a:lnTo>
                <a:lnTo>
                  <a:pt x="167156" y="284480"/>
                </a:lnTo>
                <a:lnTo>
                  <a:pt x="150464" y="327660"/>
                </a:lnTo>
                <a:lnTo>
                  <a:pt x="149481" y="341630"/>
                </a:lnTo>
                <a:lnTo>
                  <a:pt x="149678" y="353060"/>
                </a:lnTo>
                <a:lnTo>
                  <a:pt x="159494" y="398780"/>
                </a:lnTo>
                <a:lnTo>
                  <a:pt x="188443" y="434340"/>
                </a:lnTo>
                <a:lnTo>
                  <a:pt x="196910" y="436880"/>
                </a:lnTo>
                <a:lnTo>
                  <a:pt x="201990" y="444500"/>
                </a:lnTo>
                <a:lnTo>
                  <a:pt x="201990" y="480060"/>
                </a:lnTo>
                <a:lnTo>
                  <a:pt x="200705" y="487680"/>
                </a:lnTo>
                <a:lnTo>
                  <a:pt x="197152" y="494030"/>
                </a:lnTo>
                <a:lnTo>
                  <a:pt x="191785" y="497840"/>
                </a:lnTo>
                <a:lnTo>
                  <a:pt x="185057" y="501650"/>
                </a:lnTo>
                <a:lnTo>
                  <a:pt x="140837" y="513080"/>
                </a:lnTo>
                <a:lnTo>
                  <a:pt x="106528" y="525780"/>
                </a:lnTo>
                <a:lnTo>
                  <a:pt x="63379" y="551180"/>
                </a:lnTo>
                <a:lnTo>
                  <a:pt x="44737" y="595630"/>
                </a:lnTo>
                <a:lnTo>
                  <a:pt x="43059" y="617220"/>
                </a:lnTo>
                <a:lnTo>
                  <a:pt x="210516" y="617220"/>
                </a:lnTo>
                <a:lnTo>
                  <a:pt x="209005" y="618490"/>
                </a:lnTo>
                <a:lnTo>
                  <a:pt x="186024" y="650240"/>
                </a:lnTo>
                <a:lnTo>
                  <a:pt x="184815" y="651510"/>
                </a:lnTo>
                <a:lnTo>
                  <a:pt x="174496" y="678180"/>
                </a:lnTo>
                <a:lnTo>
                  <a:pt x="167760" y="708660"/>
                </a:lnTo>
                <a:lnTo>
                  <a:pt x="163928" y="744220"/>
                </a:lnTo>
                <a:lnTo>
                  <a:pt x="162318" y="784860"/>
                </a:lnTo>
                <a:lnTo>
                  <a:pt x="946938" y="784860"/>
                </a:lnTo>
                <a:lnTo>
                  <a:pt x="947299" y="806450"/>
                </a:lnTo>
                <a:lnTo>
                  <a:pt x="945639" y="815340"/>
                </a:lnTo>
                <a:lnTo>
                  <a:pt x="941100" y="821690"/>
                </a:lnTo>
                <a:lnTo>
                  <a:pt x="934338" y="826770"/>
                </a:lnTo>
                <a:lnTo>
                  <a:pt x="926011" y="828040"/>
                </a:lnTo>
                <a:close/>
              </a:path>
              <a:path w="1066800" h="828039">
                <a:moveTo>
                  <a:pt x="821234" y="495300"/>
                </a:moveTo>
                <a:lnTo>
                  <a:pt x="695959" y="495300"/>
                </a:lnTo>
                <a:lnTo>
                  <a:pt x="704997" y="491490"/>
                </a:lnTo>
                <a:lnTo>
                  <a:pt x="714737" y="486410"/>
                </a:lnTo>
                <a:lnTo>
                  <a:pt x="725249" y="482600"/>
                </a:lnTo>
                <a:lnTo>
                  <a:pt x="736599" y="478790"/>
                </a:lnTo>
                <a:lnTo>
                  <a:pt x="747119" y="474980"/>
                </a:lnTo>
                <a:lnTo>
                  <a:pt x="758341" y="472440"/>
                </a:lnTo>
                <a:lnTo>
                  <a:pt x="770243" y="468630"/>
                </a:lnTo>
                <a:lnTo>
                  <a:pt x="782803" y="464820"/>
                </a:lnTo>
                <a:lnTo>
                  <a:pt x="755377" y="433070"/>
                </a:lnTo>
                <a:lnTo>
                  <a:pt x="738293" y="389890"/>
                </a:lnTo>
                <a:lnTo>
                  <a:pt x="732952" y="339090"/>
                </a:lnTo>
                <a:lnTo>
                  <a:pt x="734422" y="321310"/>
                </a:lnTo>
                <a:lnTo>
                  <a:pt x="750377" y="271780"/>
                </a:lnTo>
                <a:lnTo>
                  <a:pt x="775633" y="242570"/>
                </a:lnTo>
                <a:lnTo>
                  <a:pt x="818775" y="222250"/>
                </a:lnTo>
                <a:lnTo>
                  <a:pt x="846424" y="219710"/>
                </a:lnTo>
                <a:lnTo>
                  <a:pt x="874073" y="222250"/>
                </a:lnTo>
                <a:lnTo>
                  <a:pt x="897617" y="229870"/>
                </a:lnTo>
                <a:lnTo>
                  <a:pt x="917215" y="242570"/>
                </a:lnTo>
                <a:lnTo>
                  <a:pt x="933026" y="257810"/>
                </a:lnTo>
                <a:lnTo>
                  <a:pt x="935602" y="261620"/>
                </a:lnTo>
                <a:lnTo>
                  <a:pt x="846424" y="261620"/>
                </a:lnTo>
                <a:lnTo>
                  <a:pt x="829026" y="264160"/>
                </a:lnTo>
                <a:lnTo>
                  <a:pt x="793205" y="284480"/>
                </a:lnTo>
                <a:lnTo>
                  <a:pt x="776514" y="327660"/>
                </a:lnTo>
                <a:lnTo>
                  <a:pt x="775530" y="341630"/>
                </a:lnTo>
                <a:lnTo>
                  <a:pt x="775728" y="353060"/>
                </a:lnTo>
                <a:lnTo>
                  <a:pt x="785324" y="397510"/>
                </a:lnTo>
                <a:lnTo>
                  <a:pt x="813525" y="433070"/>
                </a:lnTo>
                <a:lnTo>
                  <a:pt x="821992" y="436880"/>
                </a:lnTo>
                <a:lnTo>
                  <a:pt x="828039" y="444500"/>
                </a:lnTo>
                <a:lnTo>
                  <a:pt x="828039" y="480060"/>
                </a:lnTo>
                <a:lnTo>
                  <a:pt x="826909" y="486410"/>
                </a:lnTo>
                <a:lnTo>
                  <a:pt x="823715" y="492760"/>
                </a:lnTo>
                <a:lnTo>
                  <a:pt x="821234" y="495300"/>
                </a:lnTo>
                <a:close/>
              </a:path>
              <a:path w="1066800" h="828039">
                <a:moveTo>
                  <a:pt x="210516" y="617220"/>
                </a:moveTo>
                <a:lnTo>
                  <a:pt x="154819" y="617220"/>
                </a:lnTo>
                <a:lnTo>
                  <a:pt x="160091" y="609600"/>
                </a:lnTo>
                <a:lnTo>
                  <a:pt x="202546" y="567690"/>
                </a:lnTo>
                <a:lnTo>
                  <a:pt x="266159" y="532130"/>
                </a:lnTo>
                <a:lnTo>
                  <a:pt x="307219" y="515620"/>
                </a:lnTo>
                <a:lnTo>
                  <a:pt x="295373" y="511810"/>
                </a:lnTo>
                <a:lnTo>
                  <a:pt x="282665" y="508000"/>
                </a:lnTo>
                <a:lnTo>
                  <a:pt x="269050" y="504190"/>
                </a:lnTo>
                <a:lnTo>
                  <a:pt x="254483" y="500380"/>
                </a:lnTo>
                <a:lnTo>
                  <a:pt x="248046" y="497840"/>
                </a:lnTo>
                <a:lnTo>
                  <a:pt x="243084" y="492760"/>
                </a:lnTo>
                <a:lnTo>
                  <a:pt x="239890" y="486410"/>
                </a:lnTo>
                <a:lnTo>
                  <a:pt x="238759" y="480060"/>
                </a:lnTo>
                <a:lnTo>
                  <a:pt x="238759" y="444500"/>
                </a:lnTo>
                <a:lnTo>
                  <a:pt x="244807" y="436880"/>
                </a:lnTo>
                <a:lnTo>
                  <a:pt x="253274" y="433070"/>
                </a:lnTo>
                <a:lnTo>
                  <a:pt x="264246" y="425450"/>
                </a:lnTo>
                <a:lnTo>
                  <a:pt x="287140" y="379730"/>
                </a:lnTo>
                <a:lnTo>
                  <a:pt x="291190" y="339090"/>
                </a:lnTo>
                <a:lnTo>
                  <a:pt x="290285" y="327660"/>
                </a:lnTo>
                <a:lnTo>
                  <a:pt x="273594" y="284480"/>
                </a:lnTo>
                <a:lnTo>
                  <a:pt x="237773" y="264160"/>
                </a:lnTo>
                <a:lnTo>
                  <a:pt x="220375" y="261620"/>
                </a:lnTo>
                <a:lnTo>
                  <a:pt x="309553" y="261620"/>
                </a:lnTo>
                <a:lnTo>
                  <a:pt x="329054" y="304800"/>
                </a:lnTo>
                <a:lnTo>
                  <a:pt x="333847" y="339090"/>
                </a:lnTo>
                <a:lnTo>
                  <a:pt x="333616" y="355600"/>
                </a:lnTo>
                <a:lnTo>
                  <a:pt x="321381" y="412750"/>
                </a:lnTo>
                <a:lnTo>
                  <a:pt x="298877" y="450850"/>
                </a:lnTo>
                <a:lnTo>
                  <a:pt x="283996" y="464820"/>
                </a:lnTo>
                <a:lnTo>
                  <a:pt x="296556" y="468630"/>
                </a:lnTo>
                <a:lnTo>
                  <a:pt x="308458" y="471170"/>
                </a:lnTo>
                <a:lnTo>
                  <a:pt x="319680" y="474980"/>
                </a:lnTo>
                <a:lnTo>
                  <a:pt x="330199" y="478790"/>
                </a:lnTo>
                <a:lnTo>
                  <a:pt x="341550" y="482600"/>
                </a:lnTo>
                <a:lnTo>
                  <a:pt x="352062" y="486410"/>
                </a:lnTo>
                <a:lnTo>
                  <a:pt x="361802" y="491490"/>
                </a:lnTo>
                <a:lnTo>
                  <a:pt x="370839" y="495300"/>
                </a:lnTo>
                <a:lnTo>
                  <a:pt x="476325" y="495300"/>
                </a:lnTo>
                <a:lnTo>
                  <a:pt x="475418" y="500380"/>
                </a:lnTo>
                <a:lnTo>
                  <a:pt x="472198" y="506730"/>
                </a:lnTo>
                <a:lnTo>
                  <a:pt x="467163" y="510540"/>
                </a:lnTo>
                <a:lnTo>
                  <a:pt x="460586" y="514350"/>
                </a:lnTo>
                <a:lnTo>
                  <a:pt x="386374" y="534670"/>
                </a:lnTo>
                <a:lnTo>
                  <a:pt x="325247" y="554990"/>
                </a:lnTo>
                <a:lnTo>
                  <a:pt x="276069" y="574040"/>
                </a:lnTo>
                <a:lnTo>
                  <a:pt x="237701" y="594360"/>
                </a:lnTo>
                <a:lnTo>
                  <a:pt x="210516" y="617220"/>
                </a:lnTo>
                <a:close/>
              </a:path>
              <a:path w="1066800" h="828039">
                <a:moveTo>
                  <a:pt x="1066043" y="617220"/>
                </a:moveTo>
                <a:lnTo>
                  <a:pt x="1023740" y="617220"/>
                </a:lnTo>
                <a:lnTo>
                  <a:pt x="1022062" y="595630"/>
                </a:lnTo>
                <a:lnTo>
                  <a:pt x="1018479" y="577850"/>
                </a:lnTo>
                <a:lnTo>
                  <a:pt x="985735" y="537210"/>
                </a:lnTo>
                <a:lnTo>
                  <a:pt x="925962" y="513080"/>
                </a:lnTo>
                <a:lnTo>
                  <a:pt x="881742" y="501650"/>
                </a:lnTo>
                <a:lnTo>
                  <a:pt x="875014" y="497840"/>
                </a:lnTo>
                <a:lnTo>
                  <a:pt x="869647" y="494030"/>
                </a:lnTo>
                <a:lnTo>
                  <a:pt x="866094" y="487680"/>
                </a:lnTo>
                <a:lnTo>
                  <a:pt x="864809" y="480060"/>
                </a:lnTo>
                <a:lnTo>
                  <a:pt x="864809" y="444500"/>
                </a:lnTo>
                <a:lnTo>
                  <a:pt x="869889" y="436880"/>
                </a:lnTo>
                <a:lnTo>
                  <a:pt x="878356" y="434340"/>
                </a:lnTo>
                <a:lnTo>
                  <a:pt x="889548" y="426720"/>
                </a:lnTo>
                <a:lnTo>
                  <a:pt x="913190" y="379730"/>
                </a:lnTo>
                <a:lnTo>
                  <a:pt x="917240" y="339090"/>
                </a:lnTo>
                <a:lnTo>
                  <a:pt x="916335" y="327660"/>
                </a:lnTo>
                <a:lnTo>
                  <a:pt x="899643" y="284480"/>
                </a:lnTo>
                <a:lnTo>
                  <a:pt x="863720" y="264160"/>
                </a:lnTo>
                <a:lnTo>
                  <a:pt x="846424" y="261620"/>
                </a:lnTo>
                <a:lnTo>
                  <a:pt x="935602" y="261620"/>
                </a:lnTo>
                <a:lnTo>
                  <a:pt x="955104" y="304800"/>
                </a:lnTo>
                <a:lnTo>
                  <a:pt x="959794" y="339090"/>
                </a:lnTo>
                <a:lnTo>
                  <a:pt x="959575" y="355600"/>
                </a:lnTo>
                <a:lnTo>
                  <a:pt x="947393" y="412750"/>
                </a:lnTo>
                <a:lnTo>
                  <a:pt x="924722" y="450850"/>
                </a:lnTo>
                <a:lnTo>
                  <a:pt x="909803" y="464820"/>
                </a:lnTo>
                <a:lnTo>
                  <a:pt x="952390" y="477520"/>
                </a:lnTo>
                <a:lnTo>
                  <a:pt x="1013252" y="504190"/>
                </a:lnTo>
                <a:lnTo>
                  <a:pt x="1050369" y="542290"/>
                </a:lnTo>
                <a:lnTo>
                  <a:pt x="1065465" y="600710"/>
                </a:lnTo>
                <a:lnTo>
                  <a:pt x="1066043" y="617220"/>
                </a:lnTo>
                <a:close/>
              </a:path>
            </a:pathLst>
          </a:custGeom>
          <a:solidFill>
            <a:srgbClr val="FFFFFF"/>
          </a:solidFill>
        </p:spPr>
        <p:txBody>
          <a:bodyPr wrap="square" lIns="0" tIns="0" rIns="0" bIns="0" rtlCol="0"/>
          <a:lstStyle/>
          <a:p>
            <a:endParaRPr sz="1200"/>
          </a:p>
        </p:txBody>
      </p:sp>
      <p:sp>
        <p:nvSpPr>
          <p:cNvPr id="26" name="bg object 26"/>
          <p:cNvSpPr/>
          <p:nvPr/>
        </p:nvSpPr>
        <p:spPr>
          <a:xfrm>
            <a:off x="6327431" y="3616846"/>
            <a:ext cx="711200" cy="552027"/>
          </a:xfrm>
          <a:custGeom>
            <a:avLst/>
            <a:gdLst/>
            <a:ahLst/>
            <a:cxnLst/>
            <a:rect l="l" t="t" r="r" b="b"/>
            <a:pathLst>
              <a:path w="1066800" h="828039">
                <a:moveTo>
                  <a:pt x="476325" y="495300"/>
                </a:moveTo>
                <a:lnTo>
                  <a:pt x="370839" y="495300"/>
                </a:lnTo>
                <a:lnTo>
                  <a:pt x="385667" y="490220"/>
                </a:lnTo>
                <a:lnTo>
                  <a:pt x="401108" y="486410"/>
                </a:lnTo>
                <a:lnTo>
                  <a:pt x="417138" y="481330"/>
                </a:lnTo>
                <a:lnTo>
                  <a:pt x="433735" y="477520"/>
                </a:lnTo>
                <a:lnTo>
                  <a:pt x="433735" y="454660"/>
                </a:lnTo>
                <a:lnTo>
                  <a:pt x="402506" y="430530"/>
                </a:lnTo>
                <a:lnTo>
                  <a:pt x="376040" y="397510"/>
                </a:lnTo>
                <a:lnTo>
                  <a:pt x="355017" y="355600"/>
                </a:lnTo>
                <a:lnTo>
                  <a:pt x="340118" y="309880"/>
                </a:lnTo>
                <a:lnTo>
                  <a:pt x="330683" y="247650"/>
                </a:lnTo>
                <a:lnTo>
                  <a:pt x="330252" y="214630"/>
                </a:lnTo>
                <a:lnTo>
                  <a:pt x="332860" y="184150"/>
                </a:lnTo>
                <a:lnTo>
                  <a:pt x="348494" y="121920"/>
                </a:lnTo>
                <a:lnTo>
                  <a:pt x="378822" y="68580"/>
                </a:lnTo>
                <a:lnTo>
                  <a:pt x="406955" y="39370"/>
                </a:lnTo>
                <a:lnTo>
                  <a:pt x="441869" y="17780"/>
                </a:lnTo>
                <a:lnTo>
                  <a:pt x="483903" y="3810"/>
                </a:lnTo>
                <a:lnTo>
                  <a:pt x="533399" y="0"/>
                </a:lnTo>
                <a:lnTo>
                  <a:pt x="582895" y="3810"/>
                </a:lnTo>
                <a:lnTo>
                  <a:pt x="624930" y="17780"/>
                </a:lnTo>
                <a:lnTo>
                  <a:pt x="659844" y="39370"/>
                </a:lnTo>
                <a:lnTo>
                  <a:pt x="662290" y="41910"/>
                </a:lnTo>
                <a:lnTo>
                  <a:pt x="533399" y="41910"/>
                </a:lnTo>
                <a:lnTo>
                  <a:pt x="494154" y="45720"/>
                </a:lnTo>
                <a:lnTo>
                  <a:pt x="433897" y="73660"/>
                </a:lnTo>
                <a:lnTo>
                  <a:pt x="398394" y="115570"/>
                </a:lnTo>
                <a:lnTo>
                  <a:pt x="380024" y="163830"/>
                </a:lnTo>
                <a:lnTo>
                  <a:pt x="372809" y="217170"/>
                </a:lnTo>
                <a:lnTo>
                  <a:pt x="373168" y="245110"/>
                </a:lnTo>
                <a:lnTo>
                  <a:pt x="381483" y="299720"/>
                </a:lnTo>
                <a:lnTo>
                  <a:pt x="394610" y="340360"/>
                </a:lnTo>
                <a:lnTo>
                  <a:pt x="412840" y="375920"/>
                </a:lnTo>
                <a:lnTo>
                  <a:pt x="461796" y="420370"/>
                </a:lnTo>
                <a:lnTo>
                  <a:pt x="470262" y="424180"/>
                </a:lnTo>
                <a:lnTo>
                  <a:pt x="476552" y="431800"/>
                </a:lnTo>
                <a:lnTo>
                  <a:pt x="476552" y="494030"/>
                </a:lnTo>
                <a:lnTo>
                  <a:pt x="476325" y="495300"/>
                </a:lnTo>
                <a:close/>
              </a:path>
              <a:path w="1066800" h="828039">
                <a:moveTo>
                  <a:pt x="946938" y="784860"/>
                </a:moveTo>
                <a:lnTo>
                  <a:pt x="904481" y="784860"/>
                </a:lnTo>
                <a:lnTo>
                  <a:pt x="902871" y="744220"/>
                </a:lnTo>
                <a:lnTo>
                  <a:pt x="899039" y="708660"/>
                </a:lnTo>
                <a:lnTo>
                  <a:pt x="892303" y="678180"/>
                </a:lnTo>
                <a:lnTo>
                  <a:pt x="881984" y="651510"/>
                </a:lnTo>
                <a:lnTo>
                  <a:pt x="880775" y="650240"/>
                </a:lnTo>
                <a:lnTo>
                  <a:pt x="879807" y="647700"/>
                </a:lnTo>
                <a:lnTo>
                  <a:pt x="829129" y="595630"/>
                </a:lnTo>
                <a:lnTo>
                  <a:pt x="790862" y="574040"/>
                </a:lnTo>
                <a:lnTo>
                  <a:pt x="741865" y="554990"/>
                </a:lnTo>
                <a:lnTo>
                  <a:pt x="681014" y="534670"/>
                </a:lnTo>
                <a:lnTo>
                  <a:pt x="607180" y="514350"/>
                </a:lnTo>
                <a:lnTo>
                  <a:pt x="600452" y="511810"/>
                </a:lnTo>
                <a:lnTo>
                  <a:pt x="595085" y="506730"/>
                </a:lnTo>
                <a:lnTo>
                  <a:pt x="591532" y="500380"/>
                </a:lnTo>
                <a:lnTo>
                  <a:pt x="590247" y="494030"/>
                </a:lnTo>
                <a:lnTo>
                  <a:pt x="590247" y="433070"/>
                </a:lnTo>
                <a:lnTo>
                  <a:pt x="595569" y="424180"/>
                </a:lnTo>
                <a:lnTo>
                  <a:pt x="603794" y="421640"/>
                </a:lnTo>
                <a:lnTo>
                  <a:pt x="630581" y="403860"/>
                </a:lnTo>
                <a:lnTo>
                  <a:pt x="672000" y="341630"/>
                </a:lnTo>
                <a:lnTo>
                  <a:pt x="685316" y="299720"/>
                </a:lnTo>
                <a:lnTo>
                  <a:pt x="693631" y="245110"/>
                </a:lnTo>
                <a:lnTo>
                  <a:pt x="693990" y="217170"/>
                </a:lnTo>
                <a:lnTo>
                  <a:pt x="691605" y="189230"/>
                </a:lnTo>
                <a:lnTo>
                  <a:pt x="679087" y="138430"/>
                </a:lnTo>
                <a:lnTo>
                  <a:pt x="654594" y="95250"/>
                </a:lnTo>
                <a:lnTo>
                  <a:pt x="605699" y="57150"/>
                </a:lnTo>
                <a:lnTo>
                  <a:pt x="533399" y="41910"/>
                </a:lnTo>
                <a:lnTo>
                  <a:pt x="662290" y="41910"/>
                </a:lnTo>
                <a:lnTo>
                  <a:pt x="705057" y="93980"/>
                </a:lnTo>
                <a:lnTo>
                  <a:pt x="727880" y="152400"/>
                </a:lnTo>
                <a:lnTo>
                  <a:pt x="736547" y="214630"/>
                </a:lnTo>
                <a:lnTo>
                  <a:pt x="736116" y="247650"/>
                </a:lnTo>
                <a:lnTo>
                  <a:pt x="726681" y="309880"/>
                </a:lnTo>
                <a:lnTo>
                  <a:pt x="711782" y="355600"/>
                </a:lnTo>
                <a:lnTo>
                  <a:pt x="690759" y="397510"/>
                </a:lnTo>
                <a:lnTo>
                  <a:pt x="664293" y="430530"/>
                </a:lnTo>
                <a:lnTo>
                  <a:pt x="633064" y="454660"/>
                </a:lnTo>
                <a:lnTo>
                  <a:pt x="633064" y="477520"/>
                </a:lnTo>
                <a:lnTo>
                  <a:pt x="649661" y="481330"/>
                </a:lnTo>
                <a:lnTo>
                  <a:pt x="665691" y="486410"/>
                </a:lnTo>
                <a:lnTo>
                  <a:pt x="681131" y="490220"/>
                </a:lnTo>
                <a:lnTo>
                  <a:pt x="695959" y="495300"/>
                </a:lnTo>
                <a:lnTo>
                  <a:pt x="821234" y="495300"/>
                </a:lnTo>
                <a:lnTo>
                  <a:pt x="818753" y="497840"/>
                </a:lnTo>
                <a:lnTo>
                  <a:pt x="812316" y="500380"/>
                </a:lnTo>
                <a:lnTo>
                  <a:pt x="797748" y="504190"/>
                </a:lnTo>
                <a:lnTo>
                  <a:pt x="784134" y="508000"/>
                </a:lnTo>
                <a:lnTo>
                  <a:pt x="771426" y="511810"/>
                </a:lnTo>
                <a:lnTo>
                  <a:pt x="759580" y="515620"/>
                </a:lnTo>
                <a:lnTo>
                  <a:pt x="800640" y="532130"/>
                </a:lnTo>
                <a:lnTo>
                  <a:pt x="835327" y="548640"/>
                </a:lnTo>
                <a:lnTo>
                  <a:pt x="888032" y="588010"/>
                </a:lnTo>
                <a:lnTo>
                  <a:pt x="911980" y="617220"/>
                </a:lnTo>
                <a:lnTo>
                  <a:pt x="1066043" y="617220"/>
                </a:lnTo>
                <a:lnTo>
                  <a:pt x="1053737" y="659130"/>
                </a:lnTo>
                <a:lnTo>
                  <a:pt x="1045512" y="660400"/>
                </a:lnTo>
                <a:lnTo>
                  <a:pt x="931575" y="660400"/>
                </a:lnTo>
                <a:lnTo>
                  <a:pt x="939236" y="690880"/>
                </a:lnTo>
                <a:lnTo>
                  <a:pt x="944063" y="725170"/>
                </a:lnTo>
                <a:lnTo>
                  <a:pt x="946577" y="763270"/>
                </a:lnTo>
                <a:lnTo>
                  <a:pt x="946938" y="784860"/>
                </a:lnTo>
                <a:close/>
              </a:path>
              <a:path w="1066800" h="828039">
                <a:moveTo>
                  <a:pt x="926011" y="828040"/>
                </a:moveTo>
                <a:lnTo>
                  <a:pt x="140788" y="828040"/>
                </a:lnTo>
                <a:lnTo>
                  <a:pt x="132461" y="826770"/>
                </a:lnTo>
                <a:lnTo>
                  <a:pt x="125699" y="821690"/>
                </a:lnTo>
                <a:lnTo>
                  <a:pt x="121160" y="815340"/>
                </a:lnTo>
                <a:lnTo>
                  <a:pt x="119500" y="806450"/>
                </a:lnTo>
                <a:lnTo>
                  <a:pt x="120222" y="763270"/>
                </a:lnTo>
                <a:lnTo>
                  <a:pt x="122736" y="725170"/>
                </a:lnTo>
                <a:lnTo>
                  <a:pt x="127563" y="690880"/>
                </a:lnTo>
                <a:lnTo>
                  <a:pt x="135224" y="660400"/>
                </a:lnTo>
                <a:lnTo>
                  <a:pt x="21287" y="660400"/>
                </a:lnTo>
                <a:lnTo>
                  <a:pt x="13062" y="659130"/>
                </a:lnTo>
                <a:lnTo>
                  <a:pt x="6289" y="654050"/>
                </a:lnTo>
                <a:lnTo>
                  <a:pt x="1693" y="647700"/>
                </a:lnTo>
                <a:lnTo>
                  <a:pt x="0" y="638810"/>
                </a:lnTo>
                <a:lnTo>
                  <a:pt x="1334" y="600710"/>
                </a:lnTo>
                <a:lnTo>
                  <a:pt x="16430" y="542290"/>
                </a:lnTo>
                <a:lnTo>
                  <a:pt x="53547" y="504190"/>
                </a:lnTo>
                <a:lnTo>
                  <a:pt x="114409" y="477520"/>
                </a:lnTo>
                <a:lnTo>
                  <a:pt x="156996" y="464820"/>
                </a:lnTo>
                <a:lnTo>
                  <a:pt x="142077" y="450850"/>
                </a:lnTo>
                <a:lnTo>
                  <a:pt x="119406" y="412750"/>
                </a:lnTo>
                <a:lnTo>
                  <a:pt x="108985" y="373380"/>
                </a:lnTo>
                <a:lnTo>
                  <a:pt x="107005" y="339090"/>
                </a:lnTo>
                <a:lnTo>
                  <a:pt x="108373" y="321310"/>
                </a:lnTo>
                <a:lnTo>
                  <a:pt x="124327" y="271780"/>
                </a:lnTo>
                <a:lnTo>
                  <a:pt x="149584" y="242570"/>
                </a:lnTo>
                <a:lnTo>
                  <a:pt x="192726" y="222250"/>
                </a:lnTo>
                <a:lnTo>
                  <a:pt x="220375" y="219710"/>
                </a:lnTo>
                <a:lnTo>
                  <a:pt x="248024" y="222250"/>
                </a:lnTo>
                <a:lnTo>
                  <a:pt x="271568" y="229870"/>
                </a:lnTo>
                <a:lnTo>
                  <a:pt x="291166" y="242570"/>
                </a:lnTo>
                <a:lnTo>
                  <a:pt x="306977" y="257810"/>
                </a:lnTo>
                <a:lnTo>
                  <a:pt x="309553" y="261620"/>
                </a:lnTo>
                <a:lnTo>
                  <a:pt x="220375" y="261620"/>
                </a:lnTo>
                <a:lnTo>
                  <a:pt x="203079" y="264160"/>
                </a:lnTo>
                <a:lnTo>
                  <a:pt x="167156" y="284480"/>
                </a:lnTo>
                <a:lnTo>
                  <a:pt x="150464" y="327660"/>
                </a:lnTo>
                <a:lnTo>
                  <a:pt x="149481" y="341630"/>
                </a:lnTo>
                <a:lnTo>
                  <a:pt x="149678" y="353060"/>
                </a:lnTo>
                <a:lnTo>
                  <a:pt x="159494" y="398780"/>
                </a:lnTo>
                <a:lnTo>
                  <a:pt x="188443" y="434340"/>
                </a:lnTo>
                <a:lnTo>
                  <a:pt x="196910" y="436880"/>
                </a:lnTo>
                <a:lnTo>
                  <a:pt x="201990" y="444500"/>
                </a:lnTo>
                <a:lnTo>
                  <a:pt x="201990" y="480060"/>
                </a:lnTo>
                <a:lnTo>
                  <a:pt x="200705" y="487680"/>
                </a:lnTo>
                <a:lnTo>
                  <a:pt x="197152" y="494030"/>
                </a:lnTo>
                <a:lnTo>
                  <a:pt x="191785" y="497840"/>
                </a:lnTo>
                <a:lnTo>
                  <a:pt x="185057" y="501650"/>
                </a:lnTo>
                <a:lnTo>
                  <a:pt x="140837" y="513080"/>
                </a:lnTo>
                <a:lnTo>
                  <a:pt x="106528" y="525780"/>
                </a:lnTo>
                <a:lnTo>
                  <a:pt x="63379" y="551180"/>
                </a:lnTo>
                <a:lnTo>
                  <a:pt x="44737" y="595630"/>
                </a:lnTo>
                <a:lnTo>
                  <a:pt x="43059" y="617220"/>
                </a:lnTo>
                <a:lnTo>
                  <a:pt x="210516" y="617220"/>
                </a:lnTo>
                <a:lnTo>
                  <a:pt x="209005" y="618490"/>
                </a:lnTo>
                <a:lnTo>
                  <a:pt x="186024" y="650240"/>
                </a:lnTo>
                <a:lnTo>
                  <a:pt x="184815" y="651510"/>
                </a:lnTo>
                <a:lnTo>
                  <a:pt x="174496" y="678180"/>
                </a:lnTo>
                <a:lnTo>
                  <a:pt x="167760" y="708660"/>
                </a:lnTo>
                <a:lnTo>
                  <a:pt x="163928" y="744220"/>
                </a:lnTo>
                <a:lnTo>
                  <a:pt x="162318" y="784860"/>
                </a:lnTo>
                <a:lnTo>
                  <a:pt x="946938" y="784860"/>
                </a:lnTo>
                <a:lnTo>
                  <a:pt x="947299" y="806450"/>
                </a:lnTo>
                <a:lnTo>
                  <a:pt x="945639" y="815340"/>
                </a:lnTo>
                <a:lnTo>
                  <a:pt x="941100" y="821690"/>
                </a:lnTo>
                <a:lnTo>
                  <a:pt x="934338" y="826770"/>
                </a:lnTo>
                <a:lnTo>
                  <a:pt x="926011" y="828040"/>
                </a:lnTo>
                <a:close/>
              </a:path>
              <a:path w="1066800" h="828039">
                <a:moveTo>
                  <a:pt x="821234" y="495300"/>
                </a:moveTo>
                <a:lnTo>
                  <a:pt x="695959" y="495300"/>
                </a:lnTo>
                <a:lnTo>
                  <a:pt x="704997" y="491490"/>
                </a:lnTo>
                <a:lnTo>
                  <a:pt x="714737" y="486410"/>
                </a:lnTo>
                <a:lnTo>
                  <a:pt x="725249" y="482600"/>
                </a:lnTo>
                <a:lnTo>
                  <a:pt x="736599" y="478790"/>
                </a:lnTo>
                <a:lnTo>
                  <a:pt x="747119" y="474980"/>
                </a:lnTo>
                <a:lnTo>
                  <a:pt x="758341" y="472440"/>
                </a:lnTo>
                <a:lnTo>
                  <a:pt x="770243" y="468630"/>
                </a:lnTo>
                <a:lnTo>
                  <a:pt x="782803" y="464820"/>
                </a:lnTo>
                <a:lnTo>
                  <a:pt x="755377" y="433070"/>
                </a:lnTo>
                <a:lnTo>
                  <a:pt x="738293" y="389890"/>
                </a:lnTo>
                <a:lnTo>
                  <a:pt x="732952" y="339090"/>
                </a:lnTo>
                <a:lnTo>
                  <a:pt x="734422" y="321310"/>
                </a:lnTo>
                <a:lnTo>
                  <a:pt x="750377" y="271780"/>
                </a:lnTo>
                <a:lnTo>
                  <a:pt x="775633" y="242570"/>
                </a:lnTo>
                <a:lnTo>
                  <a:pt x="818775" y="222250"/>
                </a:lnTo>
                <a:lnTo>
                  <a:pt x="846424" y="219710"/>
                </a:lnTo>
                <a:lnTo>
                  <a:pt x="874073" y="222250"/>
                </a:lnTo>
                <a:lnTo>
                  <a:pt x="897617" y="229870"/>
                </a:lnTo>
                <a:lnTo>
                  <a:pt x="917215" y="242570"/>
                </a:lnTo>
                <a:lnTo>
                  <a:pt x="933026" y="257810"/>
                </a:lnTo>
                <a:lnTo>
                  <a:pt x="935602" y="261620"/>
                </a:lnTo>
                <a:lnTo>
                  <a:pt x="846424" y="261620"/>
                </a:lnTo>
                <a:lnTo>
                  <a:pt x="829026" y="264160"/>
                </a:lnTo>
                <a:lnTo>
                  <a:pt x="793205" y="284480"/>
                </a:lnTo>
                <a:lnTo>
                  <a:pt x="776514" y="327660"/>
                </a:lnTo>
                <a:lnTo>
                  <a:pt x="775530" y="341630"/>
                </a:lnTo>
                <a:lnTo>
                  <a:pt x="775728" y="353060"/>
                </a:lnTo>
                <a:lnTo>
                  <a:pt x="785324" y="397510"/>
                </a:lnTo>
                <a:lnTo>
                  <a:pt x="813525" y="433070"/>
                </a:lnTo>
                <a:lnTo>
                  <a:pt x="821992" y="436880"/>
                </a:lnTo>
                <a:lnTo>
                  <a:pt x="828039" y="444500"/>
                </a:lnTo>
                <a:lnTo>
                  <a:pt x="828039" y="480060"/>
                </a:lnTo>
                <a:lnTo>
                  <a:pt x="826909" y="486410"/>
                </a:lnTo>
                <a:lnTo>
                  <a:pt x="823715" y="492760"/>
                </a:lnTo>
                <a:lnTo>
                  <a:pt x="821234" y="495300"/>
                </a:lnTo>
                <a:close/>
              </a:path>
              <a:path w="1066800" h="828039">
                <a:moveTo>
                  <a:pt x="210516" y="617220"/>
                </a:moveTo>
                <a:lnTo>
                  <a:pt x="154819" y="617220"/>
                </a:lnTo>
                <a:lnTo>
                  <a:pt x="160091" y="609600"/>
                </a:lnTo>
                <a:lnTo>
                  <a:pt x="202546" y="567690"/>
                </a:lnTo>
                <a:lnTo>
                  <a:pt x="266159" y="532130"/>
                </a:lnTo>
                <a:lnTo>
                  <a:pt x="307219" y="515620"/>
                </a:lnTo>
                <a:lnTo>
                  <a:pt x="295373" y="511810"/>
                </a:lnTo>
                <a:lnTo>
                  <a:pt x="282665" y="508000"/>
                </a:lnTo>
                <a:lnTo>
                  <a:pt x="269050" y="504190"/>
                </a:lnTo>
                <a:lnTo>
                  <a:pt x="254483" y="500380"/>
                </a:lnTo>
                <a:lnTo>
                  <a:pt x="248046" y="497840"/>
                </a:lnTo>
                <a:lnTo>
                  <a:pt x="243084" y="492760"/>
                </a:lnTo>
                <a:lnTo>
                  <a:pt x="239890" y="486410"/>
                </a:lnTo>
                <a:lnTo>
                  <a:pt x="238759" y="480060"/>
                </a:lnTo>
                <a:lnTo>
                  <a:pt x="238759" y="444500"/>
                </a:lnTo>
                <a:lnTo>
                  <a:pt x="244807" y="436880"/>
                </a:lnTo>
                <a:lnTo>
                  <a:pt x="253274" y="433070"/>
                </a:lnTo>
                <a:lnTo>
                  <a:pt x="264246" y="425450"/>
                </a:lnTo>
                <a:lnTo>
                  <a:pt x="287140" y="379730"/>
                </a:lnTo>
                <a:lnTo>
                  <a:pt x="291190" y="339090"/>
                </a:lnTo>
                <a:lnTo>
                  <a:pt x="290285" y="327660"/>
                </a:lnTo>
                <a:lnTo>
                  <a:pt x="273594" y="284480"/>
                </a:lnTo>
                <a:lnTo>
                  <a:pt x="237773" y="264160"/>
                </a:lnTo>
                <a:lnTo>
                  <a:pt x="220375" y="261620"/>
                </a:lnTo>
                <a:lnTo>
                  <a:pt x="309553" y="261620"/>
                </a:lnTo>
                <a:lnTo>
                  <a:pt x="329054" y="304800"/>
                </a:lnTo>
                <a:lnTo>
                  <a:pt x="333847" y="339090"/>
                </a:lnTo>
                <a:lnTo>
                  <a:pt x="333616" y="355600"/>
                </a:lnTo>
                <a:lnTo>
                  <a:pt x="321381" y="412750"/>
                </a:lnTo>
                <a:lnTo>
                  <a:pt x="298877" y="450850"/>
                </a:lnTo>
                <a:lnTo>
                  <a:pt x="283996" y="464820"/>
                </a:lnTo>
                <a:lnTo>
                  <a:pt x="296556" y="468630"/>
                </a:lnTo>
                <a:lnTo>
                  <a:pt x="308458" y="471170"/>
                </a:lnTo>
                <a:lnTo>
                  <a:pt x="319680" y="474980"/>
                </a:lnTo>
                <a:lnTo>
                  <a:pt x="330199" y="478790"/>
                </a:lnTo>
                <a:lnTo>
                  <a:pt x="341550" y="482600"/>
                </a:lnTo>
                <a:lnTo>
                  <a:pt x="352062" y="486410"/>
                </a:lnTo>
                <a:lnTo>
                  <a:pt x="361802" y="491490"/>
                </a:lnTo>
                <a:lnTo>
                  <a:pt x="370839" y="495300"/>
                </a:lnTo>
                <a:lnTo>
                  <a:pt x="476325" y="495300"/>
                </a:lnTo>
                <a:lnTo>
                  <a:pt x="475418" y="500380"/>
                </a:lnTo>
                <a:lnTo>
                  <a:pt x="472198" y="506730"/>
                </a:lnTo>
                <a:lnTo>
                  <a:pt x="467163" y="510540"/>
                </a:lnTo>
                <a:lnTo>
                  <a:pt x="460586" y="514350"/>
                </a:lnTo>
                <a:lnTo>
                  <a:pt x="386374" y="534670"/>
                </a:lnTo>
                <a:lnTo>
                  <a:pt x="325247" y="554990"/>
                </a:lnTo>
                <a:lnTo>
                  <a:pt x="276069" y="574040"/>
                </a:lnTo>
                <a:lnTo>
                  <a:pt x="237701" y="594360"/>
                </a:lnTo>
                <a:lnTo>
                  <a:pt x="210516" y="617220"/>
                </a:lnTo>
                <a:close/>
              </a:path>
              <a:path w="1066800" h="828039">
                <a:moveTo>
                  <a:pt x="1066043" y="617220"/>
                </a:moveTo>
                <a:lnTo>
                  <a:pt x="1023740" y="617220"/>
                </a:lnTo>
                <a:lnTo>
                  <a:pt x="1022062" y="595630"/>
                </a:lnTo>
                <a:lnTo>
                  <a:pt x="1018479" y="577850"/>
                </a:lnTo>
                <a:lnTo>
                  <a:pt x="985735" y="537210"/>
                </a:lnTo>
                <a:lnTo>
                  <a:pt x="925962" y="513080"/>
                </a:lnTo>
                <a:lnTo>
                  <a:pt x="881742" y="501650"/>
                </a:lnTo>
                <a:lnTo>
                  <a:pt x="875014" y="497840"/>
                </a:lnTo>
                <a:lnTo>
                  <a:pt x="869647" y="494030"/>
                </a:lnTo>
                <a:lnTo>
                  <a:pt x="866094" y="487680"/>
                </a:lnTo>
                <a:lnTo>
                  <a:pt x="864809" y="480060"/>
                </a:lnTo>
                <a:lnTo>
                  <a:pt x="864809" y="444500"/>
                </a:lnTo>
                <a:lnTo>
                  <a:pt x="869889" y="436880"/>
                </a:lnTo>
                <a:lnTo>
                  <a:pt x="878356" y="434340"/>
                </a:lnTo>
                <a:lnTo>
                  <a:pt x="889548" y="426720"/>
                </a:lnTo>
                <a:lnTo>
                  <a:pt x="913190" y="379730"/>
                </a:lnTo>
                <a:lnTo>
                  <a:pt x="917240" y="339090"/>
                </a:lnTo>
                <a:lnTo>
                  <a:pt x="916335" y="327660"/>
                </a:lnTo>
                <a:lnTo>
                  <a:pt x="899643" y="284480"/>
                </a:lnTo>
                <a:lnTo>
                  <a:pt x="863720" y="264160"/>
                </a:lnTo>
                <a:lnTo>
                  <a:pt x="846424" y="261620"/>
                </a:lnTo>
                <a:lnTo>
                  <a:pt x="935602" y="261620"/>
                </a:lnTo>
                <a:lnTo>
                  <a:pt x="955104" y="304800"/>
                </a:lnTo>
                <a:lnTo>
                  <a:pt x="959794" y="339090"/>
                </a:lnTo>
                <a:lnTo>
                  <a:pt x="959575" y="355600"/>
                </a:lnTo>
                <a:lnTo>
                  <a:pt x="947393" y="412750"/>
                </a:lnTo>
                <a:lnTo>
                  <a:pt x="924722" y="450850"/>
                </a:lnTo>
                <a:lnTo>
                  <a:pt x="909803" y="464820"/>
                </a:lnTo>
                <a:lnTo>
                  <a:pt x="952390" y="477520"/>
                </a:lnTo>
                <a:lnTo>
                  <a:pt x="1013252" y="504190"/>
                </a:lnTo>
                <a:lnTo>
                  <a:pt x="1050369" y="542290"/>
                </a:lnTo>
                <a:lnTo>
                  <a:pt x="1065465" y="600710"/>
                </a:lnTo>
                <a:lnTo>
                  <a:pt x="1066043" y="617220"/>
                </a:lnTo>
                <a:close/>
              </a:path>
            </a:pathLst>
          </a:custGeom>
          <a:solidFill>
            <a:srgbClr val="FFFFFF"/>
          </a:solidFill>
        </p:spPr>
        <p:txBody>
          <a:bodyPr wrap="square" lIns="0" tIns="0" rIns="0" bIns="0" rtlCol="0"/>
          <a:lstStyle/>
          <a:p>
            <a:endParaRPr sz="1200"/>
          </a:p>
        </p:txBody>
      </p:sp>
      <p:sp>
        <p:nvSpPr>
          <p:cNvPr id="27" name="bg object 27"/>
          <p:cNvSpPr/>
          <p:nvPr/>
        </p:nvSpPr>
        <p:spPr>
          <a:xfrm>
            <a:off x="2016291" y="0"/>
            <a:ext cx="554567" cy="1187873"/>
          </a:xfrm>
          <a:custGeom>
            <a:avLst/>
            <a:gdLst/>
            <a:ahLst/>
            <a:cxnLst/>
            <a:rect l="l" t="t" r="r" b="b"/>
            <a:pathLst>
              <a:path w="831850" h="1781810">
                <a:moveTo>
                  <a:pt x="831497" y="0"/>
                </a:moveTo>
                <a:lnTo>
                  <a:pt x="817884" y="78452"/>
                </a:lnTo>
                <a:lnTo>
                  <a:pt x="808870" y="125486"/>
                </a:lnTo>
                <a:lnTo>
                  <a:pt x="799270" y="172380"/>
                </a:lnTo>
                <a:lnTo>
                  <a:pt x="789084" y="219127"/>
                </a:lnTo>
                <a:lnTo>
                  <a:pt x="778313" y="265719"/>
                </a:lnTo>
                <a:lnTo>
                  <a:pt x="766957" y="312148"/>
                </a:lnTo>
                <a:lnTo>
                  <a:pt x="755016" y="358407"/>
                </a:lnTo>
                <a:lnTo>
                  <a:pt x="742492" y="404488"/>
                </a:lnTo>
                <a:lnTo>
                  <a:pt x="729385" y="450384"/>
                </a:lnTo>
                <a:lnTo>
                  <a:pt x="715694" y="496087"/>
                </a:lnTo>
                <a:lnTo>
                  <a:pt x="701421" y="541589"/>
                </a:lnTo>
                <a:lnTo>
                  <a:pt x="686567" y="586883"/>
                </a:lnTo>
                <a:lnTo>
                  <a:pt x="671131" y="631962"/>
                </a:lnTo>
                <a:lnTo>
                  <a:pt x="655114" y="676817"/>
                </a:lnTo>
                <a:lnTo>
                  <a:pt x="638517" y="721441"/>
                </a:lnTo>
                <a:lnTo>
                  <a:pt x="621340" y="765828"/>
                </a:lnTo>
                <a:lnTo>
                  <a:pt x="603584" y="809968"/>
                </a:lnTo>
                <a:lnTo>
                  <a:pt x="585250" y="853854"/>
                </a:lnTo>
                <a:lnTo>
                  <a:pt x="566337" y="897480"/>
                </a:lnTo>
                <a:lnTo>
                  <a:pt x="546846" y="940837"/>
                </a:lnTo>
                <a:lnTo>
                  <a:pt x="526778" y="983917"/>
                </a:lnTo>
                <a:lnTo>
                  <a:pt x="506133" y="1026714"/>
                </a:lnTo>
                <a:lnTo>
                  <a:pt x="484913" y="1069219"/>
                </a:lnTo>
                <a:lnTo>
                  <a:pt x="463116" y="1111426"/>
                </a:lnTo>
                <a:lnTo>
                  <a:pt x="440744" y="1153326"/>
                </a:lnTo>
                <a:lnTo>
                  <a:pt x="417798" y="1194911"/>
                </a:lnTo>
                <a:lnTo>
                  <a:pt x="394277" y="1236176"/>
                </a:lnTo>
                <a:lnTo>
                  <a:pt x="370183" y="1277110"/>
                </a:lnTo>
                <a:lnTo>
                  <a:pt x="345515" y="1317708"/>
                </a:lnTo>
                <a:lnTo>
                  <a:pt x="320275" y="1357962"/>
                </a:lnTo>
                <a:lnTo>
                  <a:pt x="294463" y="1397864"/>
                </a:lnTo>
                <a:lnTo>
                  <a:pt x="268079" y="1437406"/>
                </a:lnTo>
                <a:lnTo>
                  <a:pt x="241124" y="1476581"/>
                </a:lnTo>
                <a:lnTo>
                  <a:pt x="213598" y="1515381"/>
                </a:lnTo>
                <a:lnTo>
                  <a:pt x="185503" y="1553799"/>
                </a:lnTo>
                <a:lnTo>
                  <a:pt x="156837" y="1591827"/>
                </a:lnTo>
                <a:lnTo>
                  <a:pt x="127603" y="1629458"/>
                </a:lnTo>
                <a:lnTo>
                  <a:pt x="97800" y="1666684"/>
                </a:lnTo>
                <a:lnTo>
                  <a:pt x="67429" y="1703497"/>
                </a:lnTo>
                <a:lnTo>
                  <a:pt x="36490" y="1739890"/>
                </a:lnTo>
                <a:lnTo>
                  <a:pt x="4985" y="1775855"/>
                </a:lnTo>
                <a:lnTo>
                  <a:pt x="0" y="1781378"/>
                </a:lnTo>
              </a:path>
            </a:pathLst>
          </a:custGeom>
          <a:ln w="57149">
            <a:solidFill>
              <a:srgbClr val="8BA8AC"/>
            </a:solidFill>
          </a:ln>
        </p:spPr>
        <p:txBody>
          <a:bodyPr wrap="square" lIns="0" tIns="0" rIns="0" bIns="0" rtlCol="0"/>
          <a:lstStyle/>
          <a:p>
            <a:endParaRPr sz="1200"/>
          </a:p>
        </p:txBody>
      </p:sp>
      <p:sp>
        <p:nvSpPr>
          <p:cNvPr id="28" name="bg object 28"/>
          <p:cNvSpPr/>
          <p:nvPr/>
        </p:nvSpPr>
        <p:spPr>
          <a:xfrm>
            <a:off x="1" y="0"/>
            <a:ext cx="1730163" cy="1982047"/>
          </a:xfrm>
          <a:custGeom>
            <a:avLst/>
            <a:gdLst/>
            <a:ahLst/>
            <a:cxnLst/>
            <a:rect l="l" t="t" r="r" b="b"/>
            <a:pathLst>
              <a:path w="2595245" h="2973070">
                <a:moveTo>
                  <a:pt x="28397" y="2888424"/>
                </a:moveTo>
                <a:lnTo>
                  <a:pt x="0" y="2860167"/>
                </a:lnTo>
                <a:lnTo>
                  <a:pt x="0" y="2900476"/>
                </a:lnTo>
                <a:lnTo>
                  <a:pt x="8242" y="2908681"/>
                </a:lnTo>
                <a:lnTo>
                  <a:pt x="28397" y="2888424"/>
                </a:lnTo>
                <a:close/>
              </a:path>
              <a:path w="2595245" h="2973070">
                <a:moveTo>
                  <a:pt x="588797" y="2952369"/>
                </a:moveTo>
                <a:lnTo>
                  <a:pt x="0" y="2360295"/>
                </a:lnTo>
                <a:lnTo>
                  <a:pt x="0" y="2400820"/>
                </a:lnTo>
                <a:lnTo>
                  <a:pt x="568540" y="2972524"/>
                </a:lnTo>
                <a:lnTo>
                  <a:pt x="588797" y="2952369"/>
                </a:lnTo>
                <a:close/>
              </a:path>
              <a:path w="2595245" h="2973070">
                <a:moveTo>
                  <a:pt x="1093660" y="2870695"/>
                </a:moveTo>
                <a:lnTo>
                  <a:pt x="0" y="1777022"/>
                </a:lnTo>
                <a:lnTo>
                  <a:pt x="0" y="1817433"/>
                </a:lnTo>
                <a:lnTo>
                  <a:pt x="1073454" y="2890901"/>
                </a:lnTo>
                <a:lnTo>
                  <a:pt x="1093660" y="2870695"/>
                </a:lnTo>
                <a:close/>
              </a:path>
              <a:path w="2595245" h="2973070">
                <a:moveTo>
                  <a:pt x="1580349" y="2773908"/>
                </a:moveTo>
                <a:lnTo>
                  <a:pt x="0" y="1193558"/>
                </a:lnTo>
                <a:lnTo>
                  <a:pt x="0" y="1233957"/>
                </a:lnTo>
                <a:lnTo>
                  <a:pt x="1560144" y="2794114"/>
                </a:lnTo>
                <a:lnTo>
                  <a:pt x="1580349" y="2773908"/>
                </a:lnTo>
                <a:close/>
              </a:path>
              <a:path w="2595245" h="2973070">
                <a:moveTo>
                  <a:pt x="1883638" y="2564231"/>
                </a:moveTo>
                <a:lnTo>
                  <a:pt x="0" y="680580"/>
                </a:lnTo>
                <a:lnTo>
                  <a:pt x="0" y="720991"/>
                </a:lnTo>
                <a:lnTo>
                  <a:pt x="1863432" y="2584437"/>
                </a:lnTo>
                <a:lnTo>
                  <a:pt x="1883638" y="2564231"/>
                </a:lnTo>
                <a:close/>
              </a:path>
              <a:path w="2595245" h="2973070">
                <a:moveTo>
                  <a:pt x="2234933" y="2377503"/>
                </a:moveTo>
                <a:lnTo>
                  <a:pt x="0" y="142557"/>
                </a:lnTo>
                <a:lnTo>
                  <a:pt x="0" y="182968"/>
                </a:lnTo>
                <a:lnTo>
                  <a:pt x="2214727" y="2397709"/>
                </a:lnTo>
                <a:lnTo>
                  <a:pt x="2234933" y="2377503"/>
                </a:lnTo>
                <a:close/>
              </a:path>
              <a:path w="2595245" h="2973070">
                <a:moveTo>
                  <a:pt x="2595194" y="2158619"/>
                </a:moveTo>
                <a:lnTo>
                  <a:pt x="414502" y="0"/>
                </a:lnTo>
                <a:lnTo>
                  <a:pt x="373875" y="0"/>
                </a:lnTo>
                <a:lnTo>
                  <a:pt x="2575090" y="2178926"/>
                </a:lnTo>
                <a:lnTo>
                  <a:pt x="2595194" y="2158619"/>
                </a:lnTo>
                <a:close/>
              </a:path>
            </a:pathLst>
          </a:custGeom>
          <a:solidFill>
            <a:srgbClr val="8BA8AC"/>
          </a:solidFill>
        </p:spPr>
        <p:txBody>
          <a:bodyPr wrap="square" lIns="0" tIns="0" rIns="0" bIns="0" rtlCol="0"/>
          <a:lstStyle/>
          <a:p>
            <a:endParaRPr sz="1200"/>
          </a:p>
        </p:txBody>
      </p:sp>
      <p:pic>
        <p:nvPicPr>
          <p:cNvPr id="29" name="bg object 29"/>
          <p:cNvPicPr/>
          <p:nvPr/>
        </p:nvPicPr>
        <p:blipFill>
          <a:blip r:embed="rId2" cstate="print"/>
          <a:stretch>
            <a:fillRect/>
          </a:stretch>
        </p:blipFill>
        <p:spPr>
          <a:xfrm>
            <a:off x="7223020" y="968055"/>
            <a:ext cx="145591" cy="139500"/>
          </a:xfrm>
          <a:prstGeom prst="rect">
            <a:avLst/>
          </a:prstGeom>
        </p:spPr>
      </p:pic>
      <p:pic>
        <p:nvPicPr>
          <p:cNvPr id="30" name="bg object 30"/>
          <p:cNvPicPr/>
          <p:nvPr/>
        </p:nvPicPr>
        <p:blipFill>
          <a:blip r:embed="rId3" cstate="print"/>
          <a:stretch>
            <a:fillRect/>
          </a:stretch>
        </p:blipFill>
        <p:spPr>
          <a:xfrm>
            <a:off x="7418542" y="968055"/>
            <a:ext cx="145591" cy="139500"/>
          </a:xfrm>
          <a:prstGeom prst="rect">
            <a:avLst/>
          </a:prstGeom>
        </p:spPr>
      </p:pic>
      <p:pic>
        <p:nvPicPr>
          <p:cNvPr id="31" name="bg object 31"/>
          <p:cNvPicPr/>
          <p:nvPr/>
        </p:nvPicPr>
        <p:blipFill>
          <a:blip r:embed="rId2" cstate="print"/>
          <a:stretch>
            <a:fillRect/>
          </a:stretch>
        </p:blipFill>
        <p:spPr>
          <a:xfrm>
            <a:off x="7614064" y="968055"/>
            <a:ext cx="145591" cy="139500"/>
          </a:xfrm>
          <a:prstGeom prst="rect">
            <a:avLst/>
          </a:prstGeom>
        </p:spPr>
      </p:pic>
      <p:pic>
        <p:nvPicPr>
          <p:cNvPr id="32" name="bg object 32"/>
          <p:cNvPicPr/>
          <p:nvPr/>
        </p:nvPicPr>
        <p:blipFill>
          <a:blip r:embed="rId4" cstate="print"/>
          <a:stretch>
            <a:fillRect/>
          </a:stretch>
        </p:blipFill>
        <p:spPr>
          <a:xfrm>
            <a:off x="7809585" y="973659"/>
            <a:ext cx="145591" cy="139500"/>
          </a:xfrm>
          <a:prstGeom prst="rect">
            <a:avLst/>
          </a:prstGeom>
        </p:spPr>
      </p:pic>
      <p:pic>
        <p:nvPicPr>
          <p:cNvPr id="33" name="bg object 33"/>
          <p:cNvPicPr/>
          <p:nvPr/>
        </p:nvPicPr>
        <p:blipFill>
          <a:blip r:embed="rId4" cstate="print"/>
          <a:stretch>
            <a:fillRect/>
          </a:stretch>
        </p:blipFill>
        <p:spPr>
          <a:xfrm>
            <a:off x="7984875" y="973659"/>
            <a:ext cx="145591" cy="139500"/>
          </a:xfrm>
          <a:prstGeom prst="rect">
            <a:avLst/>
          </a:prstGeom>
        </p:spPr>
      </p:pic>
      <p:pic>
        <p:nvPicPr>
          <p:cNvPr id="34" name="bg object 34"/>
          <p:cNvPicPr/>
          <p:nvPr/>
        </p:nvPicPr>
        <p:blipFill>
          <a:blip r:embed="rId5" cstate="print"/>
          <a:stretch>
            <a:fillRect/>
          </a:stretch>
        </p:blipFill>
        <p:spPr>
          <a:xfrm>
            <a:off x="7401890" y="3140792"/>
            <a:ext cx="145591" cy="139500"/>
          </a:xfrm>
          <a:prstGeom prst="rect">
            <a:avLst/>
          </a:prstGeom>
        </p:spPr>
      </p:pic>
      <p:pic>
        <p:nvPicPr>
          <p:cNvPr id="35" name="bg object 35"/>
          <p:cNvPicPr/>
          <p:nvPr/>
        </p:nvPicPr>
        <p:blipFill>
          <a:blip r:embed="rId5" cstate="print"/>
          <a:stretch>
            <a:fillRect/>
          </a:stretch>
        </p:blipFill>
        <p:spPr>
          <a:xfrm>
            <a:off x="7587482" y="3140792"/>
            <a:ext cx="145591" cy="139500"/>
          </a:xfrm>
          <a:prstGeom prst="rect">
            <a:avLst/>
          </a:prstGeom>
        </p:spPr>
      </p:pic>
      <p:pic>
        <p:nvPicPr>
          <p:cNvPr id="36" name="bg object 36"/>
          <p:cNvPicPr/>
          <p:nvPr/>
        </p:nvPicPr>
        <p:blipFill>
          <a:blip r:embed="rId5" cstate="print"/>
          <a:stretch>
            <a:fillRect/>
          </a:stretch>
        </p:blipFill>
        <p:spPr>
          <a:xfrm>
            <a:off x="7965825" y="3140792"/>
            <a:ext cx="145591" cy="139500"/>
          </a:xfrm>
          <a:prstGeom prst="rect">
            <a:avLst/>
          </a:prstGeom>
        </p:spPr>
      </p:pic>
      <p:pic>
        <p:nvPicPr>
          <p:cNvPr id="37" name="bg object 37"/>
          <p:cNvPicPr/>
          <p:nvPr/>
        </p:nvPicPr>
        <p:blipFill>
          <a:blip r:embed="rId5" cstate="print"/>
          <a:stretch>
            <a:fillRect/>
          </a:stretch>
        </p:blipFill>
        <p:spPr>
          <a:xfrm>
            <a:off x="7770303" y="3140792"/>
            <a:ext cx="145591" cy="139500"/>
          </a:xfrm>
          <a:prstGeom prst="rect">
            <a:avLst/>
          </a:prstGeom>
        </p:spPr>
      </p:pic>
      <p:pic>
        <p:nvPicPr>
          <p:cNvPr id="38" name="bg object 38"/>
          <p:cNvPicPr/>
          <p:nvPr/>
        </p:nvPicPr>
        <p:blipFill>
          <a:blip r:embed="rId6" cstate="print"/>
          <a:stretch>
            <a:fillRect/>
          </a:stretch>
        </p:blipFill>
        <p:spPr>
          <a:xfrm>
            <a:off x="8161346" y="3140792"/>
            <a:ext cx="145591" cy="139500"/>
          </a:xfrm>
          <a:prstGeom prst="rect">
            <a:avLst/>
          </a:prstGeom>
        </p:spPr>
      </p:pic>
      <p:pic>
        <p:nvPicPr>
          <p:cNvPr id="39" name="bg object 39"/>
          <p:cNvPicPr/>
          <p:nvPr/>
        </p:nvPicPr>
        <p:blipFill>
          <a:blip r:embed="rId7" cstate="print"/>
          <a:stretch>
            <a:fillRect/>
          </a:stretch>
        </p:blipFill>
        <p:spPr>
          <a:xfrm>
            <a:off x="12219" y="8964"/>
            <a:ext cx="12179299" cy="476249"/>
          </a:xfrm>
          <a:prstGeom prst="rect">
            <a:avLst/>
          </a:prstGeom>
        </p:spPr>
      </p:pic>
      <p:sp>
        <p:nvSpPr>
          <p:cNvPr id="2" name="Holder 2"/>
          <p:cNvSpPr>
            <a:spLocks noGrp="1"/>
          </p:cNvSpPr>
          <p:nvPr>
            <p:ph type="title"/>
          </p:nvPr>
        </p:nvSpPr>
        <p:spPr/>
        <p:txBody>
          <a:bodyPr lIns="0" tIns="0" rIns="0" bIns="0"/>
          <a:lstStyle>
            <a:lvl1pPr>
              <a:defRPr sz="1867" b="0" i="0">
                <a:solidFill>
                  <a:schemeClr val="tx1"/>
                </a:solidFill>
                <a:latin typeface="Microsoft Sans Serif"/>
                <a:cs typeface="Microsoft Sans Serif"/>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5/11/2024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26103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B4ED8A-F179-43FD-AAD9-CE67721D8C12}"/>
              </a:ext>
            </a:extLst>
          </p:cNvPr>
          <p:cNvPicPr>
            <a:picLocks noChangeAspect="1"/>
          </p:cNvPicPr>
          <p:nvPr userDrawn="1"/>
        </p:nvPicPr>
        <p:blipFill>
          <a:blip r:embed="rId2"/>
          <a:stretch>
            <a:fillRect/>
          </a:stretch>
        </p:blipFill>
        <p:spPr>
          <a:xfrm>
            <a:off x="5455856" y="1309649"/>
            <a:ext cx="1280287" cy="1220870"/>
          </a:xfrm>
          <a:prstGeom prst="rect">
            <a:avLst/>
          </a:prstGeom>
          <a:ln>
            <a:solidFill>
              <a:schemeClr val="bg1"/>
            </a:solidFill>
          </a:ln>
        </p:spPr>
      </p:pic>
    </p:spTree>
    <p:extLst>
      <p:ext uri="{BB962C8B-B14F-4D97-AF65-F5344CB8AC3E}">
        <p14:creationId xmlns:p14="http://schemas.microsoft.com/office/powerpoint/2010/main" val="16206704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1822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59B376C-2D70-4D3D-AC54-3A3B0DA68A3A}"/>
              </a:ext>
            </a:extLst>
          </p:cNvPr>
          <p:cNvSpPr txBox="1"/>
          <p:nvPr userDrawn="1"/>
        </p:nvSpPr>
        <p:spPr>
          <a:xfrm>
            <a:off x="686289" y="360482"/>
            <a:ext cx="3140501" cy="276999"/>
          </a:xfrm>
          <a:prstGeom prst="rect">
            <a:avLst/>
          </a:prstGeom>
          <a:noFill/>
        </p:spPr>
        <p:txBody>
          <a:bodyPr wrap="square" rtlCol="0">
            <a:spAutoFit/>
          </a:bodyPr>
          <a:lstStyle/>
          <a:p>
            <a:pPr algn="l"/>
            <a:r>
              <a:rPr lang="mn-MN" sz="1200" b="1">
                <a:solidFill>
                  <a:schemeClr val="bg1"/>
                </a:solidFill>
                <a:latin typeface="Arial" panose="020B0604020202020204" pitchFamily="34" charset="0"/>
                <a:cs typeface="Arial" panose="020B0604020202020204" pitchFamily="34" charset="0"/>
              </a:rPr>
              <a:t>МОНГОЛ</a:t>
            </a:r>
            <a:r>
              <a:rPr lang="mn-MN" sz="1200" b="1" baseline="0">
                <a:solidFill>
                  <a:schemeClr val="bg1"/>
                </a:solidFill>
                <a:latin typeface="Arial" panose="020B0604020202020204" pitchFamily="34" charset="0"/>
                <a:cs typeface="Arial" panose="020B0604020202020204" pitchFamily="34" charset="0"/>
              </a:rPr>
              <a:t> УЛСЫН </a:t>
            </a:r>
            <a:r>
              <a:rPr lang="mn-MN" sz="1200" b="1">
                <a:solidFill>
                  <a:schemeClr val="bg1"/>
                </a:solidFill>
                <a:latin typeface="Arial" panose="020B0604020202020204" pitchFamily="34" charset="0"/>
                <a:cs typeface="Arial" panose="020B0604020202020204" pitchFamily="34" charset="0"/>
              </a:rPr>
              <a:t>САНГИЙН</a:t>
            </a:r>
            <a:r>
              <a:rPr lang="mn-MN" sz="1200" b="1" baseline="0">
                <a:solidFill>
                  <a:schemeClr val="bg1"/>
                </a:solidFill>
                <a:latin typeface="Arial" panose="020B0604020202020204" pitchFamily="34" charset="0"/>
                <a:cs typeface="Arial" panose="020B0604020202020204" pitchFamily="34" charset="0"/>
              </a:rPr>
              <a:t> ЯАМ</a:t>
            </a:r>
            <a:endParaRPr lang="mn-MN" sz="1200" b="1">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C7FD670-F677-4E0B-9492-2E8B79A91F3F}"/>
              </a:ext>
            </a:extLst>
          </p:cNvPr>
          <p:cNvPicPr>
            <a:picLocks noChangeAspect="1"/>
          </p:cNvPicPr>
          <p:nvPr userDrawn="1"/>
        </p:nvPicPr>
        <p:blipFill>
          <a:blip r:embed="rId2"/>
          <a:stretch>
            <a:fillRect/>
          </a:stretch>
        </p:blipFill>
        <p:spPr>
          <a:xfrm>
            <a:off x="15113" y="23774"/>
            <a:ext cx="652669" cy="622379"/>
          </a:xfrm>
          <a:prstGeom prst="rect">
            <a:avLst/>
          </a:prstGeom>
          <a:ln>
            <a:solidFill>
              <a:schemeClr val="bg1"/>
            </a:solidFill>
          </a:ln>
        </p:spPr>
      </p:pic>
    </p:spTree>
    <p:extLst>
      <p:ext uri="{BB962C8B-B14F-4D97-AF65-F5344CB8AC3E}">
        <p14:creationId xmlns:p14="http://schemas.microsoft.com/office/powerpoint/2010/main" val="3503653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1B751-575E-E333-FC78-8CE30012B6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88DDE9-17C4-B37D-B35A-25522E0A9A13}"/>
              </a:ext>
            </a:extLst>
          </p:cNvPr>
          <p:cNvSpPr>
            <a:spLocks noGrp="1"/>
          </p:cNvSpPr>
          <p:nvPr>
            <p:ph type="dt" sz="half" idx="10"/>
          </p:nvPr>
        </p:nvSpPr>
        <p:spPr/>
        <p:txBody>
          <a:bodyPr/>
          <a:lstStyle/>
          <a:p>
            <a:fld id="{E31A18C1-E952-4737-B8EF-42B6DFE3A39C}" type="datetimeFigureOut">
              <a:rPr lang="en-US" smtClean="0"/>
              <a:t>5/11/2024</a:t>
            </a:fld>
            <a:endParaRPr lang="en-US"/>
          </a:p>
        </p:txBody>
      </p:sp>
      <p:sp>
        <p:nvSpPr>
          <p:cNvPr id="4" name="Footer Placeholder 3">
            <a:extLst>
              <a:ext uri="{FF2B5EF4-FFF2-40B4-BE49-F238E27FC236}">
                <a16:creationId xmlns:a16="http://schemas.microsoft.com/office/drawing/2014/main" id="{078643A2-2D08-29A4-E2CE-376D416918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19C7C3-1FC9-633C-02CA-3818174D1CE7}"/>
              </a:ext>
            </a:extLst>
          </p:cNvPr>
          <p:cNvSpPr>
            <a:spLocks noGrp="1"/>
          </p:cNvSpPr>
          <p:nvPr>
            <p:ph type="sldNum" sz="quarter" idx="12"/>
          </p:nvPr>
        </p:nvSpPr>
        <p:spPr/>
        <p:txBody>
          <a:bodyPr/>
          <a:lstStyle/>
          <a:p>
            <a:fld id="{43550356-283C-4453-9DCE-53DA30346C4A}" type="slidenum">
              <a:rPr lang="en-US" smtClean="0"/>
              <a:t>‹#›</a:t>
            </a:fld>
            <a:endParaRPr lang="en-US"/>
          </a:p>
        </p:txBody>
      </p:sp>
    </p:spTree>
    <p:extLst>
      <p:ext uri="{BB962C8B-B14F-4D97-AF65-F5344CB8AC3E}">
        <p14:creationId xmlns:p14="http://schemas.microsoft.com/office/powerpoint/2010/main" val="19420800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8671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pic>
        <p:nvPicPr>
          <p:cNvPr id="66" name="Graphic 65">
            <a:extLst>
              <a:ext uri="{FF2B5EF4-FFF2-40B4-BE49-F238E27FC236}">
                <a16:creationId xmlns:a16="http://schemas.microsoft.com/office/drawing/2014/main" id="{90B14DE5-DA3D-4674-BF58-3926C8A9DD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V="1">
            <a:off x="9108222" y="5063275"/>
            <a:ext cx="2636800" cy="1606800"/>
          </a:xfrm>
          <a:prstGeom prst="rect">
            <a:avLst/>
          </a:prstGeom>
        </p:spPr>
      </p:pic>
      <p:pic>
        <p:nvPicPr>
          <p:cNvPr id="67" name="Graphic 66">
            <a:extLst>
              <a:ext uri="{FF2B5EF4-FFF2-40B4-BE49-F238E27FC236}">
                <a16:creationId xmlns:a16="http://schemas.microsoft.com/office/drawing/2014/main" id="{F519C58A-42C2-4EFF-90E4-9A2251618C3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V="1">
            <a:off x="6213829" y="5063275"/>
            <a:ext cx="2636800" cy="1606800"/>
          </a:xfrm>
          <a:prstGeom prst="rect">
            <a:avLst/>
          </a:prstGeom>
        </p:spPr>
      </p:pic>
      <p:pic>
        <p:nvPicPr>
          <p:cNvPr id="68" name="Graphic 67">
            <a:extLst>
              <a:ext uri="{FF2B5EF4-FFF2-40B4-BE49-F238E27FC236}">
                <a16:creationId xmlns:a16="http://schemas.microsoft.com/office/drawing/2014/main" id="{82AA0ABF-C12D-46ED-83CE-47F37AC0A87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flipV="1">
            <a:off x="3319435" y="5063275"/>
            <a:ext cx="2636800" cy="1606800"/>
          </a:xfrm>
          <a:prstGeom prst="rect">
            <a:avLst/>
          </a:prstGeom>
        </p:spPr>
      </p:pic>
      <p:pic>
        <p:nvPicPr>
          <p:cNvPr id="69" name="Graphic 68">
            <a:extLst>
              <a:ext uri="{FF2B5EF4-FFF2-40B4-BE49-F238E27FC236}">
                <a16:creationId xmlns:a16="http://schemas.microsoft.com/office/drawing/2014/main" id="{9E510651-FA50-4A92-BA3E-CE76CFE11AB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flipV="1">
            <a:off x="425040" y="5063275"/>
            <a:ext cx="2636800" cy="1606800"/>
          </a:xfrm>
          <a:prstGeom prst="rect">
            <a:avLst/>
          </a:prstGeom>
        </p:spPr>
      </p:pic>
      <p:pic>
        <p:nvPicPr>
          <p:cNvPr id="60" name="Graphic 59">
            <a:extLst>
              <a:ext uri="{FF2B5EF4-FFF2-40B4-BE49-F238E27FC236}">
                <a16:creationId xmlns:a16="http://schemas.microsoft.com/office/drawing/2014/main" id="{F6C9B6F4-3A93-4DCA-A42A-46222720EF9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9113461" y="1013537"/>
            <a:ext cx="2636800" cy="1606800"/>
          </a:xfrm>
          <a:prstGeom prst="rect">
            <a:avLst/>
          </a:prstGeom>
        </p:spPr>
      </p:pic>
      <p:pic>
        <p:nvPicPr>
          <p:cNvPr id="58" name="Graphic 57">
            <a:extLst>
              <a:ext uri="{FF2B5EF4-FFF2-40B4-BE49-F238E27FC236}">
                <a16:creationId xmlns:a16="http://schemas.microsoft.com/office/drawing/2014/main" id="{7FB68798-4EF5-491D-BDC4-288D15D2E318}"/>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219068" y="1013537"/>
            <a:ext cx="2636800" cy="1606800"/>
          </a:xfrm>
          <a:prstGeom prst="rect">
            <a:avLst/>
          </a:prstGeom>
        </p:spPr>
      </p:pic>
      <p:pic>
        <p:nvPicPr>
          <p:cNvPr id="55" name="Graphic 54">
            <a:extLst>
              <a:ext uri="{FF2B5EF4-FFF2-40B4-BE49-F238E27FC236}">
                <a16:creationId xmlns:a16="http://schemas.microsoft.com/office/drawing/2014/main" id="{B4E84C11-C343-4347-A2E3-0B7555BB6422}"/>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324674" y="1013537"/>
            <a:ext cx="2636800" cy="1606800"/>
          </a:xfrm>
          <a:prstGeom prst="rect">
            <a:avLst/>
          </a:prstGeom>
        </p:spPr>
      </p:pic>
      <p:pic>
        <p:nvPicPr>
          <p:cNvPr id="53" name="Graphic 52">
            <a:extLst>
              <a:ext uri="{FF2B5EF4-FFF2-40B4-BE49-F238E27FC236}">
                <a16:creationId xmlns:a16="http://schemas.microsoft.com/office/drawing/2014/main" id="{D4AA3417-388D-4F52-A85A-B359D84DCD7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30279" y="1013537"/>
            <a:ext cx="2636800" cy="1606800"/>
          </a:xfrm>
          <a:prstGeom prst="rect">
            <a:avLst/>
          </a:prstGeom>
        </p:spPr>
      </p:pic>
      <p:pic>
        <p:nvPicPr>
          <p:cNvPr id="82" name="Graphic 81">
            <a:extLst>
              <a:ext uri="{FF2B5EF4-FFF2-40B4-BE49-F238E27FC236}">
                <a16:creationId xmlns:a16="http://schemas.microsoft.com/office/drawing/2014/main" id="{D1B1C02E-9F07-4E40-BE13-F802E6138A66}"/>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259840" y="2490832"/>
            <a:ext cx="10059932" cy="2750058"/>
          </a:xfrm>
          <a:prstGeom prst="rect">
            <a:avLst/>
          </a:prstGeom>
        </p:spPr>
      </p:pic>
      <p:pic>
        <p:nvPicPr>
          <p:cNvPr id="13" name="Graphic 12">
            <a:extLst>
              <a:ext uri="{FF2B5EF4-FFF2-40B4-BE49-F238E27FC236}">
                <a16:creationId xmlns:a16="http://schemas.microsoft.com/office/drawing/2014/main" id="{D8D41EC6-1A3C-43A4-A1A5-C4D0F47ADF66}"/>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3706368" y="2822947"/>
            <a:ext cx="4779264" cy="2016252"/>
          </a:xfrm>
          <a:prstGeom prst="rect">
            <a:avLst/>
          </a:prstGeom>
        </p:spPr>
      </p:pic>
      <p:pic>
        <p:nvPicPr>
          <p:cNvPr id="56" name="Graphic 55">
            <a:extLst>
              <a:ext uri="{FF2B5EF4-FFF2-40B4-BE49-F238E27FC236}">
                <a16:creationId xmlns:a16="http://schemas.microsoft.com/office/drawing/2014/main" id="{56C7FDEA-6D60-408B-BB92-E0FB7E8FAE5B}"/>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3948800" y="2930702"/>
            <a:ext cx="4294400" cy="1811700"/>
          </a:xfrm>
          <a:prstGeom prst="rect">
            <a:avLst/>
          </a:prstGeom>
        </p:spPr>
      </p:pic>
      <p:pic>
        <p:nvPicPr>
          <p:cNvPr id="3" name="Graphic 2">
            <a:extLst>
              <a:ext uri="{FF2B5EF4-FFF2-40B4-BE49-F238E27FC236}">
                <a16:creationId xmlns:a16="http://schemas.microsoft.com/office/drawing/2014/main" id="{3643133D-031F-4AB9-8E35-810217F817BA}"/>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441738" y="188759"/>
            <a:ext cx="11308524" cy="658368"/>
          </a:xfrm>
          <a:prstGeom prst="rect">
            <a:avLst/>
          </a:prstGeom>
        </p:spPr>
      </p:pic>
      <p:pic>
        <p:nvPicPr>
          <p:cNvPr id="5" name="Graphic 4">
            <a:extLst>
              <a:ext uri="{FF2B5EF4-FFF2-40B4-BE49-F238E27FC236}">
                <a16:creationId xmlns:a16="http://schemas.microsoft.com/office/drawing/2014/main" id="{CAD03BDB-FEE2-49F5-A811-E7AE127D7B18}"/>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2089963" y="188759"/>
            <a:ext cx="67579" cy="665226"/>
          </a:xfrm>
          <a:prstGeom prst="rect">
            <a:avLst/>
          </a:prstGeom>
        </p:spPr>
      </p:pic>
      <p:pic>
        <p:nvPicPr>
          <p:cNvPr id="70" name="Graphic 69">
            <a:extLst>
              <a:ext uri="{FF2B5EF4-FFF2-40B4-BE49-F238E27FC236}">
                <a16:creationId xmlns:a16="http://schemas.microsoft.com/office/drawing/2014/main" id="{3EB0F26B-EF67-45AE-B9D7-F16CE8D76004}"/>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449863" y="1566976"/>
            <a:ext cx="2617216" cy="9518"/>
          </a:xfrm>
          <a:prstGeom prst="rect">
            <a:avLst/>
          </a:prstGeom>
        </p:spPr>
      </p:pic>
      <p:pic>
        <p:nvPicPr>
          <p:cNvPr id="72" name="Graphic 71">
            <a:extLst>
              <a:ext uri="{FF2B5EF4-FFF2-40B4-BE49-F238E27FC236}">
                <a16:creationId xmlns:a16="http://schemas.microsoft.com/office/drawing/2014/main" id="{47995016-D4D8-4808-8CD3-32F79B0239A5}"/>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3347929" y="1566976"/>
            <a:ext cx="2617216" cy="9518"/>
          </a:xfrm>
          <a:prstGeom prst="rect">
            <a:avLst/>
          </a:prstGeom>
        </p:spPr>
      </p:pic>
      <p:pic>
        <p:nvPicPr>
          <p:cNvPr id="73" name="Graphic 72">
            <a:extLst>
              <a:ext uri="{FF2B5EF4-FFF2-40B4-BE49-F238E27FC236}">
                <a16:creationId xmlns:a16="http://schemas.microsoft.com/office/drawing/2014/main" id="{EE35787E-99B0-40C6-9105-C83783287C85}"/>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6237867" y="1566976"/>
            <a:ext cx="2617216" cy="9518"/>
          </a:xfrm>
          <a:prstGeom prst="rect">
            <a:avLst/>
          </a:prstGeom>
        </p:spPr>
      </p:pic>
      <p:pic>
        <p:nvPicPr>
          <p:cNvPr id="74" name="Graphic 73">
            <a:extLst>
              <a:ext uri="{FF2B5EF4-FFF2-40B4-BE49-F238E27FC236}">
                <a16:creationId xmlns:a16="http://schemas.microsoft.com/office/drawing/2014/main" id="{54E4CDFC-F54D-4B24-A397-95EED4412D74}"/>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9127806" y="1566976"/>
            <a:ext cx="2617216" cy="9518"/>
          </a:xfrm>
          <a:prstGeom prst="rect">
            <a:avLst/>
          </a:prstGeom>
        </p:spPr>
      </p:pic>
      <p:pic>
        <p:nvPicPr>
          <p:cNvPr id="76" name="Graphic 75">
            <a:extLst>
              <a:ext uri="{FF2B5EF4-FFF2-40B4-BE49-F238E27FC236}">
                <a16:creationId xmlns:a16="http://schemas.microsoft.com/office/drawing/2014/main" id="{2C796C20-C435-47D1-A39F-36774906D447}"/>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461319" y="6107341"/>
            <a:ext cx="2617216" cy="9518"/>
          </a:xfrm>
          <a:prstGeom prst="rect">
            <a:avLst/>
          </a:prstGeom>
        </p:spPr>
      </p:pic>
      <p:pic>
        <p:nvPicPr>
          <p:cNvPr id="77" name="Graphic 76">
            <a:extLst>
              <a:ext uri="{FF2B5EF4-FFF2-40B4-BE49-F238E27FC236}">
                <a16:creationId xmlns:a16="http://schemas.microsoft.com/office/drawing/2014/main" id="{CC37E82C-07E7-4BD1-87B9-433A58C888EF}"/>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3350148" y="6107341"/>
            <a:ext cx="2617216" cy="9518"/>
          </a:xfrm>
          <a:prstGeom prst="rect">
            <a:avLst/>
          </a:prstGeom>
        </p:spPr>
      </p:pic>
      <p:pic>
        <p:nvPicPr>
          <p:cNvPr id="78" name="Graphic 77">
            <a:extLst>
              <a:ext uri="{FF2B5EF4-FFF2-40B4-BE49-F238E27FC236}">
                <a16:creationId xmlns:a16="http://schemas.microsoft.com/office/drawing/2014/main" id="{84AEA474-6D1D-4F34-A07A-9A080818AFFD}"/>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6238976" y="6107341"/>
            <a:ext cx="2617216" cy="9518"/>
          </a:xfrm>
          <a:prstGeom prst="rect">
            <a:avLst/>
          </a:prstGeom>
        </p:spPr>
      </p:pic>
      <p:pic>
        <p:nvPicPr>
          <p:cNvPr id="79" name="Graphic 78">
            <a:extLst>
              <a:ext uri="{FF2B5EF4-FFF2-40B4-BE49-F238E27FC236}">
                <a16:creationId xmlns:a16="http://schemas.microsoft.com/office/drawing/2014/main" id="{D5CF3E23-E5D2-4FB2-B1D6-C5C92BC809F7}"/>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9127806" y="6107341"/>
            <a:ext cx="2617216" cy="9518"/>
          </a:xfrm>
          <a:prstGeom prst="rect">
            <a:avLst/>
          </a:prstGeom>
        </p:spPr>
      </p:pic>
      <p:sp>
        <p:nvSpPr>
          <p:cNvPr id="83" name="Title 82">
            <a:extLst>
              <a:ext uri="{FF2B5EF4-FFF2-40B4-BE49-F238E27FC236}">
                <a16:creationId xmlns:a16="http://schemas.microsoft.com/office/drawing/2014/main" id="{B5AE010A-EACD-440E-AC17-9004D712CB31}"/>
              </a:ext>
            </a:extLst>
          </p:cNvPr>
          <p:cNvSpPr>
            <a:spLocks noGrp="1"/>
          </p:cNvSpPr>
          <p:nvPr>
            <p:ph type="title" hasCustomPrompt="1"/>
          </p:nvPr>
        </p:nvSpPr>
        <p:spPr>
          <a:xfrm>
            <a:off x="2483390" y="208720"/>
            <a:ext cx="9229810" cy="667094"/>
          </a:xfrm>
        </p:spPr>
        <p:txBody>
          <a:bodyPr lIns="0" tIns="0" rIns="0" bIns="0">
            <a:noAutofit/>
          </a:bodyPr>
          <a:lstStyle>
            <a:lvl1pPr>
              <a:defRPr sz="4125" b="1">
                <a:solidFill>
                  <a:srgbClr val="105A46"/>
                </a:solidFill>
              </a:defRPr>
            </a:lvl1pPr>
          </a:lstStyle>
          <a:p>
            <a:r>
              <a:rPr lang="en-US" dirty="0"/>
              <a:t>SAVE MONEY</a:t>
            </a:r>
            <a:endParaRPr lang="ru-RU" dirty="0"/>
          </a:p>
        </p:txBody>
      </p:sp>
      <p:sp>
        <p:nvSpPr>
          <p:cNvPr id="86" name="Text Placeholder 85">
            <a:extLst>
              <a:ext uri="{FF2B5EF4-FFF2-40B4-BE49-F238E27FC236}">
                <a16:creationId xmlns:a16="http://schemas.microsoft.com/office/drawing/2014/main" id="{0AD73A12-94F1-4703-97C7-FD47449AAA89}"/>
              </a:ext>
            </a:extLst>
          </p:cNvPr>
          <p:cNvSpPr>
            <a:spLocks noGrp="1"/>
          </p:cNvSpPr>
          <p:nvPr>
            <p:ph type="body" sz="quarter" idx="10"/>
          </p:nvPr>
        </p:nvSpPr>
        <p:spPr>
          <a:xfrm>
            <a:off x="725705" y="1059386"/>
            <a:ext cx="2088444" cy="475415"/>
          </a:xfrm>
        </p:spPr>
        <p:txBody>
          <a:bodyPr lIns="0" tIns="0" rIns="0" bIns="0" anchor="ctr" anchorCtr="0">
            <a:noAutofit/>
          </a:bodyPr>
          <a:lstStyle>
            <a:lvl1pPr marL="0" indent="0">
              <a:buNone/>
              <a:defRPr sz="675">
                <a:solidFill>
                  <a:srgbClr val="1A1A1A"/>
                </a:solidFill>
                <a:latin typeface="+mn-lt"/>
              </a:defRPr>
            </a:lvl1pPr>
            <a:lvl2pPr>
              <a:defRPr sz="675">
                <a:solidFill>
                  <a:schemeClr val="bg2"/>
                </a:solidFill>
                <a:latin typeface="Arial Narrow" panose="020B0606020202030204" pitchFamily="34" charset="0"/>
              </a:defRPr>
            </a:lvl2pPr>
            <a:lvl3pPr>
              <a:defRPr sz="675">
                <a:solidFill>
                  <a:schemeClr val="bg2"/>
                </a:solidFill>
                <a:latin typeface="Arial Narrow" panose="020B0606020202030204" pitchFamily="34" charset="0"/>
              </a:defRPr>
            </a:lvl3pPr>
            <a:lvl4pPr>
              <a:defRPr sz="675">
                <a:solidFill>
                  <a:schemeClr val="bg2"/>
                </a:solidFill>
                <a:latin typeface="Arial Narrow" panose="020B0606020202030204" pitchFamily="34" charset="0"/>
              </a:defRPr>
            </a:lvl4pPr>
            <a:lvl5pPr>
              <a:defRPr sz="675">
                <a:solidFill>
                  <a:schemeClr val="bg2"/>
                </a:solidFill>
                <a:latin typeface="Arial Narrow" panose="020B0606020202030204" pitchFamily="34" charset="0"/>
              </a:defRPr>
            </a:lvl5pPr>
          </a:lstStyle>
          <a:p>
            <a:pPr lvl="0"/>
            <a:r>
              <a:rPr lang="en-US"/>
              <a:t>Click to edit Master text styles</a:t>
            </a:r>
          </a:p>
        </p:txBody>
      </p:sp>
      <p:sp>
        <p:nvSpPr>
          <p:cNvPr id="87" name="Text Placeholder 85">
            <a:extLst>
              <a:ext uri="{FF2B5EF4-FFF2-40B4-BE49-F238E27FC236}">
                <a16:creationId xmlns:a16="http://schemas.microsoft.com/office/drawing/2014/main" id="{7B4ECFC7-29BF-4BDC-BB76-B9AF9F9359E3}"/>
              </a:ext>
            </a:extLst>
          </p:cNvPr>
          <p:cNvSpPr>
            <a:spLocks noGrp="1"/>
          </p:cNvSpPr>
          <p:nvPr>
            <p:ph type="body" sz="quarter" idx="11"/>
          </p:nvPr>
        </p:nvSpPr>
        <p:spPr>
          <a:xfrm>
            <a:off x="9403645" y="1059386"/>
            <a:ext cx="2088444" cy="475415"/>
          </a:xfrm>
        </p:spPr>
        <p:txBody>
          <a:bodyPr lIns="0" tIns="0" rIns="0" bIns="0" anchor="ctr" anchorCtr="0">
            <a:noAutofit/>
          </a:bodyPr>
          <a:lstStyle>
            <a:lvl1pPr marL="0" indent="0">
              <a:buNone/>
              <a:defRPr sz="675">
                <a:solidFill>
                  <a:srgbClr val="1A1A1A"/>
                </a:solidFill>
                <a:latin typeface="+mn-lt"/>
              </a:defRPr>
            </a:lvl1pPr>
            <a:lvl2pPr>
              <a:defRPr sz="675">
                <a:solidFill>
                  <a:schemeClr val="bg2"/>
                </a:solidFill>
                <a:latin typeface="Arial Narrow" panose="020B0606020202030204" pitchFamily="34" charset="0"/>
              </a:defRPr>
            </a:lvl2pPr>
            <a:lvl3pPr>
              <a:defRPr sz="675">
                <a:solidFill>
                  <a:schemeClr val="bg2"/>
                </a:solidFill>
                <a:latin typeface="Arial Narrow" panose="020B0606020202030204" pitchFamily="34" charset="0"/>
              </a:defRPr>
            </a:lvl3pPr>
            <a:lvl4pPr>
              <a:defRPr sz="675">
                <a:solidFill>
                  <a:schemeClr val="bg2"/>
                </a:solidFill>
                <a:latin typeface="Arial Narrow" panose="020B0606020202030204" pitchFamily="34" charset="0"/>
              </a:defRPr>
            </a:lvl4pPr>
            <a:lvl5pPr>
              <a:defRPr sz="675">
                <a:solidFill>
                  <a:schemeClr val="bg2"/>
                </a:solidFill>
                <a:latin typeface="Arial Narrow" panose="020B0606020202030204" pitchFamily="34" charset="0"/>
              </a:defRPr>
            </a:lvl5pPr>
          </a:lstStyle>
          <a:p>
            <a:pPr lvl="0"/>
            <a:r>
              <a:rPr lang="en-US"/>
              <a:t>Click to edit Master text styles</a:t>
            </a:r>
          </a:p>
        </p:txBody>
      </p:sp>
      <p:sp>
        <p:nvSpPr>
          <p:cNvPr id="88" name="Text Placeholder 85">
            <a:extLst>
              <a:ext uri="{FF2B5EF4-FFF2-40B4-BE49-F238E27FC236}">
                <a16:creationId xmlns:a16="http://schemas.microsoft.com/office/drawing/2014/main" id="{EFB943BD-1D3A-4EE2-A63D-3C5C2B531EAB}"/>
              </a:ext>
            </a:extLst>
          </p:cNvPr>
          <p:cNvSpPr>
            <a:spLocks noGrp="1"/>
          </p:cNvSpPr>
          <p:nvPr>
            <p:ph type="body" sz="quarter" idx="12"/>
          </p:nvPr>
        </p:nvSpPr>
        <p:spPr>
          <a:xfrm>
            <a:off x="3618352" y="1059386"/>
            <a:ext cx="2088444" cy="475415"/>
          </a:xfrm>
        </p:spPr>
        <p:txBody>
          <a:bodyPr lIns="0" tIns="0" rIns="0" bIns="0" anchor="ctr" anchorCtr="0">
            <a:noAutofit/>
          </a:bodyPr>
          <a:lstStyle>
            <a:lvl1pPr marL="0" indent="0">
              <a:buNone/>
              <a:defRPr sz="675">
                <a:solidFill>
                  <a:srgbClr val="1A1A1A"/>
                </a:solidFill>
                <a:latin typeface="+mn-lt"/>
              </a:defRPr>
            </a:lvl1pPr>
            <a:lvl2pPr>
              <a:defRPr sz="675">
                <a:solidFill>
                  <a:schemeClr val="bg2"/>
                </a:solidFill>
                <a:latin typeface="Arial Narrow" panose="020B0606020202030204" pitchFamily="34" charset="0"/>
              </a:defRPr>
            </a:lvl2pPr>
            <a:lvl3pPr>
              <a:defRPr sz="675">
                <a:solidFill>
                  <a:schemeClr val="bg2"/>
                </a:solidFill>
                <a:latin typeface="Arial Narrow" panose="020B0606020202030204" pitchFamily="34" charset="0"/>
              </a:defRPr>
            </a:lvl3pPr>
            <a:lvl4pPr>
              <a:defRPr sz="675">
                <a:solidFill>
                  <a:schemeClr val="bg2"/>
                </a:solidFill>
                <a:latin typeface="Arial Narrow" panose="020B0606020202030204" pitchFamily="34" charset="0"/>
              </a:defRPr>
            </a:lvl4pPr>
            <a:lvl5pPr>
              <a:defRPr sz="675">
                <a:solidFill>
                  <a:schemeClr val="bg2"/>
                </a:solidFill>
                <a:latin typeface="Arial Narrow" panose="020B0606020202030204" pitchFamily="34" charset="0"/>
              </a:defRPr>
            </a:lvl5pPr>
          </a:lstStyle>
          <a:p>
            <a:pPr lvl="0"/>
            <a:r>
              <a:rPr lang="en-US"/>
              <a:t>Click to edit Master text styles</a:t>
            </a:r>
          </a:p>
        </p:txBody>
      </p:sp>
      <p:sp>
        <p:nvSpPr>
          <p:cNvPr id="89" name="Text Placeholder 85">
            <a:extLst>
              <a:ext uri="{FF2B5EF4-FFF2-40B4-BE49-F238E27FC236}">
                <a16:creationId xmlns:a16="http://schemas.microsoft.com/office/drawing/2014/main" id="{323428F7-951E-4CF8-8B74-3ECD1B3BCD86}"/>
              </a:ext>
            </a:extLst>
          </p:cNvPr>
          <p:cNvSpPr>
            <a:spLocks noGrp="1"/>
          </p:cNvSpPr>
          <p:nvPr>
            <p:ph type="body" sz="quarter" idx="13"/>
          </p:nvPr>
        </p:nvSpPr>
        <p:spPr>
          <a:xfrm>
            <a:off x="6510999" y="1059386"/>
            <a:ext cx="2088444" cy="475415"/>
          </a:xfrm>
        </p:spPr>
        <p:txBody>
          <a:bodyPr lIns="0" tIns="0" rIns="0" bIns="0" anchor="ctr" anchorCtr="0">
            <a:noAutofit/>
          </a:bodyPr>
          <a:lstStyle>
            <a:lvl1pPr marL="0" indent="0">
              <a:buNone/>
              <a:defRPr sz="675">
                <a:solidFill>
                  <a:srgbClr val="1A1A1A"/>
                </a:solidFill>
                <a:latin typeface="+mn-lt"/>
              </a:defRPr>
            </a:lvl1pPr>
            <a:lvl2pPr>
              <a:defRPr sz="675">
                <a:solidFill>
                  <a:schemeClr val="bg2"/>
                </a:solidFill>
                <a:latin typeface="Arial Narrow" panose="020B0606020202030204" pitchFamily="34" charset="0"/>
              </a:defRPr>
            </a:lvl2pPr>
            <a:lvl3pPr>
              <a:defRPr sz="675">
                <a:solidFill>
                  <a:schemeClr val="bg2"/>
                </a:solidFill>
                <a:latin typeface="Arial Narrow" panose="020B0606020202030204" pitchFamily="34" charset="0"/>
              </a:defRPr>
            </a:lvl3pPr>
            <a:lvl4pPr>
              <a:defRPr sz="675">
                <a:solidFill>
                  <a:schemeClr val="bg2"/>
                </a:solidFill>
                <a:latin typeface="Arial Narrow" panose="020B0606020202030204" pitchFamily="34" charset="0"/>
              </a:defRPr>
            </a:lvl4pPr>
            <a:lvl5pPr>
              <a:defRPr sz="675">
                <a:solidFill>
                  <a:schemeClr val="bg2"/>
                </a:solidFill>
                <a:latin typeface="Arial Narrow" panose="020B0606020202030204" pitchFamily="34" charset="0"/>
              </a:defRPr>
            </a:lvl5pPr>
          </a:lstStyle>
          <a:p>
            <a:pPr lvl="0"/>
            <a:r>
              <a:rPr lang="en-US"/>
              <a:t>Click to edit Master text styles</a:t>
            </a:r>
          </a:p>
        </p:txBody>
      </p:sp>
      <p:sp>
        <p:nvSpPr>
          <p:cNvPr id="90" name="Text Placeholder 85">
            <a:extLst>
              <a:ext uri="{FF2B5EF4-FFF2-40B4-BE49-F238E27FC236}">
                <a16:creationId xmlns:a16="http://schemas.microsoft.com/office/drawing/2014/main" id="{B2E76416-7D8D-4677-8085-9B92E21A87C6}"/>
              </a:ext>
            </a:extLst>
          </p:cNvPr>
          <p:cNvSpPr>
            <a:spLocks noGrp="1"/>
          </p:cNvSpPr>
          <p:nvPr>
            <p:ph type="body" sz="quarter" idx="14"/>
          </p:nvPr>
        </p:nvSpPr>
        <p:spPr>
          <a:xfrm>
            <a:off x="725705" y="6150179"/>
            <a:ext cx="2088444" cy="475200"/>
          </a:xfrm>
        </p:spPr>
        <p:txBody>
          <a:bodyPr lIns="0" tIns="0" rIns="0" bIns="0" anchor="ctr" anchorCtr="0">
            <a:noAutofit/>
          </a:bodyPr>
          <a:lstStyle>
            <a:lvl1pPr marL="0" indent="0">
              <a:buNone/>
              <a:defRPr sz="675">
                <a:solidFill>
                  <a:srgbClr val="1A1A1A"/>
                </a:solidFill>
                <a:latin typeface="+mn-lt"/>
              </a:defRPr>
            </a:lvl1pPr>
            <a:lvl2pPr>
              <a:defRPr sz="675">
                <a:solidFill>
                  <a:schemeClr val="bg2"/>
                </a:solidFill>
                <a:latin typeface="Arial Narrow" panose="020B0606020202030204" pitchFamily="34" charset="0"/>
              </a:defRPr>
            </a:lvl2pPr>
            <a:lvl3pPr>
              <a:defRPr sz="675">
                <a:solidFill>
                  <a:schemeClr val="bg2"/>
                </a:solidFill>
                <a:latin typeface="Arial Narrow" panose="020B0606020202030204" pitchFamily="34" charset="0"/>
              </a:defRPr>
            </a:lvl3pPr>
            <a:lvl4pPr>
              <a:defRPr sz="675">
                <a:solidFill>
                  <a:schemeClr val="bg2"/>
                </a:solidFill>
                <a:latin typeface="Arial Narrow" panose="020B0606020202030204" pitchFamily="34" charset="0"/>
              </a:defRPr>
            </a:lvl4pPr>
            <a:lvl5pPr>
              <a:defRPr sz="675">
                <a:solidFill>
                  <a:schemeClr val="bg2"/>
                </a:solidFill>
                <a:latin typeface="Arial Narrow" panose="020B0606020202030204" pitchFamily="34" charset="0"/>
              </a:defRPr>
            </a:lvl5pPr>
          </a:lstStyle>
          <a:p>
            <a:pPr lvl="0"/>
            <a:r>
              <a:rPr lang="en-US"/>
              <a:t>Click to edit Master text styles</a:t>
            </a:r>
          </a:p>
        </p:txBody>
      </p:sp>
      <p:sp>
        <p:nvSpPr>
          <p:cNvPr id="91" name="Text Placeholder 85">
            <a:extLst>
              <a:ext uri="{FF2B5EF4-FFF2-40B4-BE49-F238E27FC236}">
                <a16:creationId xmlns:a16="http://schemas.microsoft.com/office/drawing/2014/main" id="{6A62EDE6-A234-48FA-845B-EF410E9C549D}"/>
              </a:ext>
            </a:extLst>
          </p:cNvPr>
          <p:cNvSpPr>
            <a:spLocks noGrp="1"/>
          </p:cNvSpPr>
          <p:nvPr>
            <p:ph type="body" sz="quarter" idx="15"/>
          </p:nvPr>
        </p:nvSpPr>
        <p:spPr>
          <a:xfrm>
            <a:off x="9403645" y="6150179"/>
            <a:ext cx="2088444" cy="475200"/>
          </a:xfrm>
        </p:spPr>
        <p:txBody>
          <a:bodyPr lIns="0" tIns="0" rIns="0" bIns="0" anchor="ctr" anchorCtr="0">
            <a:noAutofit/>
          </a:bodyPr>
          <a:lstStyle>
            <a:lvl1pPr marL="0" indent="0">
              <a:buNone/>
              <a:defRPr sz="675">
                <a:solidFill>
                  <a:srgbClr val="1A1A1A"/>
                </a:solidFill>
                <a:latin typeface="+mn-lt"/>
              </a:defRPr>
            </a:lvl1pPr>
            <a:lvl2pPr>
              <a:defRPr sz="675">
                <a:solidFill>
                  <a:schemeClr val="bg2"/>
                </a:solidFill>
                <a:latin typeface="Arial Narrow" panose="020B0606020202030204" pitchFamily="34" charset="0"/>
              </a:defRPr>
            </a:lvl2pPr>
            <a:lvl3pPr>
              <a:defRPr sz="675">
                <a:solidFill>
                  <a:schemeClr val="bg2"/>
                </a:solidFill>
                <a:latin typeface="Arial Narrow" panose="020B0606020202030204" pitchFamily="34" charset="0"/>
              </a:defRPr>
            </a:lvl3pPr>
            <a:lvl4pPr>
              <a:defRPr sz="675">
                <a:solidFill>
                  <a:schemeClr val="bg2"/>
                </a:solidFill>
                <a:latin typeface="Arial Narrow" panose="020B0606020202030204" pitchFamily="34" charset="0"/>
              </a:defRPr>
            </a:lvl4pPr>
            <a:lvl5pPr>
              <a:defRPr sz="675">
                <a:solidFill>
                  <a:schemeClr val="bg2"/>
                </a:solidFill>
                <a:latin typeface="Arial Narrow" panose="020B0606020202030204" pitchFamily="34" charset="0"/>
              </a:defRPr>
            </a:lvl5pPr>
          </a:lstStyle>
          <a:p>
            <a:pPr lvl="0"/>
            <a:r>
              <a:rPr lang="en-US"/>
              <a:t>Click to edit Master text styles</a:t>
            </a:r>
          </a:p>
        </p:txBody>
      </p:sp>
      <p:sp>
        <p:nvSpPr>
          <p:cNvPr id="92" name="Text Placeholder 85">
            <a:extLst>
              <a:ext uri="{FF2B5EF4-FFF2-40B4-BE49-F238E27FC236}">
                <a16:creationId xmlns:a16="http://schemas.microsoft.com/office/drawing/2014/main" id="{E1DD0CE4-601F-414D-8E56-61DA84EB7DC0}"/>
              </a:ext>
            </a:extLst>
          </p:cNvPr>
          <p:cNvSpPr>
            <a:spLocks noGrp="1"/>
          </p:cNvSpPr>
          <p:nvPr>
            <p:ph type="body" sz="quarter" idx="16"/>
          </p:nvPr>
        </p:nvSpPr>
        <p:spPr>
          <a:xfrm>
            <a:off x="3618352" y="6150179"/>
            <a:ext cx="2088444" cy="475200"/>
          </a:xfrm>
        </p:spPr>
        <p:txBody>
          <a:bodyPr lIns="0" tIns="0" rIns="0" bIns="0" anchor="ctr" anchorCtr="0">
            <a:noAutofit/>
          </a:bodyPr>
          <a:lstStyle>
            <a:lvl1pPr marL="0" indent="0">
              <a:buNone/>
              <a:defRPr sz="675">
                <a:solidFill>
                  <a:srgbClr val="1A1A1A"/>
                </a:solidFill>
                <a:latin typeface="+mn-lt"/>
              </a:defRPr>
            </a:lvl1pPr>
            <a:lvl2pPr>
              <a:defRPr sz="675">
                <a:solidFill>
                  <a:schemeClr val="bg2"/>
                </a:solidFill>
                <a:latin typeface="Arial Narrow" panose="020B0606020202030204" pitchFamily="34" charset="0"/>
              </a:defRPr>
            </a:lvl2pPr>
            <a:lvl3pPr>
              <a:defRPr sz="675">
                <a:solidFill>
                  <a:schemeClr val="bg2"/>
                </a:solidFill>
                <a:latin typeface="Arial Narrow" panose="020B0606020202030204" pitchFamily="34" charset="0"/>
              </a:defRPr>
            </a:lvl3pPr>
            <a:lvl4pPr>
              <a:defRPr sz="675">
                <a:solidFill>
                  <a:schemeClr val="bg2"/>
                </a:solidFill>
                <a:latin typeface="Arial Narrow" panose="020B0606020202030204" pitchFamily="34" charset="0"/>
              </a:defRPr>
            </a:lvl4pPr>
            <a:lvl5pPr>
              <a:defRPr sz="675">
                <a:solidFill>
                  <a:schemeClr val="bg2"/>
                </a:solidFill>
                <a:latin typeface="Arial Narrow" panose="020B0606020202030204" pitchFamily="34" charset="0"/>
              </a:defRPr>
            </a:lvl5pPr>
          </a:lstStyle>
          <a:p>
            <a:pPr lvl="0"/>
            <a:r>
              <a:rPr lang="en-US"/>
              <a:t>Click to edit Master text styles</a:t>
            </a:r>
          </a:p>
        </p:txBody>
      </p:sp>
      <p:sp>
        <p:nvSpPr>
          <p:cNvPr id="93" name="Text Placeholder 85">
            <a:extLst>
              <a:ext uri="{FF2B5EF4-FFF2-40B4-BE49-F238E27FC236}">
                <a16:creationId xmlns:a16="http://schemas.microsoft.com/office/drawing/2014/main" id="{BC27ED56-2E02-4ABC-A4FB-BCFC447DEFDC}"/>
              </a:ext>
            </a:extLst>
          </p:cNvPr>
          <p:cNvSpPr>
            <a:spLocks noGrp="1"/>
          </p:cNvSpPr>
          <p:nvPr>
            <p:ph type="body" sz="quarter" idx="17"/>
          </p:nvPr>
        </p:nvSpPr>
        <p:spPr>
          <a:xfrm>
            <a:off x="6510999" y="6150179"/>
            <a:ext cx="2088444" cy="475200"/>
          </a:xfrm>
        </p:spPr>
        <p:txBody>
          <a:bodyPr lIns="0" tIns="0" rIns="0" bIns="0" anchor="ctr" anchorCtr="0">
            <a:noAutofit/>
          </a:bodyPr>
          <a:lstStyle>
            <a:lvl1pPr marL="0" indent="0">
              <a:buNone/>
              <a:defRPr sz="675">
                <a:solidFill>
                  <a:srgbClr val="1A1A1A"/>
                </a:solidFill>
                <a:latin typeface="+mn-lt"/>
              </a:defRPr>
            </a:lvl1pPr>
            <a:lvl2pPr>
              <a:defRPr sz="675">
                <a:solidFill>
                  <a:schemeClr val="bg2"/>
                </a:solidFill>
                <a:latin typeface="Arial Narrow" panose="020B0606020202030204" pitchFamily="34" charset="0"/>
              </a:defRPr>
            </a:lvl2pPr>
            <a:lvl3pPr>
              <a:defRPr sz="675">
                <a:solidFill>
                  <a:schemeClr val="bg2"/>
                </a:solidFill>
                <a:latin typeface="Arial Narrow" panose="020B0606020202030204" pitchFamily="34" charset="0"/>
              </a:defRPr>
            </a:lvl3pPr>
            <a:lvl4pPr>
              <a:defRPr sz="675">
                <a:solidFill>
                  <a:schemeClr val="bg2"/>
                </a:solidFill>
                <a:latin typeface="Arial Narrow" panose="020B0606020202030204" pitchFamily="34" charset="0"/>
              </a:defRPr>
            </a:lvl4pPr>
            <a:lvl5pPr>
              <a:defRPr sz="675">
                <a:solidFill>
                  <a:schemeClr val="bg2"/>
                </a:solidFill>
                <a:latin typeface="Arial Narrow" panose="020B0606020202030204" pitchFamily="34" charset="0"/>
              </a:defRPr>
            </a:lvl5pPr>
          </a:lstStyle>
          <a:p>
            <a:pPr lvl="0"/>
            <a:r>
              <a:rPr lang="en-US"/>
              <a:t>Click to edit Master text styles</a:t>
            </a:r>
          </a:p>
        </p:txBody>
      </p:sp>
      <p:sp>
        <p:nvSpPr>
          <p:cNvPr id="94" name="Text Placeholder 85">
            <a:extLst>
              <a:ext uri="{FF2B5EF4-FFF2-40B4-BE49-F238E27FC236}">
                <a16:creationId xmlns:a16="http://schemas.microsoft.com/office/drawing/2014/main" id="{73A5BBB8-A715-40B2-9039-A2FFED2EDADC}"/>
              </a:ext>
            </a:extLst>
          </p:cNvPr>
          <p:cNvSpPr>
            <a:spLocks noGrp="1"/>
          </p:cNvSpPr>
          <p:nvPr>
            <p:ph type="body" sz="quarter" idx="18" hasCustomPrompt="1"/>
          </p:nvPr>
        </p:nvSpPr>
        <p:spPr>
          <a:xfrm>
            <a:off x="441730" y="1575568"/>
            <a:ext cx="2636800" cy="312000"/>
          </a:xfrm>
        </p:spPr>
        <p:txBody>
          <a:bodyPr lIns="0" tIns="0" rIns="0" bIns="0" anchor="ctr" anchorCtr="0">
            <a:noAutofit/>
          </a:bodyPr>
          <a:lstStyle>
            <a:lvl1pPr marL="0" indent="0" algn="ctr">
              <a:buNone/>
              <a:defRPr sz="1350" b="1">
                <a:solidFill>
                  <a:schemeClr val="accent2">
                    <a:lumMod val="75000"/>
                  </a:schemeClr>
                </a:solidFill>
                <a:latin typeface="+mj-lt"/>
              </a:defRPr>
            </a:lvl1pPr>
            <a:lvl2pPr>
              <a:defRPr sz="675">
                <a:solidFill>
                  <a:schemeClr val="bg2"/>
                </a:solidFill>
                <a:latin typeface="Arial Narrow" panose="020B0606020202030204" pitchFamily="34" charset="0"/>
              </a:defRPr>
            </a:lvl2pPr>
            <a:lvl3pPr>
              <a:defRPr sz="675">
                <a:solidFill>
                  <a:schemeClr val="bg2"/>
                </a:solidFill>
                <a:latin typeface="Arial Narrow" panose="020B0606020202030204" pitchFamily="34" charset="0"/>
              </a:defRPr>
            </a:lvl3pPr>
            <a:lvl4pPr>
              <a:defRPr sz="675">
                <a:solidFill>
                  <a:schemeClr val="bg2"/>
                </a:solidFill>
                <a:latin typeface="Arial Narrow" panose="020B0606020202030204" pitchFamily="34" charset="0"/>
              </a:defRPr>
            </a:lvl4pPr>
            <a:lvl5pPr>
              <a:defRPr sz="675">
                <a:solidFill>
                  <a:schemeClr val="bg2"/>
                </a:solidFill>
                <a:latin typeface="Arial Narrow" panose="020B0606020202030204" pitchFamily="34" charset="0"/>
              </a:defRPr>
            </a:lvl5pPr>
          </a:lstStyle>
          <a:p>
            <a:pPr lvl="0"/>
            <a:r>
              <a:rPr lang="en-US" dirty="0"/>
              <a:t>FOOD</a:t>
            </a:r>
          </a:p>
        </p:txBody>
      </p:sp>
      <p:sp>
        <p:nvSpPr>
          <p:cNvPr id="95" name="Text Placeholder 85">
            <a:extLst>
              <a:ext uri="{FF2B5EF4-FFF2-40B4-BE49-F238E27FC236}">
                <a16:creationId xmlns:a16="http://schemas.microsoft.com/office/drawing/2014/main" id="{A7434300-ECE1-491F-B604-D20F99F4B744}"/>
              </a:ext>
            </a:extLst>
          </p:cNvPr>
          <p:cNvSpPr>
            <a:spLocks noGrp="1"/>
          </p:cNvSpPr>
          <p:nvPr>
            <p:ph type="body" sz="quarter" idx="19" hasCustomPrompt="1"/>
          </p:nvPr>
        </p:nvSpPr>
        <p:spPr>
          <a:xfrm>
            <a:off x="9119669" y="1575568"/>
            <a:ext cx="2636800" cy="312000"/>
          </a:xfrm>
        </p:spPr>
        <p:txBody>
          <a:bodyPr lIns="0" tIns="0" rIns="0" bIns="0" anchor="ctr" anchorCtr="0">
            <a:noAutofit/>
          </a:bodyPr>
          <a:lstStyle>
            <a:lvl1pPr marL="0" indent="0" algn="ctr">
              <a:buNone/>
              <a:defRPr sz="1350" b="1">
                <a:solidFill>
                  <a:schemeClr val="accent5">
                    <a:lumMod val="75000"/>
                  </a:schemeClr>
                </a:solidFill>
                <a:latin typeface="+mj-lt"/>
              </a:defRPr>
            </a:lvl1pPr>
            <a:lvl2pPr>
              <a:defRPr sz="675">
                <a:solidFill>
                  <a:schemeClr val="bg2"/>
                </a:solidFill>
                <a:latin typeface="Arial Narrow" panose="020B0606020202030204" pitchFamily="34" charset="0"/>
              </a:defRPr>
            </a:lvl2pPr>
            <a:lvl3pPr>
              <a:defRPr sz="675">
                <a:solidFill>
                  <a:schemeClr val="bg2"/>
                </a:solidFill>
                <a:latin typeface="Arial Narrow" panose="020B0606020202030204" pitchFamily="34" charset="0"/>
              </a:defRPr>
            </a:lvl3pPr>
            <a:lvl4pPr>
              <a:defRPr sz="675">
                <a:solidFill>
                  <a:schemeClr val="bg2"/>
                </a:solidFill>
                <a:latin typeface="Arial Narrow" panose="020B0606020202030204" pitchFamily="34" charset="0"/>
              </a:defRPr>
            </a:lvl4pPr>
            <a:lvl5pPr>
              <a:defRPr sz="675">
                <a:solidFill>
                  <a:schemeClr val="bg2"/>
                </a:solidFill>
                <a:latin typeface="Arial Narrow" panose="020B0606020202030204" pitchFamily="34" charset="0"/>
              </a:defRPr>
            </a:lvl5pPr>
          </a:lstStyle>
          <a:p>
            <a:pPr lvl="0"/>
            <a:r>
              <a:rPr lang="en-US" dirty="0"/>
              <a:t>HEALTH</a:t>
            </a:r>
          </a:p>
        </p:txBody>
      </p:sp>
      <p:sp>
        <p:nvSpPr>
          <p:cNvPr id="96" name="Text Placeholder 85">
            <a:extLst>
              <a:ext uri="{FF2B5EF4-FFF2-40B4-BE49-F238E27FC236}">
                <a16:creationId xmlns:a16="http://schemas.microsoft.com/office/drawing/2014/main" id="{313E782D-6914-4FCB-9365-C17D54EC564A}"/>
              </a:ext>
            </a:extLst>
          </p:cNvPr>
          <p:cNvSpPr>
            <a:spLocks noGrp="1"/>
          </p:cNvSpPr>
          <p:nvPr>
            <p:ph type="body" sz="quarter" idx="20" hasCustomPrompt="1"/>
          </p:nvPr>
        </p:nvSpPr>
        <p:spPr>
          <a:xfrm>
            <a:off x="3334377" y="1575568"/>
            <a:ext cx="2636800" cy="312000"/>
          </a:xfrm>
        </p:spPr>
        <p:txBody>
          <a:bodyPr lIns="0" tIns="0" rIns="0" bIns="0" anchor="ctr" anchorCtr="0">
            <a:noAutofit/>
          </a:bodyPr>
          <a:lstStyle>
            <a:lvl1pPr marL="0" indent="0" algn="ctr">
              <a:buNone/>
              <a:defRPr sz="1350" b="1">
                <a:solidFill>
                  <a:schemeClr val="accent3">
                    <a:lumMod val="75000"/>
                  </a:schemeClr>
                </a:solidFill>
                <a:latin typeface="+mj-lt"/>
              </a:defRPr>
            </a:lvl1pPr>
            <a:lvl2pPr>
              <a:defRPr sz="675">
                <a:solidFill>
                  <a:schemeClr val="bg2"/>
                </a:solidFill>
                <a:latin typeface="Arial Narrow" panose="020B0606020202030204" pitchFamily="34" charset="0"/>
              </a:defRPr>
            </a:lvl2pPr>
            <a:lvl3pPr>
              <a:defRPr sz="675">
                <a:solidFill>
                  <a:schemeClr val="bg2"/>
                </a:solidFill>
                <a:latin typeface="Arial Narrow" panose="020B0606020202030204" pitchFamily="34" charset="0"/>
              </a:defRPr>
            </a:lvl3pPr>
            <a:lvl4pPr>
              <a:defRPr sz="675">
                <a:solidFill>
                  <a:schemeClr val="bg2"/>
                </a:solidFill>
                <a:latin typeface="Arial Narrow" panose="020B0606020202030204" pitchFamily="34" charset="0"/>
              </a:defRPr>
            </a:lvl4pPr>
            <a:lvl5pPr>
              <a:defRPr sz="675">
                <a:solidFill>
                  <a:schemeClr val="bg2"/>
                </a:solidFill>
                <a:latin typeface="Arial Narrow" panose="020B0606020202030204" pitchFamily="34" charset="0"/>
              </a:defRPr>
            </a:lvl5pPr>
          </a:lstStyle>
          <a:p>
            <a:pPr lvl="0"/>
            <a:r>
              <a:rPr lang="en-US" dirty="0"/>
              <a:t>CAR</a:t>
            </a:r>
          </a:p>
        </p:txBody>
      </p:sp>
      <p:sp>
        <p:nvSpPr>
          <p:cNvPr id="97" name="Text Placeholder 85">
            <a:extLst>
              <a:ext uri="{FF2B5EF4-FFF2-40B4-BE49-F238E27FC236}">
                <a16:creationId xmlns:a16="http://schemas.microsoft.com/office/drawing/2014/main" id="{7E1859DC-708F-42EE-A251-AC9E306F586A}"/>
              </a:ext>
            </a:extLst>
          </p:cNvPr>
          <p:cNvSpPr>
            <a:spLocks noGrp="1"/>
          </p:cNvSpPr>
          <p:nvPr>
            <p:ph type="body" sz="quarter" idx="21" hasCustomPrompt="1"/>
          </p:nvPr>
        </p:nvSpPr>
        <p:spPr>
          <a:xfrm>
            <a:off x="6227024" y="1575568"/>
            <a:ext cx="2636800" cy="312000"/>
          </a:xfrm>
        </p:spPr>
        <p:txBody>
          <a:bodyPr lIns="0" tIns="0" rIns="0" bIns="0" anchor="ctr" anchorCtr="0">
            <a:noAutofit/>
          </a:bodyPr>
          <a:lstStyle>
            <a:lvl1pPr marL="0" indent="0" algn="ctr">
              <a:buNone/>
              <a:defRPr sz="1350" b="1">
                <a:solidFill>
                  <a:schemeClr val="accent4">
                    <a:lumMod val="75000"/>
                  </a:schemeClr>
                </a:solidFill>
                <a:latin typeface="+mj-lt"/>
              </a:defRPr>
            </a:lvl1pPr>
            <a:lvl2pPr>
              <a:defRPr sz="675">
                <a:solidFill>
                  <a:schemeClr val="bg2"/>
                </a:solidFill>
                <a:latin typeface="Arial Narrow" panose="020B0606020202030204" pitchFamily="34" charset="0"/>
              </a:defRPr>
            </a:lvl2pPr>
            <a:lvl3pPr>
              <a:defRPr sz="675">
                <a:solidFill>
                  <a:schemeClr val="bg2"/>
                </a:solidFill>
                <a:latin typeface="Arial Narrow" panose="020B0606020202030204" pitchFamily="34" charset="0"/>
              </a:defRPr>
            </a:lvl3pPr>
            <a:lvl4pPr>
              <a:defRPr sz="675">
                <a:solidFill>
                  <a:schemeClr val="bg2"/>
                </a:solidFill>
                <a:latin typeface="Arial Narrow" panose="020B0606020202030204" pitchFamily="34" charset="0"/>
              </a:defRPr>
            </a:lvl4pPr>
            <a:lvl5pPr>
              <a:defRPr sz="675">
                <a:solidFill>
                  <a:schemeClr val="bg2"/>
                </a:solidFill>
                <a:latin typeface="Arial Narrow" panose="020B0606020202030204" pitchFamily="34" charset="0"/>
              </a:defRPr>
            </a:lvl5pPr>
          </a:lstStyle>
          <a:p>
            <a:pPr lvl="0"/>
            <a:r>
              <a:rPr lang="en-US" dirty="0"/>
              <a:t>HOUSE</a:t>
            </a:r>
          </a:p>
        </p:txBody>
      </p:sp>
      <p:sp>
        <p:nvSpPr>
          <p:cNvPr id="98" name="Text Placeholder 85">
            <a:extLst>
              <a:ext uri="{FF2B5EF4-FFF2-40B4-BE49-F238E27FC236}">
                <a16:creationId xmlns:a16="http://schemas.microsoft.com/office/drawing/2014/main" id="{9997C069-92D8-49B8-B0C5-F6218F5EAA48}"/>
              </a:ext>
            </a:extLst>
          </p:cNvPr>
          <p:cNvSpPr>
            <a:spLocks noGrp="1"/>
          </p:cNvSpPr>
          <p:nvPr>
            <p:ph type="body" sz="quarter" idx="22" hasCustomPrompt="1"/>
          </p:nvPr>
        </p:nvSpPr>
        <p:spPr>
          <a:xfrm>
            <a:off x="441731" y="5798950"/>
            <a:ext cx="2626569" cy="312000"/>
          </a:xfrm>
        </p:spPr>
        <p:txBody>
          <a:bodyPr lIns="0" tIns="0" rIns="0" bIns="0" anchor="ctr" anchorCtr="0">
            <a:noAutofit/>
          </a:bodyPr>
          <a:lstStyle>
            <a:lvl1pPr marL="0" indent="0" algn="ctr">
              <a:buNone/>
              <a:defRPr sz="1350" b="1">
                <a:solidFill>
                  <a:schemeClr val="accent6">
                    <a:lumMod val="75000"/>
                  </a:schemeClr>
                </a:solidFill>
                <a:latin typeface="+mj-lt"/>
              </a:defRPr>
            </a:lvl1pPr>
            <a:lvl2pPr>
              <a:defRPr sz="675">
                <a:solidFill>
                  <a:schemeClr val="bg2"/>
                </a:solidFill>
                <a:latin typeface="Arial Narrow" panose="020B0606020202030204" pitchFamily="34" charset="0"/>
              </a:defRPr>
            </a:lvl2pPr>
            <a:lvl3pPr>
              <a:defRPr sz="675">
                <a:solidFill>
                  <a:schemeClr val="bg2"/>
                </a:solidFill>
                <a:latin typeface="Arial Narrow" panose="020B0606020202030204" pitchFamily="34" charset="0"/>
              </a:defRPr>
            </a:lvl3pPr>
            <a:lvl4pPr>
              <a:defRPr sz="675">
                <a:solidFill>
                  <a:schemeClr val="bg2"/>
                </a:solidFill>
                <a:latin typeface="Arial Narrow" panose="020B0606020202030204" pitchFamily="34" charset="0"/>
              </a:defRPr>
            </a:lvl4pPr>
            <a:lvl5pPr>
              <a:defRPr sz="675">
                <a:solidFill>
                  <a:schemeClr val="bg2"/>
                </a:solidFill>
                <a:latin typeface="Arial Narrow" panose="020B0606020202030204" pitchFamily="34" charset="0"/>
              </a:defRPr>
            </a:lvl5pPr>
          </a:lstStyle>
          <a:p>
            <a:pPr lvl="0"/>
            <a:r>
              <a:rPr lang="en-US" dirty="0"/>
              <a:t>PHONE</a:t>
            </a:r>
          </a:p>
        </p:txBody>
      </p:sp>
      <p:sp>
        <p:nvSpPr>
          <p:cNvPr id="99" name="Text Placeholder 85">
            <a:extLst>
              <a:ext uri="{FF2B5EF4-FFF2-40B4-BE49-F238E27FC236}">
                <a16:creationId xmlns:a16="http://schemas.microsoft.com/office/drawing/2014/main" id="{97C4DC24-F704-41E4-89E3-9CAE2B89418E}"/>
              </a:ext>
            </a:extLst>
          </p:cNvPr>
          <p:cNvSpPr>
            <a:spLocks noGrp="1"/>
          </p:cNvSpPr>
          <p:nvPr>
            <p:ph type="body" sz="quarter" idx="23" hasCustomPrompt="1"/>
          </p:nvPr>
        </p:nvSpPr>
        <p:spPr>
          <a:xfrm>
            <a:off x="9119669" y="5798950"/>
            <a:ext cx="2636800" cy="312000"/>
          </a:xfrm>
        </p:spPr>
        <p:txBody>
          <a:bodyPr lIns="0" tIns="0" rIns="0" bIns="0" anchor="ctr" anchorCtr="0">
            <a:noAutofit/>
          </a:bodyPr>
          <a:lstStyle>
            <a:lvl1pPr marL="0" indent="0" algn="ctr">
              <a:buNone/>
              <a:defRPr sz="1350" b="1">
                <a:solidFill>
                  <a:schemeClr val="bg2">
                    <a:lumMod val="75000"/>
                  </a:schemeClr>
                </a:solidFill>
                <a:latin typeface="+mj-lt"/>
              </a:defRPr>
            </a:lvl1pPr>
            <a:lvl2pPr>
              <a:defRPr sz="675">
                <a:solidFill>
                  <a:schemeClr val="bg2"/>
                </a:solidFill>
                <a:latin typeface="Arial Narrow" panose="020B0606020202030204" pitchFamily="34" charset="0"/>
              </a:defRPr>
            </a:lvl2pPr>
            <a:lvl3pPr>
              <a:defRPr sz="675">
                <a:solidFill>
                  <a:schemeClr val="bg2"/>
                </a:solidFill>
                <a:latin typeface="Arial Narrow" panose="020B0606020202030204" pitchFamily="34" charset="0"/>
              </a:defRPr>
            </a:lvl3pPr>
            <a:lvl4pPr>
              <a:defRPr sz="675">
                <a:solidFill>
                  <a:schemeClr val="bg2"/>
                </a:solidFill>
                <a:latin typeface="Arial Narrow" panose="020B0606020202030204" pitchFamily="34" charset="0"/>
              </a:defRPr>
            </a:lvl4pPr>
            <a:lvl5pPr>
              <a:defRPr sz="675">
                <a:solidFill>
                  <a:schemeClr val="bg2"/>
                </a:solidFill>
                <a:latin typeface="Arial Narrow" panose="020B0606020202030204" pitchFamily="34" charset="0"/>
              </a:defRPr>
            </a:lvl5pPr>
          </a:lstStyle>
          <a:p>
            <a:pPr lvl="0"/>
            <a:r>
              <a:rPr lang="en-US" dirty="0"/>
              <a:t>SHOPPING</a:t>
            </a:r>
          </a:p>
        </p:txBody>
      </p:sp>
      <p:sp>
        <p:nvSpPr>
          <p:cNvPr id="100" name="Text Placeholder 85">
            <a:extLst>
              <a:ext uri="{FF2B5EF4-FFF2-40B4-BE49-F238E27FC236}">
                <a16:creationId xmlns:a16="http://schemas.microsoft.com/office/drawing/2014/main" id="{12183DE9-8DA4-4F5F-B7F0-8AD42E8696D0}"/>
              </a:ext>
            </a:extLst>
          </p:cNvPr>
          <p:cNvSpPr>
            <a:spLocks noGrp="1"/>
          </p:cNvSpPr>
          <p:nvPr>
            <p:ph type="body" sz="quarter" idx="24" hasCustomPrompt="1"/>
          </p:nvPr>
        </p:nvSpPr>
        <p:spPr>
          <a:xfrm>
            <a:off x="3323744" y="5798950"/>
            <a:ext cx="2636800" cy="312000"/>
          </a:xfrm>
        </p:spPr>
        <p:txBody>
          <a:bodyPr lIns="0" tIns="0" rIns="0" bIns="0" anchor="ctr" anchorCtr="0">
            <a:noAutofit/>
          </a:bodyPr>
          <a:lstStyle>
            <a:lvl1pPr marL="0" indent="0" algn="ctr">
              <a:buNone/>
              <a:defRPr sz="1350" b="1">
                <a:solidFill>
                  <a:schemeClr val="tx2">
                    <a:lumMod val="75000"/>
                  </a:schemeClr>
                </a:solidFill>
                <a:latin typeface="+mj-lt"/>
              </a:defRPr>
            </a:lvl1pPr>
            <a:lvl2pPr>
              <a:defRPr sz="675">
                <a:solidFill>
                  <a:schemeClr val="bg2"/>
                </a:solidFill>
                <a:latin typeface="Arial Narrow" panose="020B0606020202030204" pitchFamily="34" charset="0"/>
              </a:defRPr>
            </a:lvl2pPr>
            <a:lvl3pPr>
              <a:defRPr sz="675">
                <a:solidFill>
                  <a:schemeClr val="bg2"/>
                </a:solidFill>
                <a:latin typeface="Arial Narrow" panose="020B0606020202030204" pitchFamily="34" charset="0"/>
              </a:defRPr>
            </a:lvl3pPr>
            <a:lvl4pPr>
              <a:defRPr sz="675">
                <a:solidFill>
                  <a:schemeClr val="bg2"/>
                </a:solidFill>
                <a:latin typeface="Arial Narrow" panose="020B0606020202030204" pitchFamily="34" charset="0"/>
              </a:defRPr>
            </a:lvl4pPr>
            <a:lvl5pPr>
              <a:defRPr sz="675">
                <a:solidFill>
                  <a:schemeClr val="bg2"/>
                </a:solidFill>
                <a:latin typeface="Arial Narrow" panose="020B0606020202030204" pitchFamily="34" charset="0"/>
              </a:defRPr>
            </a:lvl5pPr>
          </a:lstStyle>
          <a:p>
            <a:pPr lvl="0"/>
            <a:r>
              <a:rPr lang="en-US" dirty="0"/>
              <a:t>CREDITS</a:t>
            </a:r>
          </a:p>
        </p:txBody>
      </p:sp>
      <p:sp>
        <p:nvSpPr>
          <p:cNvPr id="101" name="Text Placeholder 85">
            <a:extLst>
              <a:ext uri="{FF2B5EF4-FFF2-40B4-BE49-F238E27FC236}">
                <a16:creationId xmlns:a16="http://schemas.microsoft.com/office/drawing/2014/main" id="{EEBCEA7E-7C4E-4A62-ACA4-F1D7BEDBBE14}"/>
              </a:ext>
            </a:extLst>
          </p:cNvPr>
          <p:cNvSpPr>
            <a:spLocks noGrp="1"/>
          </p:cNvSpPr>
          <p:nvPr>
            <p:ph type="body" sz="quarter" idx="25" hasCustomPrompt="1"/>
          </p:nvPr>
        </p:nvSpPr>
        <p:spPr>
          <a:xfrm>
            <a:off x="6215984" y="5798950"/>
            <a:ext cx="2636800" cy="312000"/>
          </a:xfrm>
        </p:spPr>
        <p:txBody>
          <a:bodyPr lIns="0" tIns="0" rIns="0" bIns="0" anchor="ctr" anchorCtr="0">
            <a:noAutofit/>
          </a:bodyPr>
          <a:lstStyle>
            <a:lvl1pPr marL="0" indent="0" algn="ctr">
              <a:buNone/>
              <a:defRPr sz="1350" b="1">
                <a:solidFill>
                  <a:schemeClr val="tx1">
                    <a:lumMod val="75000"/>
                  </a:schemeClr>
                </a:solidFill>
                <a:latin typeface="+mj-lt"/>
              </a:defRPr>
            </a:lvl1pPr>
            <a:lvl2pPr>
              <a:defRPr sz="675">
                <a:solidFill>
                  <a:schemeClr val="bg2"/>
                </a:solidFill>
                <a:latin typeface="Arial Narrow" panose="020B0606020202030204" pitchFamily="34" charset="0"/>
              </a:defRPr>
            </a:lvl2pPr>
            <a:lvl3pPr>
              <a:defRPr sz="675">
                <a:solidFill>
                  <a:schemeClr val="bg2"/>
                </a:solidFill>
                <a:latin typeface="Arial Narrow" panose="020B0606020202030204" pitchFamily="34" charset="0"/>
              </a:defRPr>
            </a:lvl3pPr>
            <a:lvl4pPr>
              <a:defRPr sz="675">
                <a:solidFill>
                  <a:schemeClr val="bg2"/>
                </a:solidFill>
                <a:latin typeface="Arial Narrow" panose="020B0606020202030204" pitchFamily="34" charset="0"/>
              </a:defRPr>
            </a:lvl4pPr>
            <a:lvl5pPr>
              <a:defRPr sz="675">
                <a:solidFill>
                  <a:schemeClr val="bg2"/>
                </a:solidFill>
                <a:latin typeface="Arial Narrow" panose="020B0606020202030204" pitchFamily="34" charset="0"/>
              </a:defRPr>
            </a:lvl5pPr>
          </a:lstStyle>
          <a:p>
            <a:pPr lvl="0"/>
            <a:r>
              <a:rPr lang="en-US" dirty="0"/>
              <a:t>TAXES</a:t>
            </a:r>
          </a:p>
        </p:txBody>
      </p:sp>
      <p:sp>
        <p:nvSpPr>
          <p:cNvPr id="107" name="Text Placeholder 85">
            <a:extLst>
              <a:ext uri="{FF2B5EF4-FFF2-40B4-BE49-F238E27FC236}">
                <a16:creationId xmlns:a16="http://schemas.microsoft.com/office/drawing/2014/main" id="{87B2A277-9AB7-40AD-A27E-3FE3EF51FAB3}"/>
              </a:ext>
            </a:extLst>
          </p:cNvPr>
          <p:cNvSpPr>
            <a:spLocks noGrp="1"/>
          </p:cNvSpPr>
          <p:nvPr>
            <p:ph type="body" sz="quarter" idx="26"/>
          </p:nvPr>
        </p:nvSpPr>
        <p:spPr>
          <a:xfrm>
            <a:off x="4685658" y="3946874"/>
            <a:ext cx="2820688" cy="475200"/>
          </a:xfrm>
        </p:spPr>
        <p:txBody>
          <a:bodyPr lIns="0" tIns="0" rIns="0" bIns="0" anchor="ctr" anchorCtr="0">
            <a:noAutofit/>
          </a:bodyPr>
          <a:lstStyle>
            <a:lvl1pPr marL="0" indent="0" algn="ctr">
              <a:buNone/>
              <a:defRPr sz="675">
                <a:solidFill>
                  <a:srgbClr val="1A1A1A"/>
                </a:solidFill>
                <a:latin typeface="+mn-lt"/>
              </a:defRPr>
            </a:lvl1pPr>
            <a:lvl2pPr>
              <a:defRPr sz="675">
                <a:solidFill>
                  <a:schemeClr val="bg2"/>
                </a:solidFill>
                <a:latin typeface="Arial Narrow" panose="020B0606020202030204" pitchFamily="34" charset="0"/>
              </a:defRPr>
            </a:lvl2pPr>
            <a:lvl3pPr>
              <a:defRPr sz="675">
                <a:solidFill>
                  <a:schemeClr val="bg2"/>
                </a:solidFill>
                <a:latin typeface="Arial Narrow" panose="020B0606020202030204" pitchFamily="34" charset="0"/>
              </a:defRPr>
            </a:lvl3pPr>
            <a:lvl4pPr>
              <a:defRPr sz="675">
                <a:solidFill>
                  <a:schemeClr val="bg2"/>
                </a:solidFill>
                <a:latin typeface="Arial Narrow" panose="020B0606020202030204" pitchFamily="34" charset="0"/>
              </a:defRPr>
            </a:lvl4pPr>
            <a:lvl5pPr>
              <a:defRPr sz="675">
                <a:solidFill>
                  <a:schemeClr val="bg2"/>
                </a:solidFill>
                <a:latin typeface="Arial Narrow" panose="020B0606020202030204" pitchFamily="34" charset="0"/>
              </a:defRPr>
            </a:lvl5pPr>
          </a:lstStyle>
          <a:p>
            <a:pPr lvl="0"/>
            <a:r>
              <a:rPr lang="en-US"/>
              <a:t>Click to edit Master text styles</a:t>
            </a:r>
          </a:p>
        </p:txBody>
      </p:sp>
      <p:sp>
        <p:nvSpPr>
          <p:cNvPr id="108" name="Text Placeholder 85">
            <a:extLst>
              <a:ext uri="{FF2B5EF4-FFF2-40B4-BE49-F238E27FC236}">
                <a16:creationId xmlns:a16="http://schemas.microsoft.com/office/drawing/2014/main" id="{4498D6A6-0661-4FA5-BECE-0C362D1D4C23}"/>
              </a:ext>
            </a:extLst>
          </p:cNvPr>
          <p:cNvSpPr>
            <a:spLocks noGrp="1"/>
          </p:cNvSpPr>
          <p:nvPr>
            <p:ph type="body" sz="quarter" idx="27" hasCustomPrompt="1"/>
          </p:nvPr>
        </p:nvSpPr>
        <p:spPr>
          <a:xfrm>
            <a:off x="4455923" y="3722798"/>
            <a:ext cx="3280158" cy="224298"/>
          </a:xfrm>
        </p:spPr>
        <p:txBody>
          <a:bodyPr lIns="0" tIns="0" rIns="0" bIns="0" anchor="ctr" anchorCtr="0">
            <a:noAutofit/>
          </a:bodyPr>
          <a:lstStyle>
            <a:lvl1pPr marL="0" indent="0" algn="ctr">
              <a:buNone/>
              <a:defRPr sz="1350" b="1">
                <a:solidFill>
                  <a:srgbClr val="105A46"/>
                </a:solidFill>
                <a:latin typeface="+mj-lt"/>
              </a:defRPr>
            </a:lvl1pPr>
            <a:lvl2pPr>
              <a:defRPr sz="675">
                <a:solidFill>
                  <a:schemeClr val="bg2"/>
                </a:solidFill>
                <a:latin typeface="Arial Narrow" panose="020B0606020202030204" pitchFamily="34" charset="0"/>
              </a:defRPr>
            </a:lvl2pPr>
            <a:lvl3pPr>
              <a:defRPr sz="675">
                <a:solidFill>
                  <a:schemeClr val="bg2"/>
                </a:solidFill>
                <a:latin typeface="Arial Narrow" panose="020B0606020202030204" pitchFamily="34" charset="0"/>
              </a:defRPr>
            </a:lvl3pPr>
            <a:lvl4pPr>
              <a:defRPr sz="675">
                <a:solidFill>
                  <a:schemeClr val="bg2"/>
                </a:solidFill>
                <a:latin typeface="Arial Narrow" panose="020B0606020202030204" pitchFamily="34" charset="0"/>
              </a:defRPr>
            </a:lvl4pPr>
            <a:lvl5pPr>
              <a:defRPr sz="675">
                <a:solidFill>
                  <a:schemeClr val="bg2"/>
                </a:solidFill>
                <a:latin typeface="Arial Narrow" panose="020B0606020202030204" pitchFamily="34" charset="0"/>
              </a:defRPr>
            </a:lvl5pPr>
          </a:lstStyle>
          <a:p>
            <a:pPr lvl="0"/>
            <a:r>
              <a:rPr lang="en-US" dirty="0"/>
              <a:t>YOUR SAVINGS</a:t>
            </a:r>
          </a:p>
        </p:txBody>
      </p:sp>
      <p:sp>
        <p:nvSpPr>
          <p:cNvPr id="110" name="Picture Placeholder 109">
            <a:extLst>
              <a:ext uri="{FF2B5EF4-FFF2-40B4-BE49-F238E27FC236}">
                <a16:creationId xmlns:a16="http://schemas.microsoft.com/office/drawing/2014/main" id="{06083CEF-ECD1-4365-AB24-1D824EFEB0FC}"/>
              </a:ext>
            </a:extLst>
          </p:cNvPr>
          <p:cNvSpPr>
            <a:spLocks noGrp="1"/>
          </p:cNvSpPr>
          <p:nvPr>
            <p:ph type="pic" sz="quarter" idx="28"/>
          </p:nvPr>
        </p:nvSpPr>
        <p:spPr>
          <a:xfrm>
            <a:off x="1136396" y="1853413"/>
            <a:ext cx="1363134" cy="575072"/>
          </a:xfrm>
        </p:spPr>
        <p:txBody>
          <a:bodyPr anchor="ctr" anchorCtr="0">
            <a:noAutofit/>
          </a:bodyPr>
          <a:lstStyle>
            <a:lvl1pPr marL="0" indent="0" algn="ctr">
              <a:buNone/>
              <a:defRPr sz="900">
                <a:solidFill>
                  <a:srgbClr val="1A1A1A"/>
                </a:solidFill>
              </a:defRPr>
            </a:lvl1pPr>
          </a:lstStyle>
          <a:p>
            <a:r>
              <a:rPr lang="en-US"/>
              <a:t>Click icon to add picture</a:t>
            </a:r>
            <a:endParaRPr lang="ru-RU" dirty="0"/>
          </a:p>
        </p:txBody>
      </p:sp>
      <p:sp>
        <p:nvSpPr>
          <p:cNvPr id="111" name="Picture Placeholder 109">
            <a:extLst>
              <a:ext uri="{FF2B5EF4-FFF2-40B4-BE49-F238E27FC236}">
                <a16:creationId xmlns:a16="http://schemas.microsoft.com/office/drawing/2014/main" id="{85018C4A-F08C-4F16-B90A-46776FF3E45B}"/>
              </a:ext>
            </a:extLst>
          </p:cNvPr>
          <p:cNvSpPr>
            <a:spLocks noGrp="1"/>
          </p:cNvSpPr>
          <p:nvPr>
            <p:ph type="pic" sz="quarter" idx="29"/>
          </p:nvPr>
        </p:nvSpPr>
        <p:spPr>
          <a:xfrm>
            <a:off x="4013030" y="1853413"/>
            <a:ext cx="1363134" cy="575072"/>
          </a:xfrm>
        </p:spPr>
        <p:txBody>
          <a:bodyPr anchor="ctr" anchorCtr="0">
            <a:noAutofit/>
          </a:bodyPr>
          <a:lstStyle>
            <a:lvl1pPr marL="0" indent="0" algn="ctr">
              <a:buNone/>
              <a:defRPr sz="900">
                <a:solidFill>
                  <a:srgbClr val="1A1A1A"/>
                </a:solidFill>
              </a:defRPr>
            </a:lvl1pPr>
          </a:lstStyle>
          <a:p>
            <a:r>
              <a:rPr lang="en-US"/>
              <a:t>Click icon to add picture</a:t>
            </a:r>
            <a:endParaRPr lang="ru-RU" dirty="0"/>
          </a:p>
        </p:txBody>
      </p:sp>
      <p:sp>
        <p:nvSpPr>
          <p:cNvPr id="112" name="Picture Placeholder 109">
            <a:extLst>
              <a:ext uri="{FF2B5EF4-FFF2-40B4-BE49-F238E27FC236}">
                <a16:creationId xmlns:a16="http://schemas.microsoft.com/office/drawing/2014/main" id="{B84B31EE-1F0D-4395-95C9-C9868F843191}"/>
              </a:ext>
            </a:extLst>
          </p:cNvPr>
          <p:cNvSpPr>
            <a:spLocks noGrp="1"/>
          </p:cNvSpPr>
          <p:nvPr>
            <p:ph type="pic" sz="quarter" idx="30"/>
          </p:nvPr>
        </p:nvSpPr>
        <p:spPr>
          <a:xfrm>
            <a:off x="6889665" y="1853413"/>
            <a:ext cx="1363134" cy="575072"/>
          </a:xfrm>
        </p:spPr>
        <p:txBody>
          <a:bodyPr anchor="ctr" anchorCtr="0">
            <a:noAutofit/>
          </a:bodyPr>
          <a:lstStyle>
            <a:lvl1pPr marL="0" indent="0" algn="ctr">
              <a:buNone/>
              <a:defRPr sz="900">
                <a:solidFill>
                  <a:srgbClr val="1A1A1A"/>
                </a:solidFill>
              </a:defRPr>
            </a:lvl1pPr>
          </a:lstStyle>
          <a:p>
            <a:r>
              <a:rPr lang="en-US"/>
              <a:t>Click icon to add picture</a:t>
            </a:r>
            <a:endParaRPr lang="ru-RU" dirty="0"/>
          </a:p>
        </p:txBody>
      </p:sp>
      <p:sp>
        <p:nvSpPr>
          <p:cNvPr id="113" name="Picture Placeholder 109">
            <a:extLst>
              <a:ext uri="{FF2B5EF4-FFF2-40B4-BE49-F238E27FC236}">
                <a16:creationId xmlns:a16="http://schemas.microsoft.com/office/drawing/2014/main" id="{2DB88BB7-5150-4EFE-B70B-25624E357735}"/>
              </a:ext>
            </a:extLst>
          </p:cNvPr>
          <p:cNvSpPr>
            <a:spLocks noGrp="1"/>
          </p:cNvSpPr>
          <p:nvPr>
            <p:ph type="pic" sz="quarter" idx="31"/>
          </p:nvPr>
        </p:nvSpPr>
        <p:spPr>
          <a:xfrm>
            <a:off x="9766300" y="1853413"/>
            <a:ext cx="1363134" cy="575072"/>
          </a:xfrm>
        </p:spPr>
        <p:txBody>
          <a:bodyPr anchor="ctr" anchorCtr="0">
            <a:noAutofit/>
          </a:bodyPr>
          <a:lstStyle>
            <a:lvl1pPr marL="0" indent="0" algn="ctr">
              <a:buNone/>
              <a:defRPr sz="900">
                <a:solidFill>
                  <a:srgbClr val="1A1A1A"/>
                </a:solidFill>
              </a:defRPr>
            </a:lvl1pPr>
          </a:lstStyle>
          <a:p>
            <a:r>
              <a:rPr lang="en-US"/>
              <a:t>Click icon to add picture</a:t>
            </a:r>
            <a:endParaRPr lang="ru-RU" dirty="0"/>
          </a:p>
        </p:txBody>
      </p:sp>
      <p:sp>
        <p:nvSpPr>
          <p:cNvPr id="114" name="Picture Placeholder 109">
            <a:extLst>
              <a:ext uri="{FF2B5EF4-FFF2-40B4-BE49-F238E27FC236}">
                <a16:creationId xmlns:a16="http://schemas.microsoft.com/office/drawing/2014/main" id="{9E569632-68D6-4361-A151-463135D4D907}"/>
              </a:ext>
            </a:extLst>
          </p:cNvPr>
          <p:cNvSpPr>
            <a:spLocks noGrp="1"/>
          </p:cNvSpPr>
          <p:nvPr>
            <p:ph type="pic" sz="quarter" idx="32"/>
          </p:nvPr>
        </p:nvSpPr>
        <p:spPr>
          <a:xfrm>
            <a:off x="1136396" y="5234082"/>
            <a:ext cx="1363134" cy="575072"/>
          </a:xfrm>
        </p:spPr>
        <p:txBody>
          <a:bodyPr anchor="ctr" anchorCtr="0">
            <a:noAutofit/>
          </a:bodyPr>
          <a:lstStyle>
            <a:lvl1pPr marL="0" indent="0" algn="ctr">
              <a:buNone/>
              <a:defRPr sz="900">
                <a:solidFill>
                  <a:srgbClr val="1A1A1A"/>
                </a:solidFill>
              </a:defRPr>
            </a:lvl1pPr>
          </a:lstStyle>
          <a:p>
            <a:r>
              <a:rPr lang="en-US"/>
              <a:t>Click icon to add picture</a:t>
            </a:r>
            <a:endParaRPr lang="ru-RU" dirty="0"/>
          </a:p>
        </p:txBody>
      </p:sp>
      <p:sp>
        <p:nvSpPr>
          <p:cNvPr id="115" name="Picture Placeholder 109">
            <a:extLst>
              <a:ext uri="{FF2B5EF4-FFF2-40B4-BE49-F238E27FC236}">
                <a16:creationId xmlns:a16="http://schemas.microsoft.com/office/drawing/2014/main" id="{134D31B6-DB70-45DB-8B41-2452E78771D9}"/>
              </a:ext>
            </a:extLst>
          </p:cNvPr>
          <p:cNvSpPr>
            <a:spLocks noGrp="1"/>
          </p:cNvSpPr>
          <p:nvPr>
            <p:ph type="pic" sz="quarter" idx="33"/>
          </p:nvPr>
        </p:nvSpPr>
        <p:spPr>
          <a:xfrm>
            <a:off x="4013030" y="5234082"/>
            <a:ext cx="1363134" cy="575072"/>
          </a:xfrm>
        </p:spPr>
        <p:txBody>
          <a:bodyPr anchor="ctr" anchorCtr="0">
            <a:noAutofit/>
          </a:bodyPr>
          <a:lstStyle>
            <a:lvl1pPr marL="0" indent="0" algn="ctr">
              <a:buNone/>
              <a:defRPr sz="900">
                <a:solidFill>
                  <a:srgbClr val="1A1A1A"/>
                </a:solidFill>
              </a:defRPr>
            </a:lvl1pPr>
          </a:lstStyle>
          <a:p>
            <a:r>
              <a:rPr lang="en-US"/>
              <a:t>Click icon to add picture</a:t>
            </a:r>
            <a:endParaRPr lang="ru-RU" dirty="0"/>
          </a:p>
        </p:txBody>
      </p:sp>
      <p:sp>
        <p:nvSpPr>
          <p:cNvPr id="116" name="Picture Placeholder 109">
            <a:extLst>
              <a:ext uri="{FF2B5EF4-FFF2-40B4-BE49-F238E27FC236}">
                <a16:creationId xmlns:a16="http://schemas.microsoft.com/office/drawing/2014/main" id="{1876A071-8A78-485C-B7B6-BE2DA1B6BC4D}"/>
              </a:ext>
            </a:extLst>
          </p:cNvPr>
          <p:cNvSpPr>
            <a:spLocks noGrp="1"/>
          </p:cNvSpPr>
          <p:nvPr>
            <p:ph type="pic" sz="quarter" idx="34"/>
          </p:nvPr>
        </p:nvSpPr>
        <p:spPr>
          <a:xfrm>
            <a:off x="6889665" y="5234082"/>
            <a:ext cx="1363134" cy="575072"/>
          </a:xfrm>
        </p:spPr>
        <p:txBody>
          <a:bodyPr anchor="ctr" anchorCtr="0">
            <a:noAutofit/>
          </a:bodyPr>
          <a:lstStyle>
            <a:lvl1pPr marL="0" indent="0" algn="ctr">
              <a:buNone/>
              <a:defRPr sz="900">
                <a:solidFill>
                  <a:srgbClr val="1A1A1A"/>
                </a:solidFill>
              </a:defRPr>
            </a:lvl1pPr>
          </a:lstStyle>
          <a:p>
            <a:r>
              <a:rPr lang="en-US"/>
              <a:t>Click icon to add picture</a:t>
            </a:r>
            <a:endParaRPr lang="ru-RU" dirty="0"/>
          </a:p>
        </p:txBody>
      </p:sp>
      <p:sp>
        <p:nvSpPr>
          <p:cNvPr id="117" name="Picture Placeholder 109">
            <a:extLst>
              <a:ext uri="{FF2B5EF4-FFF2-40B4-BE49-F238E27FC236}">
                <a16:creationId xmlns:a16="http://schemas.microsoft.com/office/drawing/2014/main" id="{DDE92D22-D301-4319-9160-33D66BFE4365}"/>
              </a:ext>
            </a:extLst>
          </p:cNvPr>
          <p:cNvSpPr>
            <a:spLocks noGrp="1"/>
          </p:cNvSpPr>
          <p:nvPr>
            <p:ph type="pic" sz="quarter" idx="35"/>
          </p:nvPr>
        </p:nvSpPr>
        <p:spPr>
          <a:xfrm>
            <a:off x="9766300" y="5234082"/>
            <a:ext cx="1363134" cy="575072"/>
          </a:xfrm>
        </p:spPr>
        <p:txBody>
          <a:bodyPr anchor="ctr" anchorCtr="0">
            <a:noAutofit/>
          </a:bodyPr>
          <a:lstStyle>
            <a:lvl1pPr marL="0" indent="0" algn="ctr">
              <a:buNone/>
              <a:defRPr sz="900">
                <a:solidFill>
                  <a:srgbClr val="1A1A1A"/>
                </a:solidFill>
              </a:defRPr>
            </a:lvl1pPr>
          </a:lstStyle>
          <a:p>
            <a:r>
              <a:rPr lang="en-US"/>
              <a:t>Click icon to add picture</a:t>
            </a:r>
            <a:endParaRPr lang="ru-RU" dirty="0"/>
          </a:p>
        </p:txBody>
      </p:sp>
      <p:sp>
        <p:nvSpPr>
          <p:cNvPr id="124" name="Text Placeholder 85">
            <a:extLst>
              <a:ext uri="{FF2B5EF4-FFF2-40B4-BE49-F238E27FC236}">
                <a16:creationId xmlns:a16="http://schemas.microsoft.com/office/drawing/2014/main" id="{A40A1A0C-6733-452E-8FCB-D325D91C7CB8}"/>
              </a:ext>
            </a:extLst>
          </p:cNvPr>
          <p:cNvSpPr>
            <a:spLocks noGrp="1"/>
          </p:cNvSpPr>
          <p:nvPr>
            <p:ph type="body" sz="quarter" idx="36" hasCustomPrompt="1"/>
          </p:nvPr>
        </p:nvSpPr>
        <p:spPr>
          <a:xfrm rot="16200000">
            <a:off x="1029098" y="-145783"/>
            <a:ext cx="610487" cy="1327451"/>
          </a:xfrm>
        </p:spPr>
        <p:txBody>
          <a:bodyPr lIns="0" tIns="0" rIns="0" bIns="0" anchor="ctr" anchorCtr="0">
            <a:noAutofit/>
          </a:bodyPr>
          <a:lstStyle>
            <a:lvl1pPr marL="0" indent="0" algn="ctr">
              <a:buNone/>
              <a:defRPr lang="en-US" sz="1725" b="1" kern="1200" dirty="0" smtClean="0">
                <a:solidFill>
                  <a:schemeClr val="bg1"/>
                </a:solidFill>
                <a:latin typeface="+mn-lt"/>
                <a:ea typeface="+mj-ea"/>
                <a:cs typeface="+mj-cs"/>
              </a:defRPr>
            </a:lvl1pPr>
            <a:lvl2pPr>
              <a:defRPr sz="675">
                <a:solidFill>
                  <a:schemeClr val="bg2"/>
                </a:solidFill>
                <a:latin typeface="Arial Narrow" panose="020B0606020202030204" pitchFamily="34" charset="0"/>
              </a:defRPr>
            </a:lvl2pPr>
            <a:lvl3pPr>
              <a:defRPr sz="675">
                <a:solidFill>
                  <a:schemeClr val="bg2"/>
                </a:solidFill>
                <a:latin typeface="Arial Narrow" panose="020B0606020202030204" pitchFamily="34" charset="0"/>
              </a:defRPr>
            </a:lvl3pPr>
            <a:lvl4pPr>
              <a:defRPr sz="675">
                <a:solidFill>
                  <a:schemeClr val="bg2"/>
                </a:solidFill>
                <a:latin typeface="Arial Narrow" panose="020B0606020202030204" pitchFamily="34" charset="0"/>
              </a:defRPr>
            </a:lvl4pPr>
            <a:lvl5pPr>
              <a:defRPr sz="675">
                <a:solidFill>
                  <a:schemeClr val="bg2"/>
                </a:solidFill>
                <a:latin typeface="Arial Narrow" panose="020B0606020202030204" pitchFamily="34" charset="0"/>
              </a:defRPr>
            </a:lvl5pPr>
          </a:lstStyle>
          <a:p>
            <a:pPr lvl="0"/>
            <a:r>
              <a:rPr lang="en-US" dirty="0"/>
              <a:t>HOW</a:t>
            </a:r>
            <a:br>
              <a:rPr lang="en-US" dirty="0"/>
            </a:br>
            <a:r>
              <a:rPr lang="en-US" dirty="0"/>
              <a:t>TO</a:t>
            </a:r>
          </a:p>
        </p:txBody>
      </p:sp>
      <p:sp>
        <p:nvSpPr>
          <p:cNvPr id="125" name="Picture Placeholder 109">
            <a:extLst>
              <a:ext uri="{FF2B5EF4-FFF2-40B4-BE49-F238E27FC236}">
                <a16:creationId xmlns:a16="http://schemas.microsoft.com/office/drawing/2014/main" id="{508071EB-230E-46A4-80EF-3A63549DF028}"/>
              </a:ext>
            </a:extLst>
          </p:cNvPr>
          <p:cNvSpPr>
            <a:spLocks noGrp="1"/>
          </p:cNvSpPr>
          <p:nvPr>
            <p:ph type="pic" sz="quarter" idx="37"/>
          </p:nvPr>
        </p:nvSpPr>
        <p:spPr>
          <a:xfrm>
            <a:off x="5414435" y="3103538"/>
            <a:ext cx="1363134" cy="575072"/>
          </a:xfrm>
        </p:spPr>
        <p:txBody>
          <a:bodyPr anchor="ctr" anchorCtr="0">
            <a:noAutofit/>
          </a:bodyPr>
          <a:lstStyle>
            <a:lvl1pPr marL="0" indent="0" algn="ctr">
              <a:buNone/>
              <a:defRPr sz="900">
                <a:solidFill>
                  <a:srgbClr val="1A1A1A"/>
                </a:solidFill>
              </a:defRPr>
            </a:lvl1pPr>
          </a:lstStyle>
          <a:p>
            <a:r>
              <a:rPr lang="en-US"/>
              <a:t>Click icon to add picture</a:t>
            </a:r>
            <a:endParaRPr lang="ru-RU" dirty="0"/>
          </a:p>
        </p:txBody>
      </p:sp>
    </p:spTree>
    <p:extLst>
      <p:ext uri="{BB962C8B-B14F-4D97-AF65-F5344CB8AC3E}">
        <p14:creationId xmlns:p14="http://schemas.microsoft.com/office/powerpoint/2010/main" val="1276050468"/>
      </p:ext>
    </p:extLst>
  </p:cSld>
  <p:clrMapOvr>
    <a:masterClrMapping/>
  </p:clrMapOvr>
  <p:extLst>
    <p:ext uri="{DCECCB84-F9BA-43D5-87BE-67443E8EF086}">
      <p15:sldGuideLst xmlns:p15="http://schemas.microsoft.com/office/powerpoint/2012/main">
        <p15:guide id="1" orient="horz" pos="2880">
          <p15:clr>
            <a:srgbClr val="FBAE40"/>
          </p15:clr>
        </p15:guide>
        <p15:guide id="3"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898B6-B9D1-411F-8B5B-0EC636C41F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9023A7-DF37-42E8-9594-D64B4C8FE5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8D22CD-0AAC-4C8D-81E9-6C75D2DC3C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DC0BE4-6553-4100-A032-63AF05139212}"/>
              </a:ext>
            </a:extLst>
          </p:cNvPr>
          <p:cNvSpPr>
            <a:spLocks noGrp="1"/>
          </p:cNvSpPr>
          <p:nvPr>
            <p:ph type="dt" sz="half" idx="10"/>
          </p:nvPr>
        </p:nvSpPr>
        <p:spPr/>
        <p:txBody>
          <a:bodyPr/>
          <a:lstStyle/>
          <a:p>
            <a:fld id="{76D205BF-9145-4B21-A3CB-0E1E99AAE919}" type="datetimeFigureOut">
              <a:rPr lang="en-US" smtClean="0"/>
              <a:t>5/11/2024</a:t>
            </a:fld>
            <a:endParaRPr lang="en-US"/>
          </a:p>
        </p:txBody>
      </p:sp>
      <p:sp>
        <p:nvSpPr>
          <p:cNvPr id="6" name="Footer Placeholder 5">
            <a:extLst>
              <a:ext uri="{FF2B5EF4-FFF2-40B4-BE49-F238E27FC236}">
                <a16:creationId xmlns:a16="http://schemas.microsoft.com/office/drawing/2014/main" id="{57FC7B5F-DC69-4F49-A36D-3A124605BE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0DF52B-EEA1-4739-AC9B-37CEBF1FCDDE}"/>
              </a:ext>
            </a:extLst>
          </p:cNvPr>
          <p:cNvSpPr>
            <a:spLocks noGrp="1"/>
          </p:cNvSpPr>
          <p:nvPr>
            <p:ph type="sldNum" sz="quarter" idx="12"/>
          </p:nvPr>
        </p:nvSpPr>
        <p:spPr/>
        <p:txBody>
          <a:bodyPr/>
          <a:lstStyle/>
          <a:p>
            <a:fld id="{27064F79-B032-49E0-A0D0-70D93100950D}" type="slidenum">
              <a:rPr lang="en-US" smtClean="0"/>
              <a:t>‹#›</a:t>
            </a:fld>
            <a:endParaRPr lang="en-US"/>
          </a:p>
        </p:txBody>
      </p:sp>
    </p:spTree>
    <p:extLst>
      <p:ext uri="{BB962C8B-B14F-4D97-AF65-F5344CB8AC3E}">
        <p14:creationId xmlns:p14="http://schemas.microsoft.com/office/powerpoint/2010/main" val="1181201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82A89-03A0-E671-0FD5-2598578243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59ECBE-A90F-84CD-EF21-639D7B131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4FE60C-A410-E2F4-8B72-CEC3C6B81C0B}"/>
              </a:ext>
            </a:extLst>
          </p:cNvPr>
          <p:cNvSpPr>
            <a:spLocks noGrp="1"/>
          </p:cNvSpPr>
          <p:nvPr>
            <p:ph type="dt" sz="half" idx="10"/>
          </p:nvPr>
        </p:nvSpPr>
        <p:spPr/>
        <p:txBody>
          <a:bodyPr/>
          <a:lstStyle/>
          <a:p>
            <a:fld id="{3DB19F49-A011-40E2-8353-4B6ACFF81C0B}" type="datetimeFigureOut">
              <a:rPr lang="en-US" smtClean="0"/>
              <a:t>5/11/2024</a:t>
            </a:fld>
            <a:endParaRPr lang="en-US"/>
          </a:p>
        </p:txBody>
      </p:sp>
      <p:sp>
        <p:nvSpPr>
          <p:cNvPr id="5" name="Footer Placeholder 4">
            <a:extLst>
              <a:ext uri="{FF2B5EF4-FFF2-40B4-BE49-F238E27FC236}">
                <a16:creationId xmlns:a16="http://schemas.microsoft.com/office/drawing/2014/main" id="{E6A5584A-6E4B-FE4A-6FFD-57FB9A9733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D1B42E-1CEC-F82A-B2A3-D8BF4682B2E2}"/>
              </a:ext>
            </a:extLst>
          </p:cNvPr>
          <p:cNvSpPr>
            <a:spLocks noGrp="1"/>
          </p:cNvSpPr>
          <p:nvPr>
            <p:ph type="sldNum" sz="quarter" idx="12"/>
          </p:nvPr>
        </p:nvSpPr>
        <p:spPr/>
        <p:txBody>
          <a:bodyPr/>
          <a:lstStyle/>
          <a:p>
            <a:fld id="{36866417-D606-4676-9888-5A90CD8B2C00}" type="slidenum">
              <a:rPr lang="en-US" smtClean="0"/>
              <a:t>‹#›</a:t>
            </a:fld>
            <a:endParaRPr lang="en-US"/>
          </a:p>
        </p:txBody>
      </p:sp>
      <p:grpSp>
        <p:nvGrpSpPr>
          <p:cNvPr id="15" name="Group 14">
            <a:extLst>
              <a:ext uri="{FF2B5EF4-FFF2-40B4-BE49-F238E27FC236}">
                <a16:creationId xmlns:a16="http://schemas.microsoft.com/office/drawing/2014/main" id="{142123B6-A433-455E-B2AD-E97306F1B323}"/>
              </a:ext>
            </a:extLst>
          </p:cNvPr>
          <p:cNvGrpSpPr/>
          <p:nvPr userDrawn="1"/>
        </p:nvGrpSpPr>
        <p:grpSpPr>
          <a:xfrm>
            <a:off x="-711" y="260648"/>
            <a:ext cx="9677400" cy="685800"/>
            <a:chOff x="0" y="152400"/>
            <a:chExt cx="9677400" cy="685800"/>
          </a:xfrm>
        </p:grpSpPr>
        <p:sp>
          <p:nvSpPr>
            <p:cNvPr id="16" name="Parallelogram 15">
              <a:extLst>
                <a:ext uri="{FF2B5EF4-FFF2-40B4-BE49-F238E27FC236}">
                  <a16:creationId xmlns:a16="http://schemas.microsoft.com/office/drawing/2014/main" id="{C82D1893-D817-4B97-934C-D396329D6B25}"/>
                </a:ext>
              </a:extLst>
            </p:cNvPr>
            <p:cNvSpPr/>
            <p:nvPr/>
          </p:nvSpPr>
          <p:spPr>
            <a:xfrm>
              <a:off x="152400" y="152400"/>
              <a:ext cx="9525000" cy="685800"/>
            </a:xfrm>
            <a:prstGeom prst="parallelogram">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Parallelogram 16">
              <a:extLst>
                <a:ext uri="{FF2B5EF4-FFF2-40B4-BE49-F238E27FC236}">
                  <a16:creationId xmlns:a16="http://schemas.microsoft.com/office/drawing/2014/main" id="{29DAE9A0-8A8F-4D28-9EDE-023D1EEAC15A}"/>
                </a:ext>
              </a:extLst>
            </p:cNvPr>
            <p:cNvSpPr/>
            <p:nvPr userDrawn="1"/>
          </p:nvSpPr>
          <p:spPr>
            <a:xfrm>
              <a:off x="0" y="152400"/>
              <a:ext cx="9525000" cy="685800"/>
            </a:xfrm>
            <a:prstGeom prst="parallelogram">
              <a:avLst/>
            </a:prstGeom>
            <a:solidFill>
              <a:srgbClr val="283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82CF976C-249A-4041-8CBB-173F53E01871}"/>
                </a:ext>
              </a:extLst>
            </p:cNvPr>
            <p:cNvSpPr/>
            <p:nvPr/>
          </p:nvSpPr>
          <p:spPr>
            <a:xfrm>
              <a:off x="0" y="152400"/>
              <a:ext cx="266700" cy="685800"/>
            </a:xfrm>
            <a:prstGeom prst="rect">
              <a:avLst/>
            </a:prstGeom>
            <a:solidFill>
              <a:srgbClr val="283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2100884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bg>
      <p:bgPr>
        <a:gradFill>
          <a:gsLst>
            <a:gs pos="0">
              <a:schemeClr val="bg1">
                <a:lumMod val="95000"/>
              </a:schemeClr>
            </a:gs>
            <a:gs pos="100000">
              <a:schemeClr val="bg1">
                <a:lumMod val="95000"/>
              </a:schemeClr>
            </a:gs>
          </a:gsLst>
          <a:lin ang="5400000" scaled="1"/>
        </a:gradFill>
        <a:effectLst/>
      </p:bgPr>
    </p:bg>
    <p:spTree>
      <p:nvGrpSpPr>
        <p:cNvPr id="1" name=""/>
        <p:cNvGrpSpPr/>
        <p:nvPr/>
      </p:nvGrpSpPr>
      <p:grpSpPr>
        <a:xfrm>
          <a:off x="0" y="0"/>
          <a:ext cx="0" cy="0"/>
          <a:chOff x="0" y="0"/>
          <a:chExt cx="0" cy="0"/>
        </a:xfrm>
      </p:grpSpPr>
      <p:sp>
        <p:nvSpPr>
          <p:cNvPr id="22" name="Hexagon 21">
            <a:extLst>
              <a:ext uri="{FF2B5EF4-FFF2-40B4-BE49-F238E27FC236}">
                <a16:creationId xmlns:a16="http://schemas.microsoft.com/office/drawing/2014/main" id="{E782D618-E31A-46E2-B2EF-17C9DAB0E97E}"/>
              </a:ext>
            </a:extLst>
          </p:cNvPr>
          <p:cNvSpPr/>
          <p:nvPr userDrawn="1"/>
        </p:nvSpPr>
        <p:spPr>
          <a:xfrm rot="5400000">
            <a:off x="1120394" y="2982020"/>
            <a:ext cx="1554480" cy="1371600"/>
          </a:xfrm>
          <a:prstGeom prst="hexagon">
            <a:avLst>
              <a:gd name="adj" fmla="val 29673"/>
              <a:gd name="vf" fmla="val 115470"/>
            </a:avLst>
          </a:prstGeom>
          <a:solidFill>
            <a:schemeClr val="bg1"/>
          </a:solidFill>
          <a:ln>
            <a:noFill/>
          </a:ln>
          <a:effectLst>
            <a:outerShdw blurRad="127000" sx="102000" sy="102000" algn="ctr" rotWithShape="0">
              <a:schemeClr val="bg1">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Hexagon 22">
            <a:extLst>
              <a:ext uri="{FF2B5EF4-FFF2-40B4-BE49-F238E27FC236}">
                <a16:creationId xmlns:a16="http://schemas.microsoft.com/office/drawing/2014/main" id="{531259DD-64CB-4DA1-AD6D-175D1BC0C080}"/>
              </a:ext>
            </a:extLst>
          </p:cNvPr>
          <p:cNvSpPr/>
          <p:nvPr userDrawn="1"/>
        </p:nvSpPr>
        <p:spPr>
          <a:xfrm rot="5400000">
            <a:off x="3188555" y="2821679"/>
            <a:ext cx="1554480" cy="1371600"/>
          </a:xfrm>
          <a:prstGeom prst="hexagon">
            <a:avLst>
              <a:gd name="adj" fmla="val 29673"/>
              <a:gd name="vf" fmla="val 115470"/>
            </a:avLst>
          </a:prstGeom>
          <a:solidFill>
            <a:schemeClr val="bg1"/>
          </a:solidFill>
          <a:ln>
            <a:noFill/>
          </a:ln>
          <a:effectLst>
            <a:outerShdw blurRad="127000" sx="102000" sy="102000" algn="ctr" rotWithShape="0">
              <a:schemeClr val="bg1">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Hexagon 23">
            <a:extLst>
              <a:ext uri="{FF2B5EF4-FFF2-40B4-BE49-F238E27FC236}">
                <a16:creationId xmlns:a16="http://schemas.microsoft.com/office/drawing/2014/main" id="{949D4368-1CD6-4BEA-A610-DE42970EA0EA}"/>
              </a:ext>
            </a:extLst>
          </p:cNvPr>
          <p:cNvSpPr/>
          <p:nvPr userDrawn="1"/>
        </p:nvSpPr>
        <p:spPr>
          <a:xfrm rot="5400000">
            <a:off x="5242057" y="2982020"/>
            <a:ext cx="1554480" cy="1371600"/>
          </a:xfrm>
          <a:prstGeom prst="hexagon">
            <a:avLst>
              <a:gd name="adj" fmla="val 29673"/>
              <a:gd name="vf" fmla="val 115470"/>
            </a:avLst>
          </a:prstGeom>
          <a:solidFill>
            <a:schemeClr val="bg1"/>
          </a:solidFill>
          <a:ln>
            <a:noFill/>
          </a:ln>
          <a:effectLst>
            <a:outerShdw blurRad="127000" sx="102000" sy="102000" algn="ctr" rotWithShape="0">
              <a:schemeClr val="bg1">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Hexagon 24">
            <a:extLst>
              <a:ext uri="{FF2B5EF4-FFF2-40B4-BE49-F238E27FC236}">
                <a16:creationId xmlns:a16="http://schemas.microsoft.com/office/drawing/2014/main" id="{ACAABC50-D387-484A-AA0F-EB04645F2116}"/>
              </a:ext>
            </a:extLst>
          </p:cNvPr>
          <p:cNvSpPr/>
          <p:nvPr userDrawn="1"/>
        </p:nvSpPr>
        <p:spPr>
          <a:xfrm rot="5400000">
            <a:off x="7324562" y="2821679"/>
            <a:ext cx="1554480" cy="1371600"/>
          </a:xfrm>
          <a:prstGeom prst="hexagon">
            <a:avLst>
              <a:gd name="adj" fmla="val 29673"/>
              <a:gd name="vf" fmla="val 115470"/>
            </a:avLst>
          </a:prstGeom>
          <a:solidFill>
            <a:schemeClr val="bg1"/>
          </a:solidFill>
          <a:ln>
            <a:noFill/>
          </a:ln>
          <a:effectLst>
            <a:outerShdw blurRad="127000" sx="102000" sy="102000" algn="ctr" rotWithShape="0">
              <a:schemeClr val="bg1">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Hexagon 25">
            <a:extLst>
              <a:ext uri="{FF2B5EF4-FFF2-40B4-BE49-F238E27FC236}">
                <a16:creationId xmlns:a16="http://schemas.microsoft.com/office/drawing/2014/main" id="{A9C2DD4D-CD5E-405E-A1A0-E8D0CD03D43F}"/>
              </a:ext>
            </a:extLst>
          </p:cNvPr>
          <p:cNvSpPr/>
          <p:nvPr userDrawn="1"/>
        </p:nvSpPr>
        <p:spPr>
          <a:xfrm rot="5400000">
            <a:off x="9378064" y="2982020"/>
            <a:ext cx="1554480" cy="1371600"/>
          </a:xfrm>
          <a:prstGeom prst="hexagon">
            <a:avLst>
              <a:gd name="adj" fmla="val 29673"/>
              <a:gd name="vf" fmla="val 115470"/>
            </a:avLst>
          </a:prstGeom>
          <a:solidFill>
            <a:schemeClr val="bg1"/>
          </a:solidFill>
          <a:ln>
            <a:noFill/>
          </a:ln>
          <a:effectLst>
            <a:outerShdw blurRad="127000" sx="102000" sy="102000" algn="ctr" rotWithShape="0">
              <a:schemeClr val="bg1">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58F9F8B1-6BAC-4AD8-A471-D0C2B6FC88EB}"/>
              </a:ext>
            </a:extLst>
          </p:cNvPr>
          <p:cNvGrpSpPr/>
          <p:nvPr userDrawn="1"/>
        </p:nvGrpSpPr>
        <p:grpSpPr>
          <a:xfrm>
            <a:off x="883715" y="2433382"/>
            <a:ext cx="10284482" cy="2311399"/>
            <a:chOff x="764773" y="2273300"/>
            <a:chExt cx="10284482" cy="2311399"/>
          </a:xfrm>
        </p:grpSpPr>
        <p:cxnSp>
          <p:nvCxnSpPr>
            <p:cNvPr id="38" name="Straight Connector 37">
              <a:extLst>
                <a:ext uri="{FF2B5EF4-FFF2-40B4-BE49-F238E27FC236}">
                  <a16:creationId xmlns:a16="http://schemas.microsoft.com/office/drawing/2014/main" id="{98B00A50-8F71-4989-BC6C-70721A8EDF4B}"/>
                </a:ext>
              </a:extLst>
            </p:cNvPr>
            <p:cNvCxnSpPr>
              <a:cxnSpLocks/>
            </p:cNvCxnSpPr>
            <p:nvPr userDrawn="1"/>
          </p:nvCxnSpPr>
          <p:spPr>
            <a:xfrm>
              <a:off x="764773" y="2821940"/>
              <a:ext cx="1" cy="1357623"/>
            </a:xfrm>
            <a:prstGeom prst="line">
              <a:avLst/>
            </a:prstGeom>
            <a:ln w="101600" cap="rnd">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7D9CB32-4FF6-46E7-AD10-4891F90C114B}"/>
                </a:ext>
              </a:extLst>
            </p:cNvPr>
            <p:cNvCxnSpPr>
              <a:cxnSpLocks/>
            </p:cNvCxnSpPr>
            <p:nvPr userDrawn="1"/>
          </p:nvCxnSpPr>
          <p:spPr>
            <a:xfrm flipH="1">
              <a:off x="764773" y="2273300"/>
              <a:ext cx="1023052" cy="548640"/>
            </a:xfrm>
            <a:prstGeom prst="line">
              <a:avLst/>
            </a:prstGeom>
            <a:ln w="101600" cap="rnd">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D4C385E-0386-47EB-A5CD-8B5E6A7F9F1D}"/>
                </a:ext>
              </a:extLst>
            </p:cNvPr>
            <p:cNvCxnSpPr>
              <a:cxnSpLocks/>
            </p:cNvCxnSpPr>
            <p:nvPr userDrawn="1"/>
          </p:nvCxnSpPr>
          <p:spPr>
            <a:xfrm>
              <a:off x="1787825" y="2273300"/>
              <a:ext cx="1023052" cy="548640"/>
            </a:xfrm>
            <a:prstGeom prst="line">
              <a:avLst/>
            </a:prstGeom>
            <a:ln w="101600" cap="rnd">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CA247777-17E8-47B0-9C02-A34C1E5702AD}"/>
                </a:ext>
              </a:extLst>
            </p:cNvPr>
            <p:cNvGrpSpPr/>
            <p:nvPr userDrawn="1"/>
          </p:nvGrpSpPr>
          <p:grpSpPr>
            <a:xfrm rot="10800000">
              <a:off x="2809142" y="2821940"/>
              <a:ext cx="2068161" cy="1762759"/>
              <a:chOff x="548642" y="2133600"/>
              <a:chExt cx="2068161" cy="1762759"/>
            </a:xfrm>
          </p:grpSpPr>
          <p:cxnSp>
            <p:nvCxnSpPr>
              <p:cNvPr id="57" name="Straight Connector 56">
                <a:extLst>
                  <a:ext uri="{FF2B5EF4-FFF2-40B4-BE49-F238E27FC236}">
                    <a16:creationId xmlns:a16="http://schemas.microsoft.com/office/drawing/2014/main" id="{ECB83C0A-AF62-4845-9EB4-5D06A0CF4372}"/>
                  </a:ext>
                </a:extLst>
              </p:cNvPr>
              <p:cNvCxnSpPr>
                <a:cxnSpLocks/>
              </p:cNvCxnSpPr>
              <p:nvPr userDrawn="1"/>
            </p:nvCxnSpPr>
            <p:spPr>
              <a:xfrm flipH="1">
                <a:off x="548642" y="2133600"/>
                <a:ext cx="1023052" cy="548640"/>
              </a:xfrm>
              <a:prstGeom prst="line">
                <a:avLst/>
              </a:prstGeom>
              <a:ln w="101600" cap="rnd">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32048AA9-3DFF-4A3E-8093-E7F3FB7D19E3}"/>
                  </a:ext>
                </a:extLst>
              </p:cNvPr>
              <p:cNvGrpSpPr/>
              <p:nvPr userDrawn="1"/>
            </p:nvGrpSpPr>
            <p:grpSpPr>
              <a:xfrm flipH="1">
                <a:off x="1571694" y="2133600"/>
                <a:ext cx="1045109" cy="1762759"/>
                <a:chOff x="394504" y="2235200"/>
                <a:chExt cx="1045109" cy="1762759"/>
              </a:xfrm>
            </p:grpSpPr>
            <p:cxnSp>
              <p:nvCxnSpPr>
                <p:cNvPr id="54" name="Straight Connector 53">
                  <a:extLst>
                    <a:ext uri="{FF2B5EF4-FFF2-40B4-BE49-F238E27FC236}">
                      <a16:creationId xmlns:a16="http://schemas.microsoft.com/office/drawing/2014/main" id="{7392E648-DDB8-4745-B06E-3D83FB0F1F5C}"/>
                    </a:ext>
                  </a:extLst>
                </p:cNvPr>
                <p:cNvCxnSpPr>
                  <a:cxnSpLocks/>
                </p:cNvCxnSpPr>
                <p:nvPr userDrawn="1"/>
              </p:nvCxnSpPr>
              <p:spPr>
                <a:xfrm rot="10800000" flipV="1">
                  <a:off x="394504" y="2823211"/>
                  <a:ext cx="22057" cy="1174748"/>
                </a:xfrm>
                <a:prstGeom prst="line">
                  <a:avLst/>
                </a:prstGeom>
                <a:ln w="1016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478A9A5-3601-4DBF-99BF-C2F33B3CE6A5}"/>
                    </a:ext>
                  </a:extLst>
                </p:cNvPr>
                <p:cNvCxnSpPr>
                  <a:cxnSpLocks/>
                </p:cNvCxnSpPr>
                <p:nvPr userDrawn="1"/>
              </p:nvCxnSpPr>
              <p:spPr>
                <a:xfrm flipH="1">
                  <a:off x="416561" y="2235200"/>
                  <a:ext cx="1023052" cy="548640"/>
                </a:xfrm>
                <a:prstGeom prst="line">
                  <a:avLst/>
                </a:prstGeom>
                <a:ln w="101600" cap="rnd">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9" name="Group 58">
              <a:extLst>
                <a:ext uri="{FF2B5EF4-FFF2-40B4-BE49-F238E27FC236}">
                  <a16:creationId xmlns:a16="http://schemas.microsoft.com/office/drawing/2014/main" id="{A0C33B8E-B78E-4624-BE44-B396658EC6B5}"/>
                </a:ext>
              </a:extLst>
            </p:cNvPr>
            <p:cNvGrpSpPr/>
            <p:nvPr userDrawn="1"/>
          </p:nvGrpSpPr>
          <p:grpSpPr>
            <a:xfrm>
              <a:off x="4877303" y="2273300"/>
              <a:ext cx="4114800" cy="2311399"/>
              <a:chOff x="546372" y="2133600"/>
              <a:chExt cx="4114800" cy="2311399"/>
            </a:xfrm>
          </p:grpSpPr>
          <p:grpSp>
            <p:nvGrpSpPr>
              <p:cNvPr id="60" name="Group 59">
                <a:extLst>
                  <a:ext uri="{FF2B5EF4-FFF2-40B4-BE49-F238E27FC236}">
                    <a16:creationId xmlns:a16="http://schemas.microsoft.com/office/drawing/2014/main" id="{36948F02-2A58-4B70-878D-138873EF5487}"/>
                  </a:ext>
                </a:extLst>
              </p:cNvPr>
              <p:cNvGrpSpPr/>
              <p:nvPr userDrawn="1"/>
            </p:nvGrpSpPr>
            <p:grpSpPr>
              <a:xfrm>
                <a:off x="546372" y="2133600"/>
                <a:ext cx="2048374" cy="1755137"/>
                <a:chOff x="546372" y="2133600"/>
                <a:chExt cx="2048374" cy="1755137"/>
              </a:xfrm>
            </p:grpSpPr>
            <p:grpSp>
              <p:nvGrpSpPr>
                <p:cNvPr id="68" name="Group 67">
                  <a:extLst>
                    <a:ext uri="{FF2B5EF4-FFF2-40B4-BE49-F238E27FC236}">
                      <a16:creationId xmlns:a16="http://schemas.microsoft.com/office/drawing/2014/main" id="{2374C11E-A36A-4A02-91FB-1E2A147716EF}"/>
                    </a:ext>
                  </a:extLst>
                </p:cNvPr>
                <p:cNvGrpSpPr/>
                <p:nvPr userDrawn="1"/>
              </p:nvGrpSpPr>
              <p:grpSpPr>
                <a:xfrm>
                  <a:off x="546372" y="2133600"/>
                  <a:ext cx="1025322" cy="1755137"/>
                  <a:chOff x="414292" y="2235200"/>
                  <a:chExt cx="1025322" cy="1755137"/>
                </a:xfrm>
              </p:grpSpPr>
              <p:cxnSp>
                <p:nvCxnSpPr>
                  <p:cNvPr id="72" name="Straight Connector 71">
                    <a:extLst>
                      <a:ext uri="{FF2B5EF4-FFF2-40B4-BE49-F238E27FC236}">
                        <a16:creationId xmlns:a16="http://schemas.microsoft.com/office/drawing/2014/main" id="{A7659665-8409-4C94-81A8-ED44F07985C3}"/>
                      </a:ext>
                    </a:extLst>
                  </p:cNvPr>
                  <p:cNvCxnSpPr>
                    <a:cxnSpLocks/>
                  </p:cNvCxnSpPr>
                  <p:nvPr userDrawn="1"/>
                </p:nvCxnSpPr>
                <p:spPr>
                  <a:xfrm>
                    <a:off x="414292" y="2783840"/>
                    <a:ext cx="2268" cy="1206497"/>
                  </a:xfrm>
                  <a:prstGeom prst="line">
                    <a:avLst/>
                  </a:prstGeom>
                  <a:ln w="1016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CC43616-6493-4804-BA75-1DAA7A1D8B18}"/>
                      </a:ext>
                    </a:extLst>
                  </p:cNvPr>
                  <p:cNvCxnSpPr>
                    <a:cxnSpLocks/>
                  </p:cNvCxnSpPr>
                  <p:nvPr userDrawn="1"/>
                </p:nvCxnSpPr>
                <p:spPr>
                  <a:xfrm flipH="1">
                    <a:off x="416562" y="2235200"/>
                    <a:ext cx="1023052" cy="548640"/>
                  </a:xfrm>
                  <a:prstGeom prst="line">
                    <a:avLst/>
                  </a:prstGeom>
                  <a:ln w="101600" cap="rnd">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1" name="Straight Connector 70">
                  <a:extLst>
                    <a:ext uri="{FF2B5EF4-FFF2-40B4-BE49-F238E27FC236}">
                      <a16:creationId xmlns:a16="http://schemas.microsoft.com/office/drawing/2014/main" id="{995EA5E0-F8C9-46F5-9994-0DBB5532E9C8}"/>
                    </a:ext>
                  </a:extLst>
                </p:cNvPr>
                <p:cNvCxnSpPr>
                  <a:cxnSpLocks/>
                </p:cNvCxnSpPr>
                <p:nvPr userDrawn="1"/>
              </p:nvCxnSpPr>
              <p:spPr>
                <a:xfrm>
                  <a:off x="1571694" y="2133600"/>
                  <a:ext cx="1023052" cy="548640"/>
                </a:xfrm>
                <a:prstGeom prst="line">
                  <a:avLst/>
                </a:prstGeom>
                <a:ln w="10160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07CCC38F-9AFC-4443-AF2B-8B972EE312B9}"/>
                  </a:ext>
                </a:extLst>
              </p:cNvPr>
              <p:cNvGrpSpPr/>
              <p:nvPr userDrawn="1"/>
            </p:nvGrpSpPr>
            <p:grpSpPr>
              <a:xfrm rot="10800000">
                <a:off x="2590206" y="2722878"/>
                <a:ext cx="2070966" cy="1722121"/>
                <a:chOff x="548642" y="2133600"/>
                <a:chExt cx="2070966" cy="1722121"/>
              </a:xfrm>
            </p:grpSpPr>
            <p:cxnSp>
              <p:nvCxnSpPr>
                <p:cNvPr id="67" name="Straight Connector 66">
                  <a:extLst>
                    <a:ext uri="{FF2B5EF4-FFF2-40B4-BE49-F238E27FC236}">
                      <a16:creationId xmlns:a16="http://schemas.microsoft.com/office/drawing/2014/main" id="{85D60560-17BE-42C4-956A-FD0CCF2B311F}"/>
                    </a:ext>
                  </a:extLst>
                </p:cNvPr>
                <p:cNvCxnSpPr>
                  <a:cxnSpLocks/>
                </p:cNvCxnSpPr>
                <p:nvPr userDrawn="1"/>
              </p:nvCxnSpPr>
              <p:spPr>
                <a:xfrm flipH="1">
                  <a:off x="548642" y="2133600"/>
                  <a:ext cx="1023052" cy="548640"/>
                </a:xfrm>
                <a:prstGeom prst="line">
                  <a:avLst/>
                </a:prstGeom>
                <a:ln w="101600" cap="rnd">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314ADB2B-6BAC-4187-9AD6-234699323C6F}"/>
                    </a:ext>
                  </a:extLst>
                </p:cNvPr>
                <p:cNvGrpSpPr/>
                <p:nvPr userDrawn="1"/>
              </p:nvGrpSpPr>
              <p:grpSpPr>
                <a:xfrm flipH="1">
                  <a:off x="1571694" y="2133600"/>
                  <a:ext cx="1047914" cy="1722121"/>
                  <a:chOff x="391699" y="2235200"/>
                  <a:chExt cx="1047914" cy="1722121"/>
                </a:xfrm>
              </p:grpSpPr>
              <p:cxnSp>
                <p:nvCxnSpPr>
                  <p:cNvPr id="64" name="Straight Connector 63">
                    <a:extLst>
                      <a:ext uri="{FF2B5EF4-FFF2-40B4-BE49-F238E27FC236}">
                        <a16:creationId xmlns:a16="http://schemas.microsoft.com/office/drawing/2014/main" id="{3AA32475-F311-40BF-84DB-2FBFF05A09E9}"/>
                      </a:ext>
                    </a:extLst>
                  </p:cNvPr>
                  <p:cNvCxnSpPr>
                    <a:cxnSpLocks/>
                  </p:cNvCxnSpPr>
                  <p:nvPr userDrawn="1"/>
                </p:nvCxnSpPr>
                <p:spPr>
                  <a:xfrm rot="10800000" flipV="1">
                    <a:off x="391699" y="2791460"/>
                    <a:ext cx="29076" cy="1165861"/>
                  </a:xfrm>
                  <a:prstGeom prst="line">
                    <a:avLst/>
                  </a:prstGeom>
                  <a:ln w="1016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076BDAC-837A-46AB-939A-33B4CAC4432D}"/>
                      </a:ext>
                    </a:extLst>
                  </p:cNvPr>
                  <p:cNvCxnSpPr>
                    <a:cxnSpLocks/>
                  </p:cNvCxnSpPr>
                  <p:nvPr userDrawn="1"/>
                </p:nvCxnSpPr>
                <p:spPr>
                  <a:xfrm flipH="1">
                    <a:off x="416561" y="2235200"/>
                    <a:ext cx="1023052" cy="548640"/>
                  </a:xfrm>
                  <a:prstGeom prst="line">
                    <a:avLst/>
                  </a:prstGeom>
                  <a:ln w="101600" cap="rnd">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41" name="Group 40">
              <a:extLst>
                <a:ext uri="{FF2B5EF4-FFF2-40B4-BE49-F238E27FC236}">
                  <a16:creationId xmlns:a16="http://schemas.microsoft.com/office/drawing/2014/main" id="{61A353AA-3B37-493F-A75A-FBE55A7FEAC3}"/>
                </a:ext>
              </a:extLst>
            </p:cNvPr>
            <p:cNvGrpSpPr/>
            <p:nvPr userDrawn="1"/>
          </p:nvGrpSpPr>
          <p:grpSpPr>
            <a:xfrm>
              <a:off x="8992103" y="2273300"/>
              <a:ext cx="2057152" cy="1851337"/>
              <a:chOff x="547757" y="2133600"/>
              <a:chExt cx="2057152" cy="1851337"/>
            </a:xfrm>
          </p:grpSpPr>
          <p:grpSp>
            <p:nvGrpSpPr>
              <p:cNvPr id="76" name="Group 75">
                <a:extLst>
                  <a:ext uri="{FF2B5EF4-FFF2-40B4-BE49-F238E27FC236}">
                    <a16:creationId xmlns:a16="http://schemas.microsoft.com/office/drawing/2014/main" id="{E7AC040A-1737-484C-8CEA-2ADF0DBFE9FB}"/>
                  </a:ext>
                </a:extLst>
              </p:cNvPr>
              <p:cNvGrpSpPr/>
              <p:nvPr userDrawn="1"/>
            </p:nvGrpSpPr>
            <p:grpSpPr>
              <a:xfrm>
                <a:off x="547757" y="2133600"/>
                <a:ext cx="1023937" cy="1762759"/>
                <a:chOff x="415677" y="2235200"/>
                <a:chExt cx="1023937" cy="1762759"/>
              </a:xfrm>
            </p:grpSpPr>
            <p:cxnSp>
              <p:nvCxnSpPr>
                <p:cNvPr id="80" name="Straight Connector 79">
                  <a:extLst>
                    <a:ext uri="{FF2B5EF4-FFF2-40B4-BE49-F238E27FC236}">
                      <a16:creationId xmlns:a16="http://schemas.microsoft.com/office/drawing/2014/main" id="{9CD9887E-CE43-4192-9065-D2A75389118E}"/>
                    </a:ext>
                  </a:extLst>
                </p:cNvPr>
                <p:cNvCxnSpPr>
                  <a:cxnSpLocks/>
                </p:cNvCxnSpPr>
                <p:nvPr userDrawn="1"/>
              </p:nvCxnSpPr>
              <p:spPr>
                <a:xfrm>
                  <a:off x="415677" y="2783840"/>
                  <a:ext cx="1" cy="1214119"/>
                </a:xfrm>
                <a:prstGeom prst="line">
                  <a:avLst/>
                </a:prstGeom>
                <a:ln w="1016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D14A159-829D-4CE4-9A8E-E2C0CBD3F3F7}"/>
                    </a:ext>
                  </a:extLst>
                </p:cNvPr>
                <p:cNvCxnSpPr>
                  <a:cxnSpLocks/>
                </p:cNvCxnSpPr>
                <p:nvPr userDrawn="1"/>
              </p:nvCxnSpPr>
              <p:spPr>
                <a:xfrm flipH="1">
                  <a:off x="416562" y="2235200"/>
                  <a:ext cx="1023052" cy="548640"/>
                </a:xfrm>
                <a:prstGeom prst="line">
                  <a:avLst/>
                </a:prstGeom>
                <a:ln w="10160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31D099CA-B8FD-4314-AEDD-819F910D5BDB}"/>
                  </a:ext>
                </a:extLst>
              </p:cNvPr>
              <p:cNvGrpSpPr/>
              <p:nvPr userDrawn="1"/>
            </p:nvGrpSpPr>
            <p:grpSpPr>
              <a:xfrm flipH="1">
                <a:off x="1571694" y="2133600"/>
                <a:ext cx="1033215" cy="1851337"/>
                <a:chOff x="406398" y="2235200"/>
                <a:chExt cx="1033215" cy="1851337"/>
              </a:xfrm>
            </p:grpSpPr>
            <p:cxnSp>
              <p:nvCxnSpPr>
                <p:cNvPr id="78" name="Straight Connector 77">
                  <a:extLst>
                    <a:ext uri="{FF2B5EF4-FFF2-40B4-BE49-F238E27FC236}">
                      <a16:creationId xmlns:a16="http://schemas.microsoft.com/office/drawing/2014/main" id="{C02C6F16-E0CD-428F-BD21-449948C9D678}"/>
                    </a:ext>
                  </a:extLst>
                </p:cNvPr>
                <p:cNvCxnSpPr>
                  <a:cxnSpLocks/>
                </p:cNvCxnSpPr>
                <p:nvPr userDrawn="1"/>
              </p:nvCxnSpPr>
              <p:spPr>
                <a:xfrm flipH="1">
                  <a:off x="406398" y="2783840"/>
                  <a:ext cx="10163" cy="1302697"/>
                </a:xfrm>
                <a:prstGeom prst="line">
                  <a:avLst/>
                </a:prstGeom>
                <a:ln w="1016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6C222D2-654F-4BD1-A0BD-34C233CD23D3}"/>
                    </a:ext>
                  </a:extLst>
                </p:cNvPr>
                <p:cNvCxnSpPr>
                  <a:cxnSpLocks/>
                </p:cNvCxnSpPr>
                <p:nvPr userDrawn="1"/>
              </p:nvCxnSpPr>
              <p:spPr>
                <a:xfrm flipH="1">
                  <a:off x="416561" y="2235200"/>
                  <a:ext cx="1023052" cy="548640"/>
                </a:xfrm>
                <a:prstGeom prst="line">
                  <a:avLst/>
                </a:prstGeom>
                <a:ln w="101600" cap="rnd">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3" name="Oval 2">
            <a:extLst>
              <a:ext uri="{FF2B5EF4-FFF2-40B4-BE49-F238E27FC236}">
                <a16:creationId xmlns:a16="http://schemas.microsoft.com/office/drawing/2014/main" id="{EA93BAA0-B72B-4BFD-BCF9-4608ADE3AC72}"/>
              </a:ext>
            </a:extLst>
          </p:cNvPr>
          <p:cNvSpPr/>
          <p:nvPr userDrawn="1"/>
        </p:nvSpPr>
        <p:spPr>
          <a:xfrm>
            <a:off x="659872" y="4111045"/>
            <a:ext cx="457200" cy="457200"/>
          </a:xfrm>
          <a:prstGeom prst="ellipse">
            <a:avLst/>
          </a:prstGeom>
          <a:solidFill>
            <a:schemeClr val="bg1"/>
          </a:solidFill>
          <a:ln w="1016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a:extLst>
              <a:ext uri="{FF2B5EF4-FFF2-40B4-BE49-F238E27FC236}">
                <a16:creationId xmlns:a16="http://schemas.microsoft.com/office/drawing/2014/main" id="{07EC39C5-C4D5-4BE2-80A8-355FC3ECC12F}"/>
              </a:ext>
            </a:extLst>
          </p:cNvPr>
          <p:cNvSpPr/>
          <p:nvPr userDrawn="1"/>
        </p:nvSpPr>
        <p:spPr>
          <a:xfrm>
            <a:off x="1677924" y="2268282"/>
            <a:ext cx="457200" cy="457200"/>
          </a:xfrm>
          <a:prstGeom prst="ellipse">
            <a:avLst/>
          </a:prstGeom>
          <a:solidFill>
            <a:schemeClr val="bg1"/>
          </a:solidFill>
          <a:ln w="1016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Oval 82">
            <a:extLst>
              <a:ext uri="{FF2B5EF4-FFF2-40B4-BE49-F238E27FC236}">
                <a16:creationId xmlns:a16="http://schemas.microsoft.com/office/drawing/2014/main" id="{F5775AD5-ACEB-4CBE-BD90-53D7E05FA5AC}"/>
              </a:ext>
            </a:extLst>
          </p:cNvPr>
          <p:cNvSpPr/>
          <p:nvPr userDrawn="1"/>
        </p:nvSpPr>
        <p:spPr>
          <a:xfrm>
            <a:off x="3746085" y="4525070"/>
            <a:ext cx="457200" cy="457200"/>
          </a:xfrm>
          <a:prstGeom prst="ellipse">
            <a:avLst/>
          </a:prstGeom>
          <a:solidFill>
            <a:schemeClr val="bg1"/>
          </a:solidFill>
          <a:ln w="1016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Oval 83">
            <a:extLst>
              <a:ext uri="{FF2B5EF4-FFF2-40B4-BE49-F238E27FC236}">
                <a16:creationId xmlns:a16="http://schemas.microsoft.com/office/drawing/2014/main" id="{658774E0-9642-4F13-A5E6-09E3CB03DBB5}"/>
              </a:ext>
            </a:extLst>
          </p:cNvPr>
          <p:cNvSpPr/>
          <p:nvPr userDrawn="1"/>
        </p:nvSpPr>
        <p:spPr>
          <a:xfrm>
            <a:off x="5799587" y="2268282"/>
            <a:ext cx="457200" cy="457200"/>
          </a:xfrm>
          <a:prstGeom prst="ellipse">
            <a:avLst/>
          </a:prstGeom>
          <a:solidFill>
            <a:schemeClr val="bg1"/>
          </a:solidFill>
          <a:ln w="1016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Oval 84">
            <a:extLst>
              <a:ext uri="{FF2B5EF4-FFF2-40B4-BE49-F238E27FC236}">
                <a16:creationId xmlns:a16="http://schemas.microsoft.com/office/drawing/2014/main" id="{D65EF3DD-F676-4685-9875-B94CF9FB2C8D}"/>
              </a:ext>
            </a:extLst>
          </p:cNvPr>
          <p:cNvSpPr/>
          <p:nvPr userDrawn="1"/>
        </p:nvSpPr>
        <p:spPr>
          <a:xfrm>
            <a:off x="7882093" y="4499666"/>
            <a:ext cx="457200" cy="457200"/>
          </a:xfrm>
          <a:prstGeom prst="ellipse">
            <a:avLst/>
          </a:prstGeom>
          <a:solidFill>
            <a:schemeClr val="bg1"/>
          </a:solidFill>
          <a:ln w="1016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a:extLst>
              <a:ext uri="{FF2B5EF4-FFF2-40B4-BE49-F238E27FC236}">
                <a16:creationId xmlns:a16="http://schemas.microsoft.com/office/drawing/2014/main" id="{160A3CDF-ADAF-4527-8705-2F8E3851CF65}"/>
              </a:ext>
            </a:extLst>
          </p:cNvPr>
          <p:cNvSpPr/>
          <p:nvPr userDrawn="1"/>
        </p:nvSpPr>
        <p:spPr>
          <a:xfrm>
            <a:off x="9935595" y="2246690"/>
            <a:ext cx="457200" cy="457200"/>
          </a:xfrm>
          <a:prstGeom prst="ellipse">
            <a:avLst/>
          </a:prstGeom>
          <a:solidFill>
            <a:schemeClr val="bg1"/>
          </a:solidFill>
          <a:ln w="1016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a:extLst>
              <a:ext uri="{FF2B5EF4-FFF2-40B4-BE49-F238E27FC236}">
                <a16:creationId xmlns:a16="http://schemas.microsoft.com/office/drawing/2014/main" id="{3FD028A3-58B1-44C9-AC6A-A869FC68B50F}"/>
              </a:ext>
            </a:extLst>
          </p:cNvPr>
          <p:cNvSpPr/>
          <p:nvPr userDrawn="1"/>
        </p:nvSpPr>
        <p:spPr>
          <a:xfrm>
            <a:off x="10938323" y="4100876"/>
            <a:ext cx="457200" cy="457200"/>
          </a:xfrm>
          <a:prstGeom prst="ellipse">
            <a:avLst/>
          </a:prstGeom>
          <a:solidFill>
            <a:schemeClr val="bg1"/>
          </a:solidFill>
          <a:ln w="1016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itle 29">
            <a:extLst>
              <a:ext uri="{FF2B5EF4-FFF2-40B4-BE49-F238E27FC236}">
                <a16:creationId xmlns:a16="http://schemas.microsoft.com/office/drawing/2014/main" id="{18F0CF87-D85A-411D-8002-1157A047CBEF}"/>
              </a:ext>
            </a:extLst>
          </p:cNvPr>
          <p:cNvSpPr>
            <a:spLocks noGrp="1"/>
          </p:cNvSpPr>
          <p:nvPr>
            <p:ph type="title"/>
          </p:nvPr>
        </p:nvSpPr>
        <p:spPr>
          <a:xfrm>
            <a:off x="445402" y="207551"/>
            <a:ext cx="10515600" cy="644475"/>
          </a:xfrm>
          <a:prstGeom prst="rect">
            <a:avLst/>
          </a:prstGeom>
        </p:spPr>
        <p:txBody>
          <a:bodyPr anchor="ctr">
            <a:normAutofit/>
          </a:bodyPr>
          <a:lstStyle>
            <a:lvl1pPr>
              <a:defRPr sz="3200"/>
            </a:lvl1pPr>
          </a:lstStyle>
          <a:p>
            <a:r>
              <a:rPr lang="en-US"/>
              <a:t>Click to edit Master title style</a:t>
            </a:r>
            <a:endParaRPr lang="en-US" dirty="0"/>
          </a:p>
        </p:txBody>
      </p:sp>
      <p:sp>
        <p:nvSpPr>
          <p:cNvPr id="31" name="TextBox 30">
            <a:extLst>
              <a:ext uri="{FF2B5EF4-FFF2-40B4-BE49-F238E27FC236}">
                <a16:creationId xmlns:a16="http://schemas.microsoft.com/office/drawing/2014/main" id="{9E8F9015-A4A2-47D3-9665-686A67F0ED81}"/>
              </a:ext>
            </a:extLst>
          </p:cNvPr>
          <p:cNvSpPr txBox="1"/>
          <p:nvPr userDrawn="1"/>
        </p:nvSpPr>
        <p:spPr>
          <a:xfrm>
            <a:off x="1383191" y="1586906"/>
            <a:ext cx="889480" cy="646331"/>
          </a:xfrm>
          <a:prstGeom prst="rect">
            <a:avLst/>
          </a:prstGeom>
          <a:noFill/>
        </p:spPr>
        <p:txBody>
          <a:bodyPr wrap="square" rtlCol="0">
            <a:spAutoFit/>
          </a:bodyPr>
          <a:lstStyle/>
          <a:p>
            <a:pPr algn="ctr"/>
            <a:r>
              <a:rPr lang="en-US" sz="3600" b="1" dirty="0">
                <a:solidFill>
                  <a:schemeClr val="accent2"/>
                </a:solidFill>
                <a:latin typeface="+mj-lt"/>
              </a:rPr>
              <a:t>01</a:t>
            </a:r>
            <a:endParaRPr lang="en-US" b="1" dirty="0">
              <a:solidFill>
                <a:schemeClr val="accent2"/>
              </a:solidFill>
              <a:latin typeface="+mj-lt"/>
            </a:endParaRPr>
          </a:p>
        </p:txBody>
      </p:sp>
      <p:sp>
        <p:nvSpPr>
          <p:cNvPr id="103" name="TextBox 102">
            <a:extLst>
              <a:ext uri="{FF2B5EF4-FFF2-40B4-BE49-F238E27FC236}">
                <a16:creationId xmlns:a16="http://schemas.microsoft.com/office/drawing/2014/main" id="{426A1182-EDE9-44E7-BA1C-CCAA1B422C3C}"/>
              </a:ext>
            </a:extLst>
          </p:cNvPr>
          <p:cNvSpPr txBox="1"/>
          <p:nvPr userDrawn="1"/>
        </p:nvSpPr>
        <p:spPr>
          <a:xfrm>
            <a:off x="3516779" y="5001792"/>
            <a:ext cx="889480" cy="646331"/>
          </a:xfrm>
          <a:prstGeom prst="rect">
            <a:avLst/>
          </a:prstGeom>
          <a:noFill/>
        </p:spPr>
        <p:txBody>
          <a:bodyPr wrap="square" rtlCol="0">
            <a:spAutoFit/>
          </a:bodyPr>
          <a:lstStyle/>
          <a:p>
            <a:pPr algn="ctr"/>
            <a:r>
              <a:rPr lang="en-US" sz="3600" b="1" dirty="0">
                <a:solidFill>
                  <a:schemeClr val="accent3"/>
                </a:solidFill>
                <a:latin typeface="+mj-lt"/>
              </a:rPr>
              <a:t>02</a:t>
            </a:r>
            <a:endParaRPr lang="en-US" b="1" dirty="0">
              <a:solidFill>
                <a:schemeClr val="accent3"/>
              </a:solidFill>
              <a:latin typeface="+mj-lt"/>
            </a:endParaRPr>
          </a:p>
        </p:txBody>
      </p:sp>
      <p:sp>
        <p:nvSpPr>
          <p:cNvPr id="104" name="TextBox 103">
            <a:extLst>
              <a:ext uri="{FF2B5EF4-FFF2-40B4-BE49-F238E27FC236}">
                <a16:creationId xmlns:a16="http://schemas.microsoft.com/office/drawing/2014/main" id="{453D0452-E8F6-4E1D-8D89-47F4DE14020B}"/>
              </a:ext>
            </a:extLst>
          </p:cNvPr>
          <p:cNvSpPr txBox="1"/>
          <p:nvPr userDrawn="1"/>
        </p:nvSpPr>
        <p:spPr>
          <a:xfrm>
            <a:off x="5574557" y="1593858"/>
            <a:ext cx="889480" cy="646331"/>
          </a:xfrm>
          <a:prstGeom prst="rect">
            <a:avLst/>
          </a:prstGeom>
          <a:noFill/>
        </p:spPr>
        <p:txBody>
          <a:bodyPr wrap="square" rtlCol="0">
            <a:spAutoFit/>
          </a:bodyPr>
          <a:lstStyle/>
          <a:p>
            <a:pPr algn="ctr"/>
            <a:r>
              <a:rPr lang="en-US" sz="3600" b="1" dirty="0">
                <a:solidFill>
                  <a:schemeClr val="accent4"/>
                </a:solidFill>
                <a:latin typeface="+mj-lt"/>
              </a:rPr>
              <a:t>03</a:t>
            </a:r>
            <a:endParaRPr lang="en-US" b="1" dirty="0">
              <a:solidFill>
                <a:schemeClr val="accent4"/>
              </a:solidFill>
              <a:latin typeface="+mj-lt"/>
            </a:endParaRPr>
          </a:p>
        </p:txBody>
      </p:sp>
      <p:sp>
        <p:nvSpPr>
          <p:cNvPr id="105" name="TextBox 104">
            <a:extLst>
              <a:ext uri="{FF2B5EF4-FFF2-40B4-BE49-F238E27FC236}">
                <a16:creationId xmlns:a16="http://schemas.microsoft.com/office/drawing/2014/main" id="{58EE8165-DF59-42CB-A646-DBDAB53967B1}"/>
              </a:ext>
            </a:extLst>
          </p:cNvPr>
          <p:cNvSpPr txBox="1"/>
          <p:nvPr userDrawn="1"/>
        </p:nvSpPr>
        <p:spPr>
          <a:xfrm>
            <a:off x="7657062" y="4982270"/>
            <a:ext cx="889480" cy="646331"/>
          </a:xfrm>
          <a:prstGeom prst="rect">
            <a:avLst/>
          </a:prstGeom>
          <a:noFill/>
        </p:spPr>
        <p:txBody>
          <a:bodyPr wrap="square" rtlCol="0">
            <a:spAutoFit/>
          </a:bodyPr>
          <a:lstStyle/>
          <a:p>
            <a:pPr algn="ctr"/>
            <a:r>
              <a:rPr lang="en-US" sz="3600" b="1" dirty="0">
                <a:solidFill>
                  <a:schemeClr val="accent5"/>
                </a:solidFill>
                <a:latin typeface="+mj-lt"/>
              </a:rPr>
              <a:t>04</a:t>
            </a:r>
            <a:endParaRPr lang="en-US" b="1" dirty="0">
              <a:solidFill>
                <a:schemeClr val="accent5"/>
              </a:solidFill>
              <a:latin typeface="+mj-lt"/>
            </a:endParaRPr>
          </a:p>
        </p:txBody>
      </p:sp>
      <p:sp>
        <p:nvSpPr>
          <p:cNvPr id="106" name="TextBox 105">
            <a:extLst>
              <a:ext uri="{FF2B5EF4-FFF2-40B4-BE49-F238E27FC236}">
                <a16:creationId xmlns:a16="http://schemas.microsoft.com/office/drawing/2014/main" id="{3EC5584D-5A50-4F4A-A8CD-530EFB27FD79}"/>
              </a:ext>
            </a:extLst>
          </p:cNvPr>
          <p:cNvSpPr txBox="1"/>
          <p:nvPr userDrawn="1"/>
        </p:nvSpPr>
        <p:spPr>
          <a:xfrm>
            <a:off x="9696220" y="1554587"/>
            <a:ext cx="889480" cy="646331"/>
          </a:xfrm>
          <a:prstGeom prst="rect">
            <a:avLst/>
          </a:prstGeom>
          <a:noFill/>
        </p:spPr>
        <p:txBody>
          <a:bodyPr wrap="square" rtlCol="0">
            <a:spAutoFit/>
          </a:bodyPr>
          <a:lstStyle/>
          <a:p>
            <a:pPr algn="ctr"/>
            <a:r>
              <a:rPr lang="en-US" sz="3600" b="1" dirty="0">
                <a:solidFill>
                  <a:schemeClr val="accent6"/>
                </a:solidFill>
                <a:latin typeface="+mj-lt"/>
              </a:rPr>
              <a:t>05</a:t>
            </a:r>
            <a:endParaRPr lang="en-US" b="1" dirty="0">
              <a:solidFill>
                <a:schemeClr val="accent6"/>
              </a:solidFill>
              <a:latin typeface="+mj-lt"/>
            </a:endParaRPr>
          </a:p>
        </p:txBody>
      </p:sp>
      <p:sp>
        <p:nvSpPr>
          <p:cNvPr id="35" name="Text Placeholder 34">
            <a:extLst>
              <a:ext uri="{FF2B5EF4-FFF2-40B4-BE49-F238E27FC236}">
                <a16:creationId xmlns:a16="http://schemas.microsoft.com/office/drawing/2014/main" id="{FF7EDF04-AD2B-463F-873D-F9F513090E6C}"/>
              </a:ext>
            </a:extLst>
          </p:cNvPr>
          <p:cNvSpPr>
            <a:spLocks noGrp="1"/>
          </p:cNvSpPr>
          <p:nvPr>
            <p:ph type="body" sz="quarter" idx="10"/>
          </p:nvPr>
        </p:nvSpPr>
        <p:spPr>
          <a:xfrm>
            <a:off x="881445" y="4610158"/>
            <a:ext cx="2068694" cy="391634"/>
          </a:xfrm>
          <a:prstGeom prst="rect">
            <a:avLst/>
          </a:prstGeom>
        </p:spPr>
        <p:txBody>
          <a:bodyPr>
            <a:normAutofit/>
          </a:bodyPr>
          <a:lstStyle>
            <a:lvl1pPr marL="0" indent="0" algn="ctr">
              <a:buNone/>
              <a:defRPr sz="2000">
                <a:solidFill>
                  <a:schemeClr val="accent2"/>
                </a:solidFill>
              </a:defRPr>
            </a:lvl1pPr>
          </a:lstStyle>
          <a:p>
            <a:pPr lvl="0"/>
            <a:r>
              <a:rPr lang="en-US"/>
              <a:t>Click to edit Master text styles</a:t>
            </a:r>
          </a:p>
        </p:txBody>
      </p:sp>
      <p:sp>
        <p:nvSpPr>
          <p:cNvPr id="107" name="Text Placeholder 34">
            <a:extLst>
              <a:ext uri="{FF2B5EF4-FFF2-40B4-BE49-F238E27FC236}">
                <a16:creationId xmlns:a16="http://schemas.microsoft.com/office/drawing/2014/main" id="{7F70B278-4654-46AC-8DD6-824CEF1DFAFB}"/>
              </a:ext>
            </a:extLst>
          </p:cNvPr>
          <p:cNvSpPr>
            <a:spLocks noGrp="1"/>
          </p:cNvSpPr>
          <p:nvPr>
            <p:ph type="body" sz="quarter" idx="11"/>
          </p:nvPr>
        </p:nvSpPr>
        <p:spPr>
          <a:xfrm>
            <a:off x="872177" y="5036815"/>
            <a:ext cx="2068694" cy="1159565"/>
          </a:xfrm>
          <a:prstGeom prst="rect">
            <a:avLst/>
          </a:prstGeom>
        </p:spPr>
        <p:txBody>
          <a:bodyPr>
            <a:normAutofit/>
          </a:bodyPr>
          <a:lstStyle>
            <a:lvl1pPr marL="0" indent="0" algn="ctr">
              <a:buNone/>
              <a:defRPr sz="2000">
                <a:solidFill>
                  <a:schemeClr val="tx1"/>
                </a:solidFill>
              </a:defRPr>
            </a:lvl1pPr>
          </a:lstStyle>
          <a:p>
            <a:pPr lvl="0"/>
            <a:r>
              <a:rPr lang="en-US"/>
              <a:t>Click to edit Master text styles</a:t>
            </a:r>
          </a:p>
        </p:txBody>
      </p:sp>
      <p:sp>
        <p:nvSpPr>
          <p:cNvPr id="108" name="Text Placeholder 34">
            <a:extLst>
              <a:ext uri="{FF2B5EF4-FFF2-40B4-BE49-F238E27FC236}">
                <a16:creationId xmlns:a16="http://schemas.microsoft.com/office/drawing/2014/main" id="{3B7069E5-61AE-4AB2-8653-98A7F283E09B}"/>
              </a:ext>
            </a:extLst>
          </p:cNvPr>
          <p:cNvSpPr>
            <a:spLocks noGrp="1"/>
          </p:cNvSpPr>
          <p:nvPr>
            <p:ph type="body" sz="quarter" idx="12"/>
          </p:nvPr>
        </p:nvSpPr>
        <p:spPr>
          <a:xfrm>
            <a:off x="4998513" y="4610158"/>
            <a:ext cx="2068694" cy="391634"/>
          </a:xfrm>
          <a:prstGeom prst="rect">
            <a:avLst/>
          </a:prstGeom>
        </p:spPr>
        <p:txBody>
          <a:bodyPr>
            <a:normAutofit/>
          </a:bodyPr>
          <a:lstStyle>
            <a:lvl1pPr marL="0" indent="0" algn="ctr">
              <a:buNone/>
              <a:defRPr sz="2000">
                <a:solidFill>
                  <a:schemeClr val="accent4"/>
                </a:solidFill>
              </a:defRPr>
            </a:lvl1pPr>
          </a:lstStyle>
          <a:p>
            <a:pPr lvl="0"/>
            <a:r>
              <a:rPr lang="en-US"/>
              <a:t>Click to edit Master text styles</a:t>
            </a:r>
          </a:p>
        </p:txBody>
      </p:sp>
      <p:sp>
        <p:nvSpPr>
          <p:cNvPr id="109" name="Text Placeholder 34">
            <a:extLst>
              <a:ext uri="{FF2B5EF4-FFF2-40B4-BE49-F238E27FC236}">
                <a16:creationId xmlns:a16="http://schemas.microsoft.com/office/drawing/2014/main" id="{38A8EB30-9561-4857-91EC-C9B25464AFDE}"/>
              </a:ext>
            </a:extLst>
          </p:cNvPr>
          <p:cNvSpPr>
            <a:spLocks noGrp="1"/>
          </p:cNvSpPr>
          <p:nvPr>
            <p:ph type="body" sz="quarter" idx="13"/>
          </p:nvPr>
        </p:nvSpPr>
        <p:spPr>
          <a:xfrm>
            <a:off x="4989245" y="5036815"/>
            <a:ext cx="2068694" cy="1159565"/>
          </a:xfrm>
          <a:prstGeom prst="rect">
            <a:avLst/>
          </a:prstGeom>
        </p:spPr>
        <p:txBody>
          <a:bodyPr>
            <a:normAutofit/>
          </a:bodyPr>
          <a:lstStyle>
            <a:lvl1pPr marL="0" indent="0" algn="ctr">
              <a:buNone/>
              <a:defRPr sz="2000">
                <a:solidFill>
                  <a:schemeClr val="tx1"/>
                </a:solidFill>
              </a:defRPr>
            </a:lvl1pPr>
          </a:lstStyle>
          <a:p>
            <a:pPr lvl="0"/>
            <a:r>
              <a:rPr lang="en-US"/>
              <a:t>Click to edit Master text styles</a:t>
            </a:r>
          </a:p>
        </p:txBody>
      </p:sp>
      <p:sp>
        <p:nvSpPr>
          <p:cNvPr id="110" name="Text Placeholder 34">
            <a:extLst>
              <a:ext uri="{FF2B5EF4-FFF2-40B4-BE49-F238E27FC236}">
                <a16:creationId xmlns:a16="http://schemas.microsoft.com/office/drawing/2014/main" id="{AE1932D4-1CD4-4631-9E96-954227141C8A}"/>
              </a:ext>
            </a:extLst>
          </p:cNvPr>
          <p:cNvSpPr>
            <a:spLocks noGrp="1"/>
          </p:cNvSpPr>
          <p:nvPr>
            <p:ph type="body" sz="quarter" idx="14"/>
          </p:nvPr>
        </p:nvSpPr>
        <p:spPr>
          <a:xfrm>
            <a:off x="9089340" y="4613478"/>
            <a:ext cx="2068694" cy="391634"/>
          </a:xfrm>
          <a:prstGeom prst="rect">
            <a:avLst/>
          </a:prstGeom>
        </p:spPr>
        <p:txBody>
          <a:bodyPr>
            <a:normAutofit/>
          </a:bodyPr>
          <a:lstStyle>
            <a:lvl1pPr marL="0" indent="0" algn="ctr">
              <a:buNone/>
              <a:defRPr sz="2000">
                <a:solidFill>
                  <a:schemeClr val="accent6"/>
                </a:solidFill>
              </a:defRPr>
            </a:lvl1pPr>
          </a:lstStyle>
          <a:p>
            <a:pPr lvl="0"/>
            <a:r>
              <a:rPr lang="en-US"/>
              <a:t>Click to edit Master text styles</a:t>
            </a:r>
          </a:p>
        </p:txBody>
      </p:sp>
      <p:sp>
        <p:nvSpPr>
          <p:cNvPr id="111" name="Text Placeholder 34">
            <a:extLst>
              <a:ext uri="{FF2B5EF4-FFF2-40B4-BE49-F238E27FC236}">
                <a16:creationId xmlns:a16="http://schemas.microsoft.com/office/drawing/2014/main" id="{7A6D526A-E91A-4FC8-8AB8-5FEA321F6ADC}"/>
              </a:ext>
            </a:extLst>
          </p:cNvPr>
          <p:cNvSpPr>
            <a:spLocks noGrp="1"/>
          </p:cNvSpPr>
          <p:nvPr>
            <p:ph type="body" sz="quarter" idx="15"/>
          </p:nvPr>
        </p:nvSpPr>
        <p:spPr>
          <a:xfrm>
            <a:off x="9080072" y="5040135"/>
            <a:ext cx="2068694" cy="1159565"/>
          </a:xfrm>
          <a:prstGeom prst="rect">
            <a:avLst/>
          </a:prstGeom>
        </p:spPr>
        <p:txBody>
          <a:bodyPr>
            <a:normAutofit/>
          </a:bodyPr>
          <a:lstStyle>
            <a:lvl1pPr marL="0" indent="0" algn="ctr">
              <a:buNone/>
              <a:defRPr sz="2000">
                <a:solidFill>
                  <a:schemeClr val="tx1"/>
                </a:solidFill>
              </a:defRPr>
            </a:lvl1pPr>
          </a:lstStyle>
          <a:p>
            <a:pPr lvl="0"/>
            <a:r>
              <a:rPr lang="en-US"/>
              <a:t>Click to edit Master text styles</a:t>
            </a:r>
          </a:p>
        </p:txBody>
      </p:sp>
      <p:sp>
        <p:nvSpPr>
          <p:cNvPr id="112" name="Text Placeholder 34">
            <a:extLst>
              <a:ext uri="{FF2B5EF4-FFF2-40B4-BE49-F238E27FC236}">
                <a16:creationId xmlns:a16="http://schemas.microsoft.com/office/drawing/2014/main" id="{61A32F9F-4ACF-442A-8853-0E4B42CC9EF2}"/>
              </a:ext>
            </a:extLst>
          </p:cNvPr>
          <p:cNvSpPr>
            <a:spLocks noGrp="1"/>
          </p:cNvSpPr>
          <p:nvPr>
            <p:ph type="body" sz="quarter" idx="16"/>
          </p:nvPr>
        </p:nvSpPr>
        <p:spPr>
          <a:xfrm>
            <a:off x="2965654" y="1126350"/>
            <a:ext cx="2068694" cy="391634"/>
          </a:xfrm>
          <a:prstGeom prst="rect">
            <a:avLst/>
          </a:prstGeom>
        </p:spPr>
        <p:txBody>
          <a:bodyPr>
            <a:normAutofit/>
          </a:bodyPr>
          <a:lstStyle>
            <a:lvl1pPr marL="0" indent="0" algn="ctr">
              <a:buNone/>
              <a:defRPr sz="2000">
                <a:solidFill>
                  <a:schemeClr val="accent3"/>
                </a:solidFill>
              </a:defRPr>
            </a:lvl1pPr>
          </a:lstStyle>
          <a:p>
            <a:pPr lvl="0"/>
            <a:r>
              <a:rPr lang="en-US"/>
              <a:t>Click to edit Master text styles</a:t>
            </a:r>
          </a:p>
        </p:txBody>
      </p:sp>
      <p:sp>
        <p:nvSpPr>
          <p:cNvPr id="113" name="Text Placeholder 34">
            <a:extLst>
              <a:ext uri="{FF2B5EF4-FFF2-40B4-BE49-F238E27FC236}">
                <a16:creationId xmlns:a16="http://schemas.microsoft.com/office/drawing/2014/main" id="{B3D0AD38-B8DA-4C19-97D0-C4BF494F2F0B}"/>
              </a:ext>
            </a:extLst>
          </p:cNvPr>
          <p:cNvSpPr>
            <a:spLocks noGrp="1"/>
          </p:cNvSpPr>
          <p:nvPr>
            <p:ph type="body" sz="quarter" idx="17"/>
          </p:nvPr>
        </p:nvSpPr>
        <p:spPr>
          <a:xfrm>
            <a:off x="2956386" y="1553007"/>
            <a:ext cx="2068694" cy="1159565"/>
          </a:xfrm>
          <a:prstGeom prst="rect">
            <a:avLst/>
          </a:prstGeom>
        </p:spPr>
        <p:txBody>
          <a:bodyPr>
            <a:normAutofit/>
          </a:bodyPr>
          <a:lstStyle>
            <a:lvl1pPr marL="0" indent="0" algn="ctr">
              <a:buNone/>
              <a:defRPr sz="2000">
                <a:solidFill>
                  <a:schemeClr val="tx1"/>
                </a:solidFill>
              </a:defRPr>
            </a:lvl1pPr>
          </a:lstStyle>
          <a:p>
            <a:pPr lvl="0"/>
            <a:r>
              <a:rPr lang="en-US"/>
              <a:t>Click to edit Master text styles</a:t>
            </a:r>
          </a:p>
        </p:txBody>
      </p:sp>
      <p:sp>
        <p:nvSpPr>
          <p:cNvPr id="114" name="Text Placeholder 34">
            <a:extLst>
              <a:ext uri="{FF2B5EF4-FFF2-40B4-BE49-F238E27FC236}">
                <a16:creationId xmlns:a16="http://schemas.microsoft.com/office/drawing/2014/main" id="{A8DE427E-A7F5-47D9-AA8C-5F8089A99E20}"/>
              </a:ext>
            </a:extLst>
          </p:cNvPr>
          <p:cNvSpPr>
            <a:spLocks noGrp="1"/>
          </p:cNvSpPr>
          <p:nvPr>
            <p:ph type="body" sz="quarter" idx="18"/>
          </p:nvPr>
        </p:nvSpPr>
        <p:spPr>
          <a:xfrm>
            <a:off x="7129515" y="1066973"/>
            <a:ext cx="2068694" cy="391634"/>
          </a:xfrm>
          <a:prstGeom prst="rect">
            <a:avLst/>
          </a:prstGeom>
        </p:spPr>
        <p:txBody>
          <a:bodyPr>
            <a:normAutofit/>
          </a:bodyPr>
          <a:lstStyle>
            <a:lvl1pPr marL="0" indent="0" algn="ctr">
              <a:buNone/>
              <a:defRPr sz="2000">
                <a:solidFill>
                  <a:schemeClr val="accent5"/>
                </a:solidFill>
              </a:defRPr>
            </a:lvl1pPr>
          </a:lstStyle>
          <a:p>
            <a:pPr lvl="0"/>
            <a:r>
              <a:rPr lang="en-US"/>
              <a:t>Click to edit Master text styles</a:t>
            </a:r>
          </a:p>
        </p:txBody>
      </p:sp>
      <p:sp>
        <p:nvSpPr>
          <p:cNvPr id="115" name="Text Placeholder 34">
            <a:extLst>
              <a:ext uri="{FF2B5EF4-FFF2-40B4-BE49-F238E27FC236}">
                <a16:creationId xmlns:a16="http://schemas.microsoft.com/office/drawing/2014/main" id="{E764A502-6D62-4133-90C7-1FE9B38E747B}"/>
              </a:ext>
            </a:extLst>
          </p:cNvPr>
          <p:cNvSpPr>
            <a:spLocks noGrp="1"/>
          </p:cNvSpPr>
          <p:nvPr>
            <p:ph type="body" sz="quarter" idx="19"/>
          </p:nvPr>
        </p:nvSpPr>
        <p:spPr>
          <a:xfrm>
            <a:off x="7120247" y="1493630"/>
            <a:ext cx="2068694" cy="1159565"/>
          </a:xfrm>
          <a:prstGeom prst="rect">
            <a:avLst/>
          </a:prstGeom>
        </p:spPr>
        <p:txBody>
          <a:bodyPr>
            <a:normAutofit/>
          </a:bodyPr>
          <a:lstStyle>
            <a:lvl1pPr marL="0" indent="0" algn="ctr">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58642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75000"/>
                    <a:lumOff val="2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572069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Contents slide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5935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4" name="Picture Placeholder 27">
            <a:extLst>
              <a:ext uri="{FF2B5EF4-FFF2-40B4-BE49-F238E27FC236}">
                <a16:creationId xmlns:a16="http://schemas.microsoft.com/office/drawing/2014/main" id="{E81299D6-8AE9-46FC-B5BE-5AD543758D7F}"/>
              </a:ext>
            </a:extLst>
          </p:cNvPr>
          <p:cNvSpPr>
            <a:spLocks noGrp="1"/>
          </p:cNvSpPr>
          <p:nvPr>
            <p:ph type="pic" sz="quarter" idx="14" hasCustomPrompt="1"/>
          </p:nvPr>
        </p:nvSpPr>
        <p:spPr>
          <a:xfrm>
            <a:off x="7903669" y="2174423"/>
            <a:ext cx="1368000" cy="1368000"/>
          </a:xfrm>
          <a:prstGeom prst="ellipse">
            <a:avLst/>
          </a:prstGeom>
          <a:solidFill>
            <a:schemeClr val="bg1">
              <a:lumMod val="95000"/>
            </a:schemeClr>
          </a:solidFill>
          <a:ln w="38100">
            <a:solidFill>
              <a:schemeClr val="accent2"/>
            </a:solidFill>
          </a:ln>
          <a:effectLst/>
        </p:spPr>
        <p:txBody>
          <a:bodyPr rtlCol="0" anchor="ctr">
            <a:normAutofit/>
          </a:bodyPr>
          <a:lstStyle>
            <a:lvl1pPr marL="0" indent="0" algn="ctr">
              <a:buFontTx/>
              <a:buNone/>
              <a:defRPr sz="1200">
                <a:solidFill>
                  <a:schemeClr val="tx1">
                    <a:lumMod val="75000"/>
                    <a:lumOff val="25000"/>
                  </a:schemeClr>
                </a:solidFill>
                <a:latin typeface="+mn-lt"/>
                <a:ea typeface="+mn-ea"/>
              </a:defRPr>
            </a:lvl1pPr>
          </a:lstStyle>
          <a:p>
            <a:pPr lvl="0"/>
            <a:r>
              <a:rPr lang="en-US" altLang="ko-KR" noProof="0" dirty="0"/>
              <a:t>Place Your Picture Here</a:t>
            </a:r>
            <a:endParaRPr lang="en-JM" altLang="ko-KR" noProof="0" dirty="0"/>
          </a:p>
        </p:txBody>
      </p:sp>
      <p:sp>
        <p:nvSpPr>
          <p:cNvPr id="5" name="Picture Placeholder 27">
            <a:extLst>
              <a:ext uri="{FF2B5EF4-FFF2-40B4-BE49-F238E27FC236}">
                <a16:creationId xmlns:a16="http://schemas.microsoft.com/office/drawing/2014/main" id="{D1ABEA86-938E-4CE0-9392-807AB7E71FF7}"/>
              </a:ext>
            </a:extLst>
          </p:cNvPr>
          <p:cNvSpPr>
            <a:spLocks noGrp="1"/>
          </p:cNvSpPr>
          <p:nvPr>
            <p:ph type="pic" sz="quarter" idx="15" hasCustomPrompt="1"/>
          </p:nvPr>
        </p:nvSpPr>
        <p:spPr>
          <a:xfrm>
            <a:off x="7903669" y="4360291"/>
            <a:ext cx="1368000" cy="1368000"/>
          </a:xfrm>
          <a:prstGeom prst="ellipse">
            <a:avLst/>
          </a:prstGeom>
          <a:solidFill>
            <a:schemeClr val="bg1">
              <a:lumMod val="95000"/>
            </a:schemeClr>
          </a:solidFill>
          <a:ln w="38100">
            <a:solidFill>
              <a:schemeClr val="accent4"/>
            </a:solidFill>
          </a:ln>
          <a:effectLst/>
        </p:spPr>
        <p:txBody>
          <a:bodyPr rtlCol="0" anchor="ctr">
            <a:normAutofit/>
          </a:bodyPr>
          <a:lstStyle>
            <a:lvl1pPr marL="0" indent="0" algn="ctr">
              <a:buFontTx/>
              <a:buNone/>
              <a:defRPr sz="1200">
                <a:solidFill>
                  <a:schemeClr val="tx1">
                    <a:lumMod val="75000"/>
                    <a:lumOff val="25000"/>
                  </a:schemeClr>
                </a:solidFill>
                <a:latin typeface="+mn-lt"/>
                <a:ea typeface="+mn-ea"/>
              </a:defRPr>
            </a:lvl1pPr>
          </a:lstStyle>
          <a:p>
            <a:pPr lvl="0"/>
            <a:r>
              <a:rPr lang="en-US" altLang="ko-KR" noProof="0" dirty="0"/>
              <a:t>Place Your Picture Here</a:t>
            </a:r>
            <a:endParaRPr lang="en-JM" altLang="ko-KR" noProof="0" dirty="0"/>
          </a:p>
        </p:txBody>
      </p:sp>
      <p:sp>
        <p:nvSpPr>
          <p:cNvPr id="6" name="Picture Placeholder 27">
            <a:extLst>
              <a:ext uri="{FF2B5EF4-FFF2-40B4-BE49-F238E27FC236}">
                <a16:creationId xmlns:a16="http://schemas.microsoft.com/office/drawing/2014/main" id="{AB8E6650-9798-496B-A341-D82EE061033A}"/>
              </a:ext>
            </a:extLst>
          </p:cNvPr>
          <p:cNvSpPr>
            <a:spLocks noGrp="1"/>
          </p:cNvSpPr>
          <p:nvPr>
            <p:ph type="pic" sz="quarter" idx="16" hasCustomPrompt="1"/>
          </p:nvPr>
        </p:nvSpPr>
        <p:spPr>
          <a:xfrm>
            <a:off x="2929923" y="2174423"/>
            <a:ext cx="1368000" cy="1368000"/>
          </a:xfrm>
          <a:prstGeom prst="ellipse">
            <a:avLst/>
          </a:prstGeom>
          <a:solidFill>
            <a:schemeClr val="bg1">
              <a:lumMod val="95000"/>
            </a:schemeClr>
          </a:solidFill>
          <a:ln w="38100">
            <a:solidFill>
              <a:schemeClr val="accent1"/>
            </a:solidFill>
          </a:ln>
          <a:effectLst/>
        </p:spPr>
        <p:txBody>
          <a:bodyPr rtlCol="0" anchor="ctr">
            <a:normAutofit/>
          </a:bodyPr>
          <a:lstStyle>
            <a:lvl1pPr marL="0" indent="0" algn="ctr">
              <a:buFontTx/>
              <a:buNone/>
              <a:defRPr sz="1200" baseline="0">
                <a:solidFill>
                  <a:schemeClr val="tx1">
                    <a:lumMod val="75000"/>
                    <a:lumOff val="25000"/>
                  </a:schemeClr>
                </a:solidFill>
                <a:latin typeface="+mn-lt"/>
                <a:ea typeface="+mn-ea"/>
              </a:defRPr>
            </a:lvl1pPr>
          </a:lstStyle>
          <a:p>
            <a:pPr lvl="0"/>
            <a:r>
              <a:rPr lang="en-US" altLang="ko-KR" noProof="0" dirty="0"/>
              <a:t>Place Your Picture Here</a:t>
            </a:r>
            <a:endParaRPr lang="en-JM" noProof="0" dirty="0"/>
          </a:p>
        </p:txBody>
      </p:sp>
      <p:sp>
        <p:nvSpPr>
          <p:cNvPr id="7" name="Picture Placeholder 27">
            <a:extLst>
              <a:ext uri="{FF2B5EF4-FFF2-40B4-BE49-F238E27FC236}">
                <a16:creationId xmlns:a16="http://schemas.microsoft.com/office/drawing/2014/main" id="{A2BF8B38-9CDE-4FA4-BEBF-2098F1B76A6D}"/>
              </a:ext>
            </a:extLst>
          </p:cNvPr>
          <p:cNvSpPr>
            <a:spLocks noGrp="1"/>
          </p:cNvSpPr>
          <p:nvPr>
            <p:ph type="pic" sz="quarter" idx="17" hasCustomPrompt="1"/>
          </p:nvPr>
        </p:nvSpPr>
        <p:spPr>
          <a:xfrm>
            <a:off x="2929923" y="4360291"/>
            <a:ext cx="1368000" cy="1368000"/>
          </a:xfrm>
          <a:prstGeom prst="ellipse">
            <a:avLst/>
          </a:prstGeom>
          <a:solidFill>
            <a:schemeClr val="bg1">
              <a:lumMod val="95000"/>
            </a:schemeClr>
          </a:solidFill>
          <a:ln w="38100">
            <a:solidFill>
              <a:schemeClr val="accent3"/>
            </a:solidFill>
          </a:ln>
          <a:effectLst/>
        </p:spPr>
        <p:txBody>
          <a:bodyPr rtlCol="0" anchor="ctr">
            <a:normAutofit/>
          </a:bodyPr>
          <a:lstStyle>
            <a:lvl1pPr marL="0" indent="0" algn="ctr">
              <a:buFontTx/>
              <a:buNone/>
              <a:defRPr sz="1200">
                <a:solidFill>
                  <a:schemeClr val="tx1">
                    <a:lumMod val="75000"/>
                    <a:lumOff val="25000"/>
                  </a:schemeClr>
                </a:solidFill>
                <a:latin typeface="+mn-lt"/>
                <a:ea typeface="+mn-ea"/>
              </a:defRPr>
            </a:lvl1pPr>
          </a:lstStyle>
          <a:p>
            <a:pPr lvl="0"/>
            <a:r>
              <a:rPr lang="en-US" altLang="ko-KR" noProof="0" dirty="0"/>
              <a:t>Place Your Picture Here</a:t>
            </a:r>
            <a:endParaRPr lang="en-JM" altLang="ko-KR" noProof="0" dirty="0"/>
          </a:p>
        </p:txBody>
      </p:sp>
      <p:sp>
        <p:nvSpPr>
          <p:cNvPr id="8" name="Picture Placeholder 27">
            <a:extLst>
              <a:ext uri="{FF2B5EF4-FFF2-40B4-BE49-F238E27FC236}">
                <a16:creationId xmlns:a16="http://schemas.microsoft.com/office/drawing/2014/main" id="{ED24B512-6D0F-4C7E-B16A-1FC9182380F9}"/>
              </a:ext>
            </a:extLst>
          </p:cNvPr>
          <p:cNvSpPr>
            <a:spLocks noGrp="1"/>
          </p:cNvSpPr>
          <p:nvPr>
            <p:ph type="pic" sz="quarter" idx="13" hasCustomPrompt="1"/>
          </p:nvPr>
        </p:nvSpPr>
        <p:spPr>
          <a:xfrm>
            <a:off x="5015183" y="2862813"/>
            <a:ext cx="2160000" cy="2160000"/>
          </a:xfrm>
          <a:prstGeom prst="ellipse">
            <a:avLst/>
          </a:prstGeom>
          <a:solidFill>
            <a:schemeClr val="bg1">
              <a:lumMod val="95000"/>
            </a:schemeClr>
          </a:solidFill>
          <a:ln w="38100">
            <a:solidFill>
              <a:schemeClr val="accent5"/>
            </a:solidFill>
          </a:ln>
          <a:effectLst/>
        </p:spPr>
        <p:txBody>
          <a:bodyPr rtlCol="0" anchor="ctr">
            <a:normAutofit/>
          </a:bodyPr>
          <a:lstStyle>
            <a:lvl1pPr marL="0" indent="0" algn="ctr">
              <a:buFontTx/>
              <a:buNone/>
              <a:defRPr sz="1200">
                <a:solidFill>
                  <a:schemeClr val="tx1">
                    <a:lumMod val="75000"/>
                    <a:lumOff val="25000"/>
                  </a:schemeClr>
                </a:solidFill>
                <a:latin typeface="+mn-lt"/>
                <a:ea typeface="+mn-ea"/>
              </a:defRPr>
            </a:lvl1pPr>
          </a:lstStyle>
          <a:p>
            <a:pPr lvl="0"/>
            <a:r>
              <a:rPr lang="en-US" altLang="ko-KR" noProof="0" dirty="0"/>
              <a:t>Place Your Picture Here</a:t>
            </a:r>
            <a:endParaRPr lang="en-JM" altLang="ko-KR" noProof="0" dirty="0"/>
          </a:p>
        </p:txBody>
      </p:sp>
    </p:spTree>
    <p:extLst>
      <p:ext uri="{BB962C8B-B14F-4D97-AF65-F5344CB8AC3E}">
        <p14:creationId xmlns:p14="http://schemas.microsoft.com/office/powerpoint/2010/main" val="2814134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14127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solidFill>
                <a:schemeClr val="tx1">
                  <a:lumMod val="75000"/>
                  <a:lumOff val="25000"/>
                </a:schemeClr>
              </a:solidFill>
            </a:endParaRPr>
          </a:p>
        </p:txBody>
      </p:sp>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008453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4" r:id="rId11"/>
    <p:sldLayoutId id="2147483665" r:id="rId12"/>
    <p:sldLayoutId id="2147483666" r:id="rId13"/>
    <p:sldLayoutId id="2147483669" r:id="rId14"/>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59000">
              <a:srgbClr val="0A205D"/>
            </a:gs>
            <a:gs pos="0">
              <a:srgbClr val="A31B32"/>
            </a:gs>
            <a:gs pos="100000">
              <a:srgbClr val="002060"/>
            </a:gs>
          </a:gsLst>
          <a:path path="circle">
            <a:fillToRect r="100000" b="10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76802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7" r:id="rId4"/>
    <p:sldLayoutId id="2147483668" r:id="rId5"/>
  </p:sldLayoutIdLst>
  <p:txStyles>
    <p:titleStyle>
      <a:lvl1pPr algn="l" defTabSz="812910" rtl="0" eaLnBrk="1" latinLnBrk="0" hangingPunct="1">
        <a:lnSpc>
          <a:spcPct val="90000"/>
        </a:lnSpc>
        <a:spcBef>
          <a:spcPct val="0"/>
        </a:spcBef>
        <a:buNone/>
        <a:defRPr sz="3912" kern="1200">
          <a:solidFill>
            <a:schemeClr val="tx1"/>
          </a:solidFill>
          <a:latin typeface="+mj-lt"/>
          <a:ea typeface="+mj-ea"/>
          <a:cs typeface="+mj-cs"/>
        </a:defRPr>
      </a:lvl1pPr>
    </p:titleStyle>
    <p:bodyStyle>
      <a:lvl1pPr marL="203228" indent="-203228" algn="l" defTabSz="812910" rtl="0" eaLnBrk="1" latinLnBrk="0" hangingPunct="1">
        <a:lnSpc>
          <a:spcPct val="90000"/>
        </a:lnSpc>
        <a:spcBef>
          <a:spcPts val="890"/>
        </a:spcBef>
        <a:buFont typeface="Arial" panose="020B0604020202020204" pitchFamily="34" charset="0"/>
        <a:buChar char="•"/>
        <a:defRPr sz="2489" kern="1200">
          <a:solidFill>
            <a:schemeClr val="tx1"/>
          </a:solidFill>
          <a:latin typeface="+mn-lt"/>
          <a:ea typeface="+mn-ea"/>
          <a:cs typeface="+mn-cs"/>
        </a:defRPr>
      </a:lvl1pPr>
      <a:lvl2pPr marL="609683" indent="-203228" algn="l" defTabSz="812910" rtl="0" eaLnBrk="1" latinLnBrk="0" hangingPunct="1">
        <a:lnSpc>
          <a:spcPct val="90000"/>
        </a:lnSpc>
        <a:spcBef>
          <a:spcPts val="445"/>
        </a:spcBef>
        <a:buFont typeface="Arial" panose="020B0604020202020204" pitchFamily="34" charset="0"/>
        <a:buChar char="•"/>
        <a:defRPr sz="2134" kern="1200">
          <a:solidFill>
            <a:schemeClr val="tx1"/>
          </a:solidFill>
          <a:latin typeface="+mn-lt"/>
          <a:ea typeface="+mn-ea"/>
          <a:cs typeface="+mn-cs"/>
        </a:defRPr>
      </a:lvl2pPr>
      <a:lvl3pPr marL="1016138" indent="-203228" algn="l" defTabSz="812910" rtl="0" eaLnBrk="1" latinLnBrk="0" hangingPunct="1">
        <a:lnSpc>
          <a:spcPct val="90000"/>
        </a:lnSpc>
        <a:spcBef>
          <a:spcPts val="445"/>
        </a:spcBef>
        <a:buFont typeface="Arial" panose="020B0604020202020204" pitchFamily="34" charset="0"/>
        <a:buChar char="•"/>
        <a:defRPr sz="1778" kern="1200">
          <a:solidFill>
            <a:schemeClr val="tx1"/>
          </a:solidFill>
          <a:latin typeface="+mn-lt"/>
          <a:ea typeface="+mn-ea"/>
          <a:cs typeface="+mn-cs"/>
        </a:defRPr>
      </a:lvl3pPr>
      <a:lvl4pPr marL="1422592" indent="-203228" algn="l" defTabSz="812910" rtl="0" eaLnBrk="1" latinLnBrk="0" hangingPunct="1">
        <a:lnSpc>
          <a:spcPct val="90000"/>
        </a:lnSpc>
        <a:spcBef>
          <a:spcPts val="445"/>
        </a:spcBef>
        <a:buFont typeface="Arial" panose="020B0604020202020204" pitchFamily="34" charset="0"/>
        <a:buChar char="•"/>
        <a:defRPr sz="1601" kern="1200">
          <a:solidFill>
            <a:schemeClr val="tx1"/>
          </a:solidFill>
          <a:latin typeface="+mn-lt"/>
          <a:ea typeface="+mn-ea"/>
          <a:cs typeface="+mn-cs"/>
        </a:defRPr>
      </a:lvl4pPr>
      <a:lvl5pPr marL="1829047" indent="-203228" algn="l" defTabSz="812910" rtl="0" eaLnBrk="1" latinLnBrk="0" hangingPunct="1">
        <a:lnSpc>
          <a:spcPct val="90000"/>
        </a:lnSpc>
        <a:spcBef>
          <a:spcPts val="445"/>
        </a:spcBef>
        <a:buFont typeface="Arial" panose="020B0604020202020204" pitchFamily="34" charset="0"/>
        <a:buChar char="•"/>
        <a:defRPr sz="1601" kern="1200">
          <a:solidFill>
            <a:schemeClr val="tx1"/>
          </a:solidFill>
          <a:latin typeface="+mn-lt"/>
          <a:ea typeface="+mn-ea"/>
          <a:cs typeface="+mn-cs"/>
        </a:defRPr>
      </a:lvl5pPr>
      <a:lvl6pPr marL="2235502" indent="-203228" algn="l" defTabSz="812910" rtl="0" eaLnBrk="1" latinLnBrk="0" hangingPunct="1">
        <a:lnSpc>
          <a:spcPct val="90000"/>
        </a:lnSpc>
        <a:spcBef>
          <a:spcPts val="445"/>
        </a:spcBef>
        <a:buFont typeface="Arial" panose="020B0604020202020204" pitchFamily="34" charset="0"/>
        <a:buChar char="•"/>
        <a:defRPr sz="1601" kern="1200">
          <a:solidFill>
            <a:schemeClr val="tx1"/>
          </a:solidFill>
          <a:latin typeface="+mn-lt"/>
          <a:ea typeface="+mn-ea"/>
          <a:cs typeface="+mn-cs"/>
        </a:defRPr>
      </a:lvl6pPr>
      <a:lvl7pPr marL="2641957" indent="-203228" algn="l" defTabSz="812910" rtl="0" eaLnBrk="1" latinLnBrk="0" hangingPunct="1">
        <a:lnSpc>
          <a:spcPct val="90000"/>
        </a:lnSpc>
        <a:spcBef>
          <a:spcPts val="445"/>
        </a:spcBef>
        <a:buFont typeface="Arial" panose="020B0604020202020204" pitchFamily="34" charset="0"/>
        <a:buChar char="•"/>
        <a:defRPr sz="1601" kern="1200">
          <a:solidFill>
            <a:schemeClr val="tx1"/>
          </a:solidFill>
          <a:latin typeface="+mn-lt"/>
          <a:ea typeface="+mn-ea"/>
          <a:cs typeface="+mn-cs"/>
        </a:defRPr>
      </a:lvl7pPr>
      <a:lvl8pPr marL="3048412" indent="-203228" algn="l" defTabSz="812910" rtl="0" eaLnBrk="1" latinLnBrk="0" hangingPunct="1">
        <a:lnSpc>
          <a:spcPct val="90000"/>
        </a:lnSpc>
        <a:spcBef>
          <a:spcPts val="445"/>
        </a:spcBef>
        <a:buFont typeface="Arial" panose="020B0604020202020204" pitchFamily="34" charset="0"/>
        <a:buChar char="•"/>
        <a:defRPr sz="1601" kern="1200">
          <a:solidFill>
            <a:schemeClr val="tx1"/>
          </a:solidFill>
          <a:latin typeface="+mn-lt"/>
          <a:ea typeface="+mn-ea"/>
          <a:cs typeface="+mn-cs"/>
        </a:defRPr>
      </a:lvl8pPr>
      <a:lvl9pPr marL="3454866" indent="-203228" algn="l" defTabSz="812910" rtl="0" eaLnBrk="1" latinLnBrk="0" hangingPunct="1">
        <a:lnSpc>
          <a:spcPct val="90000"/>
        </a:lnSpc>
        <a:spcBef>
          <a:spcPts val="445"/>
        </a:spcBef>
        <a:buFont typeface="Arial" panose="020B0604020202020204" pitchFamily="34" charset="0"/>
        <a:buChar char="•"/>
        <a:defRPr sz="1601" kern="1200">
          <a:solidFill>
            <a:schemeClr val="tx1"/>
          </a:solidFill>
          <a:latin typeface="+mn-lt"/>
          <a:ea typeface="+mn-ea"/>
          <a:cs typeface="+mn-cs"/>
        </a:defRPr>
      </a:lvl9pPr>
    </p:bodyStyle>
    <p:otherStyle>
      <a:defPPr>
        <a:defRPr lang="en-US"/>
      </a:defPPr>
      <a:lvl1pPr marL="0" algn="l" defTabSz="812910" rtl="0" eaLnBrk="1" latinLnBrk="0" hangingPunct="1">
        <a:defRPr sz="1601" kern="1200">
          <a:solidFill>
            <a:schemeClr val="tx1"/>
          </a:solidFill>
          <a:latin typeface="+mn-lt"/>
          <a:ea typeface="+mn-ea"/>
          <a:cs typeface="+mn-cs"/>
        </a:defRPr>
      </a:lvl1pPr>
      <a:lvl2pPr marL="406455" algn="l" defTabSz="812910" rtl="0" eaLnBrk="1" latinLnBrk="0" hangingPunct="1">
        <a:defRPr sz="1601" kern="1200">
          <a:solidFill>
            <a:schemeClr val="tx1"/>
          </a:solidFill>
          <a:latin typeface="+mn-lt"/>
          <a:ea typeface="+mn-ea"/>
          <a:cs typeface="+mn-cs"/>
        </a:defRPr>
      </a:lvl2pPr>
      <a:lvl3pPr marL="812910" algn="l" defTabSz="812910" rtl="0" eaLnBrk="1" latinLnBrk="0" hangingPunct="1">
        <a:defRPr sz="1601" kern="1200">
          <a:solidFill>
            <a:schemeClr val="tx1"/>
          </a:solidFill>
          <a:latin typeface="+mn-lt"/>
          <a:ea typeface="+mn-ea"/>
          <a:cs typeface="+mn-cs"/>
        </a:defRPr>
      </a:lvl3pPr>
      <a:lvl4pPr marL="1219364" algn="l" defTabSz="812910" rtl="0" eaLnBrk="1" latinLnBrk="0" hangingPunct="1">
        <a:defRPr sz="1601" kern="1200">
          <a:solidFill>
            <a:schemeClr val="tx1"/>
          </a:solidFill>
          <a:latin typeface="+mn-lt"/>
          <a:ea typeface="+mn-ea"/>
          <a:cs typeface="+mn-cs"/>
        </a:defRPr>
      </a:lvl4pPr>
      <a:lvl5pPr marL="1625819" algn="l" defTabSz="812910" rtl="0" eaLnBrk="1" latinLnBrk="0" hangingPunct="1">
        <a:defRPr sz="1601" kern="1200">
          <a:solidFill>
            <a:schemeClr val="tx1"/>
          </a:solidFill>
          <a:latin typeface="+mn-lt"/>
          <a:ea typeface="+mn-ea"/>
          <a:cs typeface="+mn-cs"/>
        </a:defRPr>
      </a:lvl5pPr>
      <a:lvl6pPr marL="2032274" algn="l" defTabSz="812910" rtl="0" eaLnBrk="1" latinLnBrk="0" hangingPunct="1">
        <a:defRPr sz="1601" kern="1200">
          <a:solidFill>
            <a:schemeClr val="tx1"/>
          </a:solidFill>
          <a:latin typeface="+mn-lt"/>
          <a:ea typeface="+mn-ea"/>
          <a:cs typeface="+mn-cs"/>
        </a:defRPr>
      </a:lvl6pPr>
      <a:lvl7pPr marL="2438729" algn="l" defTabSz="812910" rtl="0" eaLnBrk="1" latinLnBrk="0" hangingPunct="1">
        <a:defRPr sz="1601" kern="1200">
          <a:solidFill>
            <a:schemeClr val="tx1"/>
          </a:solidFill>
          <a:latin typeface="+mn-lt"/>
          <a:ea typeface="+mn-ea"/>
          <a:cs typeface="+mn-cs"/>
        </a:defRPr>
      </a:lvl7pPr>
      <a:lvl8pPr marL="2845184" algn="l" defTabSz="812910" rtl="0" eaLnBrk="1" latinLnBrk="0" hangingPunct="1">
        <a:defRPr sz="1601" kern="1200">
          <a:solidFill>
            <a:schemeClr val="tx1"/>
          </a:solidFill>
          <a:latin typeface="+mn-lt"/>
          <a:ea typeface="+mn-ea"/>
          <a:cs typeface="+mn-cs"/>
        </a:defRPr>
      </a:lvl8pPr>
      <a:lvl9pPr marL="3251638" algn="l" defTabSz="812910" rtl="0" eaLnBrk="1" latinLnBrk="0" hangingPunct="1">
        <a:defRPr sz="16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40.png"/><Relationship Id="rId1" Type="http://schemas.openxmlformats.org/officeDocument/2006/relationships/slideLayout" Target="../slideLayouts/slideLayout11.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40.png"/><Relationship Id="rId1" Type="http://schemas.openxmlformats.org/officeDocument/2006/relationships/slideLayout" Target="../slideLayouts/slideLayout11.xml"/><Relationship Id="rId4" Type="http://schemas.openxmlformats.org/officeDocument/2006/relationships/image" Target="../media/image59.jp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0.png"/><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sv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64.svg"/><Relationship Id="rId17" Type="http://schemas.openxmlformats.org/officeDocument/2006/relationships/image" Target="../media/image69.png"/><Relationship Id="rId2" Type="http://schemas.openxmlformats.org/officeDocument/2006/relationships/image" Target="../media/image40.png"/><Relationship Id="rId16"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diagramColors" Target="../diagrams/colors4.xml"/><Relationship Id="rId11" Type="http://schemas.openxmlformats.org/officeDocument/2006/relationships/image" Target="../media/image63.png"/><Relationship Id="rId5" Type="http://schemas.openxmlformats.org/officeDocument/2006/relationships/diagramQuickStyle" Target="../diagrams/quickStyle4.xml"/><Relationship Id="rId15" Type="http://schemas.openxmlformats.org/officeDocument/2006/relationships/image" Target="../media/image67.png"/><Relationship Id="rId10" Type="http://schemas.openxmlformats.org/officeDocument/2006/relationships/image" Target="../media/image62.svg"/><Relationship Id="rId4" Type="http://schemas.openxmlformats.org/officeDocument/2006/relationships/diagramLayout" Target="../diagrams/layout4.xml"/><Relationship Id="rId9" Type="http://schemas.openxmlformats.org/officeDocument/2006/relationships/image" Target="../media/image61.png"/><Relationship Id="rId1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chart" Target="../charts/char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2.jpeg"/><Relationship Id="rId1" Type="http://schemas.openxmlformats.org/officeDocument/2006/relationships/slideLayout" Target="../slideLayouts/slideLayout1.xml"/><Relationship Id="rId5" Type="http://schemas.openxmlformats.org/officeDocument/2006/relationships/image" Target="../media/image73.jpeg"/><Relationship Id="rId4" Type="http://schemas.openxmlformats.org/officeDocument/2006/relationships/chart" Target="../charts/chart13.xml"/></Relationships>
</file>

<file path=ppt/slides/_rels/slide27.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g"/><Relationship Id="rId7" Type="http://schemas.openxmlformats.org/officeDocument/2006/relationships/image" Target="../media/image78.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jpeg"/></Relationships>
</file>

<file path=ppt/slides/_rels/slide2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81.jpeg"/></Relationships>
</file>

<file path=ppt/slides/_rels/slide2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chart" Target="../charts/chart15.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31.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diagramLayout" Target="../diagrams/layout8.xml"/><Relationship Id="rId18" Type="http://schemas.openxmlformats.org/officeDocument/2006/relationships/diagramLayout" Target="../diagrams/layout9.xml"/><Relationship Id="rId26" Type="http://schemas.microsoft.com/office/2007/relationships/diagramDrawing" Target="../diagrams/drawing10.xml"/><Relationship Id="rId3" Type="http://schemas.openxmlformats.org/officeDocument/2006/relationships/diagramLayout" Target="../diagrams/layout6.xml"/><Relationship Id="rId21" Type="http://schemas.microsoft.com/office/2007/relationships/diagramDrawing" Target="../diagrams/drawing9.xml"/><Relationship Id="rId7" Type="http://schemas.openxmlformats.org/officeDocument/2006/relationships/diagramData" Target="../diagrams/data7.xml"/><Relationship Id="rId12" Type="http://schemas.openxmlformats.org/officeDocument/2006/relationships/diagramData" Target="../diagrams/data8.xml"/><Relationship Id="rId17" Type="http://schemas.openxmlformats.org/officeDocument/2006/relationships/diagramData" Target="../diagrams/data9.xml"/><Relationship Id="rId25" Type="http://schemas.openxmlformats.org/officeDocument/2006/relationships/diagramColors" Target="../diagrams/colors10.xml"/><Relationship Id="rId2" Type="http://schemas.openxmlformats.org/officeDocument/2006/relationships/diagramData" Target="../diagrams/data6.xml"/><Relationship Id="rId16" Type="http://schemas.microsoft.com/office/2007/relationships/diagramDrawing" Target="../diagrams/drawing8.xml"/><Relationship Id="rId20" Type="http://schemas.openxmlformats.org/officeDocument/2006/relationships/diagramColors" Target="../diagrams/colors9.xml"/><Relationship Id="rId29" Type="http://schemas.openxmlformats.org/officeDocument/2006/relationships/image" Target="../media/image88.jpeg"/><Relationship Id="rId1" Type="http://schemas.openxmlformats.org/officeDocument/2006/relationships/slideLayout" Target="../slideLayouts/slideLayout8.xml"/><Relationship Id="rId6" Type="http://schemas.microsoft.com/office/2007/relationships/diagramDrawing" Target="../diagrams/drawing6.xml"/><Relationship Id="rId11" Type="http://schemas.microsoft.com/office/2007/relationships/diagramDrawing" Target="../diagrams/drawing7.xml"/><Relationship Id="rId24" Type="http://schemas.openxmlformats.org/officeDocument/2006/relationships/diagramQuickStyle" Target="../diagrams/quickStyle10.xml"/><Relationship Id="rId32" Type="http://schemas.openxmlformats.org/officeDocument/2006/relationships/image" Target="../media/image91.png"/><Relationship Id="rId5" Type="http://schemas.openxmlformats.org/officeDocument/2006/relationships/diagramColors" Target="../diagrams/colors6.xml"/><Relationship Id="rId15" Type="http://schemas.openxmlformats.org/officeDocument/2006/relationships/diagramColors" Target="../diagrams/colors8.xml"/><Relationship Id="rId23" Type="http://schemas.openxmlformats.org/officeDocument/2006/relationships/diagramLayout" Target="../diagrams/layout10.xml"/><Relationship Id="rId28" Type="http://schemas.openxmlformats.org/officeDocument/2006/relationships/image" Target="../media/image87.png"/><Relationship Id="rId10" Type="http://schemas.openxmlformats.org/officeDocument/2006/relationships/diagramColors" Target="../diagrams/colors7.xml"/><Relationship Id="rId19" Type="http://schemas.openxmlformats.org/officeDocument/2006/relationships/diagramQuickStyle" Target="../diagrams/quickStyle9.xml"/><Relationship Id="rId31" Type="http://schemas.openxmlformats.org/officeDocument/2006/relationships/image" Target="../media/image90.jpeg"/><Relationship Id="rId4" Type="http://schemas.openxmlformats.org/officeDocument/2006/relationships/diagramQuickStyle" Target="../diagrams/quickStyle6.xml"/><Relationship Id="rId9" Type="http://schemas.openxmlformats.org/officeDocument/2006/relationships/diagramQuickStyle" Target="../diagrams/quickStyle7.xml"/><Relationship Id="rId14" Type="http://schemas.openxmlformats.org/officeDocument/2006/relationships/diagramQuickStyle" Target="../diagrams/quickStyle8.xml"/><Relationship Id="rId22" Type="http://schemas.openxmlformats.org/officeDocument/2006/relationships/diagramData" Target="../diagrams/data10.xml"/><Relationship Id="rId27" Type="http://schemas.openxmlformats.org/officeDocument/2006/relationships/image" Target="../media/image86.png"/><Relationship Id="rId30" Type="http://schemas.openxmlformats.org/officeDocument/2006/relationships/image" Target="../media/image89.jpeg"/></Relationships>
</file>

<file path=ppt/slides/_rels/slide3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9.xml"/><Relationship Id="rId6" Type="http://schemas.openxmlformats.org/officeDocument/2006/relationships/image" Target="../media/image91.png"/><Relationship Id="rId5" Type="http://schemas.openxmlformats.org/officeDocument/2006/relationships/image" Target="../media/image95.jpeg"/><Relationship Id="rId4" Type="http://schemas.openxmlformats.org/officeDocument/2006/relationships/image" Target="../media/image94.jpeg"/></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12.xml"/><Relationship Id="rId13" Type="http://schemas.openxmlformats.org/officeDocument/2006/relationships/diagramLayout" Target="../diagrams/layout13.xml"/><Relationship Id="rId18" Type="http://schemas.openxmlformats.org/officeDocument/2006/relationships/diagramLayout" Target="../diagrams/layout14.xml"/><Relationship Id="rId26" Type="http://schemas.openxmlformats.org/officeDocument/2006/relationships/diagramLayout" Target="../diagrams/layout15.xml"/><Relationship Id="rId3" Type="http://schemas.openxmlformats.org/officeDocument/2006/relationships/diagramLayout" Target="../diagrams/layout11.xml"/><Relationship Id="rId21" Type="http://schemas.microsoft.com/office/2007/relationships/diagramDrawing" Target="../diagrams/drawing14.xml"/><Relationship Id="rId7" Type="http://schemas.openxmlformats.org/officeDocument/2006/relationships/diagramData" Target="../diagrams/data12.xml"/><Relationship Id="rId12" Type="http://schemas.openxmlformats.org/officeDocument/2006/relationships/diagramData" Target="../diagrams/data13.xml"/><Relationship Id="rId17" Type="http://schemas.openxmlformats.org/officeDocument/2006/relationships/diagramData" Target="../diagrams/data14.xml"/><Relationship Id="rId25" Type="http://schemas.openxmlformats.org/officeDocument/2006/relationships/diagramData" Target="../diagrams/data15.xml"/><Relationship Id="rId2" Type="http://schemas.openxmlformats.org/officeDocument/2006/relationships/diagramData" Target="../diagrams/data11.xml"/><Relationship Id="rId16" Type="http://schemas.microsoft.com/office/2007/relationships/diagramDrawing" Target="../diagrams/drawing13.xml"/><Relationship Id="rId20" Type="http://schemas.openxmlformats.org/officeDocument/2006/relationships/diagramColors" Target="../diagrams/colors14.xml"/><Relationship Id="rId29" Type="http://schemas.microsoft.com/office/2007/relationships/diagramDrawing" Target="../diagrams/drawing15.xml"/><Relationship Id="rId1" Type="http://schemas.openxmlformats.org/officeDocument/2006/relationships/slideLayout" Target="../slideLayouts/slideLayout8.xml"/><Relationship Id="rId6" Type="http://schemas.microsoft.com/office/2007/relationships/diagramDrawing" Target="../diagrams/drawing11.xml"/><Relationship Id="rId11" Type="http://schemas.microsoft.com/office/2007/relationships/diagramDrawing" Target="../diagrams/drawing12.xml"/><Relationship Id="rId24" Type="http://schemas.openxmlformats.org/officeDocument/2006/relationships/image" Target="../media/image98.png"/><Relationship Id="rId5" Type="http://schemas.openxmlformats.org/officeDocument/2006/relationships/diagramColors" Target="../diagrams/colors11.xml"/><Relationship Id="rId15" Type="http://schemas.openxmlformats.org/officeDocument/2006/relationships/diagramColors" Target="../diagrams/colors13.xml"/><Relationship Id="rId23" Type="http://schemas.openxmlformats.org/officeDocument/2006/relationships/image" Target="../media/image97.png"/><Relationship Id="rId28" Type="http://schemas.openxmlformats.org/officeDocument/2006/relationships/diagramColors" Target="../diagrams/colors15.xml"/><Relationship Id="rId10" Type="http://schemas.openxmlformats.org/officeDocument/2006/relationships/diagramColors" Target="../diagrams/colors12.xml"/><Relationship Id="rId19" Type="http://schemas.openxmlformats.org/officeDocument/2006/relationships/diagramQuickStyle" Target="../diagrams/quickStyle14.xml"/><Relationship Id="rId4" Type="http://schemas.openxmlformats.org/officeDocument/2006/relationships/diagramQuickStyle" Target="../diagrams/quickStyle11.xml"/><Relationship Id="rId9" Type="http://schemas.openxmlformats.org/officeDocument/2006/relationships/diagramQuickStyle" Target="../diagrams/quickStyle12.xml"/><Relationship Id="rId14" Type="http://schemas.openxmlformats.org/officeDocument/2006/relationships/diagramQuickStyle" Target="../diagrams/quickStyle13.xml"/><Relationship Id="rId22" Type="http://schemas.openxmlformats.org/officeDocument/2006/relationships/image" Target="../media/image96.png"/><Relationship Id="rId27" Type="http://schemas.openxmlformats.org/officeDocument/2006/relationships/diagramQuickStyle" Target="../diagrams/quickStyle15.xml"/><Relationship Id="rId30" Type="http://schemas.openxmlformats.org/officeDocument/2006/relationships/image" Target="../media/image91.png"/></Relationships>
</file>

<file path=ppt/slides/_rels/slide3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4.xml"/><Relationship Id="rId6" Type="http://schemas.openxmlformats.org/officeDocument/2006/relationships/chart" Target="../charts/chart19.xml"/><Relationship Id="rId5" Type="http://schemas.openxmlformats.org/officeDocument/2006/relationships/chart" Target="../charts/chart18.xml"/><Relationship Id="rId4" Type="http://schemas.openxmlformats.org/officeDocument/2006/relationships/image" Target="../media/image91.png"/></Relationships>
</file>

<file path=ppt/slides/_rels/slide35.xml.rels><?xml version="1.0" encoding="UTF-8" standalone="yes"?>
<Relationships xmlns="http://schemas.openxmlformats.org/package/2006/relationships"><Relationship Id="rId8" Type="http://schemas.openxmlformats.org/officeDocument/2006/relationships/image" Target="../media/image104.jpg"/><Relationship Id="rId3" Type="http://schemas.openxmlformats.org/officeDocument/2006/relationships/image" Target="../media/image100.jpg"/><Relationship Id="rId7" Type="http://schemas.openxmlformats.org/officeDocument/2006/relationships/image" Target="../media/image103.png"/><Relationship Id="rId2" Type="http://schemas.openxmlformats.org/officeDocument/2006/relationships/image" Target="../media/image99.jpg"/><Relationship Id="rId1" Type="http://schemas.openxmlformats.org/officeDocument/2006/relationships/slideLayout" Target="../slideLayouts/slideLayout13.xml"/><Relationship Id="rId6" Type="http://schemas.openxmlformats.org/officeDocument/2006/relationships/image" Target="../media/image102.jpg"/><Relationship Id="rId5" Type="http://schemas.openxmlformats.org/officeDocument/2006/relationships/image" Target="../media/image101.png"/><Relationship Id="rId4" Type="http://schemas.openxmlformats.org/officeDocument/2006/relationships/image" Target="../media/image40.png"/><Relationship Id="rId9" Type="http://schemas.openxmlformats.org/officeDocument/2006/relationships/image" Target="../media/image105.png"/></Relationships>
</file>

<file path=ppt/slides/_rels/slide3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jpeg"/></Relationships>
</file>

<file path=ppt/slides/_rels/slide3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40.png"/><Relationship Id="rId2" Type="http://schemas.openxmlformats.org/officeDocument/2006/relationships/image" Target="../media/image110.jpeg"/><Relationship Id="rId1" Type="http://schemas.openxmlformats.org/officeDocument/2006/relationships/slideLayout" Target="../slideLayouts/slideLayout4.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4.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chart" Target="../charts/chart3.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chart" Target="../charts/chart2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chart" Target="../charts/chart24.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6.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chart" Target="../charts/chart5.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40.png"/><Relationship Id="rId7" Type="http://schemas.openxmlformats.org/officeDocument/2006/relationships/image" Target="../media/image121.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20.jpeg"/><Relationship Id="rId11" Type="http://schemas.openxmlformats.org/officeDocument/2006/relationships/chart" Target="../charts/chart27.xml"/><Relationship Id="rId5" Type="http://schemas.openxmlformats.org/officeDocument/2006/relationships/image" Target="../media/image119.jpeg"/><Relationship Id="rId10" Type="http://schemas.openxmlformats.org/officeDocument/2006/relationships/image" Target="../media/image124.png"/><Relationship Id="rId4" Type="http://schemas.openxmlformats.org/officeDocument/2006/relationships/image" Target="../media/image118.jpeg"/><Relationship Id="rId9" Type="http://schemas.openxmlformats.org/officeDocument/2006/relationships/image" Target="../media/image123.jpg"/></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25.png"/></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chart" Target="../charts/chart7.xml"/><Relationship Id="rId4" Type="http://schemas.openxmlformats.org/officeDocument/2006/relationships/chart" Target="../charts/chart6.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40.png"/><Relationship Id="rId1" Type="http://schemas.openxmlformats.org/officeDocument/2006/relationships/slideLayout" Target="../slideLayouts/slideLayout11.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0.png"/><Relationship Id="rId1" Type="http://schemas.openxmlformats.org/officeDocument/2006/relationships/slideLayout" Target="../slideLayouts/slideLayout11.xml"/><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37C"/>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3D5FE3E-DD9D-351F-B459-1CB5459C61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1043" y="306118"/>
            <a:ext cx="2550759" cy="951629"/>
          </a:xfrm>
          <a:prstGeom prst="rect">
            <a:avLst/>
          </a:prstGeom>
        </p:spPr>
      </p:pic>
      <p:pic>
        <p:nvPicPr>
          <p:cNvPr id="17" name="Picture 16">
            <a:extLst>
              <a:ext uri="{FF2B5EF4-FFF2-40B4-BE49-F238E27FC236}">
                <a16:creationId xmlns:a16="http://schemas.microsoft.com/office/drawing/2014/main" id="{CF7DBE52-DC90-6D10-5253-3D6E3D850E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3585" y="391991"/>
            <a:ext cx="2886075" cy="962025"/>
          </a:xfrm>
          <a:prstGeom prst="rect">
            <a:avLst/>
          </a:prstGeom>
        </p:spPr>
      </p:pic>
      <p:sp>
        <p:nvSpPr>
          <p:cNvPr id="18" name="TextBox 17">
            <a:extLst>
              <a:ext uri="{FF2B5EF4-FFF2-40B4-BE49-F238E27FC236}">
                <a16:creationId xmlns:a16="http://schemas.microsoft.com/office/drawing/2014/main" id="{4F633E0E-5C8F-5649-2747-30DAB7B06DC8}"/>
              </a:ext>
            </a:extLst>
          </p:cNvPr>
          <p:cNvSpPr txBox="1"/>
          <p:nvPr/>
        </p:nvSpPr>
        <p:spPr>
          <a:xfrm>
            <a:off x="1397875" y="2633737"/>
            <a:ext cx="8824177" cy="1167051"/>
          </a:xfrm>
          <a:prstGeom prst="rect">
            <a:avLst/>
          </a:prstGeom>
          <a:noFill/>
        </p:spPr>
        <p:txBody>
          <a:bodyPr wrap="square" rtlCol="0">
            <a:spAutoFit/>
          </a:bodyPr>
          <a:lstStyle/>
          <a:p>
            <a:pPr lvl="1" algn="ctr" defTabSz="3133344">
              <a:lnSpc>
                <a:spcPct val="97000"/>
              </a:lnSpc>
              <a:tabLst>
                <a:tab pos="3133344" algn="l"/>
              </a:tabLst>
            </a:pPr>
            <a:r>
              <a:rPr lang="mn-MN" sz="2400" b="1" dirty="0">
                <a:solidFill>
                  <a:schemeClr val="bg1"/>
                </a:solidFill>
                <a:latin typeface="Arial"/>
              </a:rPr>
              <a:t>ӨВӨРХАНГАЙ АЙМГИЙН </a:t>
            </a:r>
            <a:r>
              <a:rPr lang="mn" sz="2400" b="1" dirty="0">
                <a:solidFill>
                  <a:schemeClr val="bg1"/>
                </a:solidFill>
                <a:latin typeface="Arial"/>
              </a:rPr>
              <a:t>ЭРҮҮЛ </a:t>
            </a:r>
            <a:r>
              <a:rPr lang="mn-MN" sz="2400" b="1" dirty="0">
                <a:solidFill>
                  <a:schemeClr val="bg1"/>
                </a:solidFill>
                <a:latin typeface="Arial"/>
              </a:rPr>
              <a:t>МЭНДИЙН ТУСЛАМЖ ҮЙЛЧИЛГЭЭНИЙ ӨНӨӨГИЙН БАЙДАЛ, ТУЛГАМДСАН АСУУДАЛ, ЦААШДЫН ЧИГЛЭЛ, ЗОРИЛТ </a:t>
            </a:r>
            <a:endParaRPr lang="mn" sz="2400" b="1" dirty="0">
              <a:solidFill>
                <a:schemeClr val="bg1"/>
              </a:solidFill>
              <a:latin typeface="Arial"/>
            </a:endParaRPr>
          </a:p>
        </p:txBody>
      </p:sp>
      <p:sp>
        <p:nvSpPr>
          <p:cNvPr id="23" name="TextBox 22">
            <a:extLst>
              <a:ext uri="{FF2B5EF4-FFF2-40B4-BE49-F238E27FC236}">
                <a16:creationId xmlns:a16="http://schemas.microsoft.com/office/drawing/2014/main" id="{55B7AE80-3B28-4873-D934-6845ECBCF263}"/>
              </a:ext>
            </a:extLst>
          </p:cNvPr>
          <p:cNvSpPr txBox="1"/>
          <p:nvPr/>
        </p:nvSpPr>
        <p:spPr>
          <a:xfrm>
            <a:off x="3767142" y="4933813"/>
            <a:ext cx="8064660" cy="369332"/>
          </a:xfrm>
          <a:prstGeom prst="rect">
            <a:avLst/>
          </a:prstGeom>
          <a:noFill/>
        </p:spPr>
        <p:txBody>
          <a:bodyPr wrap="square">
            <a:spAutoFit/>
          </a:bodyPr>
          <a:lstStyle/>
          <a:p>
            <a:pPr marL="0" marR="0" indent="0" algn="ctr"/>
            <a:r>
              <a:rPr lang="mn-MN" sz="1800" b="1" dirty="0">
                <a:solidFill>
                  <a:srgbClr val="FFFFFF"/>
                </a:solidFill>
                <a:latin typeface="Arial" panose="020B0604020202020204" pitchFamily="34" charset="0"/>
                <a:cs typeface="Arial" panose="020B0604020202020204" pitchFamily="34" charset="0"/>
              </a:rPr>
              <a:t>ЭРҮҮЛ МЭНДИЙН ГАЗРЫН ДАРГА Д.ШИВААННҮРДЭВ </a:t>
            </a:r>
            <a:endParaRPr lang="mn" sz="1800" b="1" dirty="0">
              <a:solidFill>
                <a:srgbClr val="FFFFFF"/>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15E27C6-EF6B-400B-8EAF-3009436B52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197" y="251846"/>
            <a:ext cx="2842369" cy="1248866"/>
          </a:xfrm>
          <a:prstGeom prst="rect">
            <a:avLst/>
          </a:prstGeom>
        </p:spPr>
      </p:pic>
      <p:sp>
        <p:nvSpPr>
          <p:cNvPr id="2" name="Rectangle 1">
            <a:extLst>
              <a:ext uri="{FF2B5EF4-FFF2-40B4-BE49-F238E27FC236}">
                <a16:creationId xmlns:a16="http://schemas.microsoft.com/office/drawing/2014/main" id="{AD0A3B34-BC4B-770D-83F2-84B70F4415CE}"/>
              </a:ext>
            </a:extLst>
          </p:cNvPr>
          <p:cNvSpPr/>
          <p:nvPr/>
        </p:nvSpPr>
        <p:spPr>
          <a:xfrm>
            <a:off x="1631216" y="1036320"/>
            <a:ext cx="1731743" cy="463175"/>
          </a:xfrm>
          <a:prstGeom prst="rect">
            <a:avLst/>
          </a:prstGeom>
          <a:solidFill>
            <a:srgbClr val="00227D"/>
          </a:solidFill>
          <a:ln>
            <a:solidFill>
              <a:srgbClr val="0022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B187FD8-2E96-E21A-6B81-F4BBE8EFC116}"/>
              </a:ext>
            </a:extLst>
          </p:cNvPr>
          <p:cNvSpPr txBox="1"/>
          <p:nvPr/>
        </p:nvSpPr>
        <p:spPr>
          <a:xfrm>
            <a:off x="1555184" y="773200"/>
            <a:ext cx="1883805" cy="707886"/>
          </a:xfrm>
          <a:prstGeom prst="rect">
            <a:avLst/>
          </a:prstGeom>
          <a:noFill/>
        </p:spPr>
        <p:txBody>
          <a:bodyPr wrap="square" rtlCol="0">
            <a:spAutoFit/>
          </a:bodyPr>
          <a:lstStyle/>
          <a:p>
            <a:r>
              <a:rPr lang="mn-MN" sz="2000" dirty="0">
                <a:solidFill>
                  <a:schemeClr val="bg1"/>
                </a:solidFill>
              </a:rPr>
              <a:t>Эрүүл </a:t>
            </a:r>
          </a:p>
          <a:p>
            <a:r>
              <a:rPr lang="mn-MN" sz="2000" dirty="0">
                <a:solidFill>
                  <a:schemeClr val="bg1"/>
                </a:solidFill>
              </a:rPr>
              <a:t>мэндийн яам</a:t>
            </a:r>
            <a:endParaRPr lang="en-US" sz="2000" dirty="0">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9B6164-85DD-FD93-BE2B-33AD0C329294}"/>
              </a:ext>
            </a:extLst>
          </p:cNvPr>
          <p:cNvSpPr/>
          <p:nvPr/>
        </p:nvSpPr>
        <p:spPr>
          <a:xfrm>
            <a:off x="0" y="0"/>
            <a:ext cx="12192000" cy="923330"/>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p>
            <a:pPr marL="0" marR="0" indent="0"/>
            <a:r>
              <a:rPr lang="mn-MN" sz="3100" b="1" dirty="0">
                <a:solidFill>
                  <a:srgbClr val="FFFFFF"/>
                </a:solidFill>
                <a:latin typeface="Arial"/>
              </a:rPr>
              <a:t>      </a:t>
            </a:r>
            <a:endParaRPr lang="mn" sz="3200" b="1" dirty="0">
              <a:solidFill>
                <a:srgbClr val="FFFFFF"/>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79CA85CF-A55B-02C4-3513-70499E1B0E61}"/>
              </a:ext>
            </a:extLst>
          </p:cNvPr>
          <p:cNvSpPr/>
          <p:nvPr/>
        </p:nvSpPr>
        <p:spPr>
          <a:xfrm>
            <a:off x="-22860" y="0"/>
            <a:ext cx="297180" cy="92333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5" name="Picture 4">
            <a:extLst>
              <a:ext uri="{FF2B5EF4-FFF2-40B4-BE49-F238E27FC236}">
                <a16:creationId xmlns:a16="http://schemas.microsoft.com/office/drawing/2014/main" id="{F2ED2EF0-BE8D-113E-0CC1-412BA6DCE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154" y="12318"/>
            <a:ext cx="2476846" cy="911012"/>
          </a:xfrm>
          <a:prstGeom prst="rect">
            <a:avLst/>
          </a:prstGeom>
        </p:spPr>
      </p:pic>
      <p:sp>
        <p:nvSpPr>
          <p:cNvPr id="6" name="TextBox 5">
            <a:extLst>
              <a:ext uri="{FF2B5EF4-FFF2-40B4-BE49-F238E27FC236}">
                <a16:creationId xmlns:a16="http://schemas.microsoft.com/office/drawing/2014/main" id="{E20C77A9-A4B1-1E85-994F-8DD1C4B0AC28}"/>
              </a:ext>
            </a:extLst>
          </p:cNvPr>
          <p:cNvSpPr txBox="1"/>
          <p:nvPr/>
        </p:nvSpPr>
        <p:spPr>
          <a:xfrm>
            <a:off x="894505" y="-116327"/>
            <a:ext cx="9210235" cy="1077218"/>
          </a:xfrm>
          <a:prstGeom prst="rect">
            <a:avLst/>
          </a:prstGeom>
          <a:noFill/>
        </p:spPr>
        <p:txBody>
          <a:bodyPr wrap="square" rtlCol="0">
            <a:spAutoFit/>
          </a:bodyPr>
          <a:lstStyle/>
          <a:p>
            <a:pPr algn="ctr"/>
            <a:r>
              <a:rPr lang="mn-MN" sz="3200" b="1" dirty="0">
                <a:solidFill>
                  <a:schemeClr val="bg1"/>
                </a:solidFill>
                <a:latin typeface="Times New Roman" panose="02020603050405020304" pitchFamily="18" charset="0"/>
                <a:cs typeface="Times New Roman" panose="02020603050405020304" pitchFamily="18" charset="0"/>
              </a:rPr>
              <a:t>Аймгийн эрүүл мэндийн салбарын </a:t>
            </a:r>
          </a:p>
          <a:p>
            <a:pPr algn="ctr"/>
            <a:r>
              <a:rPr lang="mn-MN" sz="3200" b="1" dirty="0">
                <a:solidFill>
                  <a:schemeClr val="bg1"/>
                </a:solidFill>
                <a:latin typeface="Times New Roman" panose="02020603050405020304" pitchFamily="18" charset="0"/>
                <a:cs typeface="Times New Roman" panose="02020603050405020304" pitchFamily="18" charset="0"/>
              </a:rPr>
              <a:t>хүний нөөцийн хангалт-2023</a:t>
            </a:r>
            <a:endParaRPr lang="en-US" sz="3200" b="1" dirty="0">
              <a:solidFill>
                <a:schemeClr val="bg1"/>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16253"/>
          <a:stretch/>
        </p:blipFill>
        <p:spPr>
          <a:xfrm>
            <a:off x="199316" y="1213087"/>
            <a:ext cx="11793368" cy="5555588"/>
          </a:xfrm>
          <a:prstGeom prst="rect">
            <a:avLst/>
          </a:prstGeom>
        </p:spPr>
      </p:pic>
    </p:spTree>
    <p:extLst>
      <p:ext uri="{BB962C8B-B14F-4D97-AF65-F5344CB8AC3E}">
        <p14:creationId xmlns:p14="http://schemas.microsoft.com/office/powerpoint/2010/main" val="3341585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9B6164-85DD-FD93-BE2B-33AD0C329294}"/>
              </a:ext>
            </a:extLst>
          </p:cNvPr>
          <p:cNvSpPr/>
          <p:nvPr/>
        </p:nvSpPr>
        <p:spPr>
          <a:xfrm>
            <a:off x="0" y="0"/>
            <a:ext cx="12192000" cy="923330"/>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p>
            <a:pPr marL="0" marR="0" indent="0"/>
            <a:r>
              <a:rPr lang="mn-MN" sz="3100" b="1" dirty="0">
                <a:solidFill>
                  <a:srgbClr val="FFFFFF"/>
                </a:solidFill>
                <a:latin typeface="Arial"/>
              </a:rPr>
              <a:t>      </a:t>
            </a:r>
            <a:endParaRPr lang="mn" sz="3200" b="1" dirty="0">
              <a:solidFill>
                <a:srgbClr val="FFFFFF"/>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79CA85CF-A55B-02C4-3513-70499E1B0E61}"/>
              </a:ext>
            </a:extLst>
          </p:cNvPr>
          <p:cNvSpPr/>
          <p:nvPr/>
        </p:nvSpPr>
        <p:spPr>
          <a:xfrm>
            <a:off x="-22860" y="0"/>
            <a:ext cx="297180" cy="92333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5" name="Picture 4">
            <a:extLst>
              <a:ext uri="{FF2B5EF4-FFF2-40B4-BE49-F238E27FC236}">
                <a16:creationId xmlns:a16="http://schemas.microsoft.com/office/drawing/2014/main" id="{F2ED2EF0-BE8D-113E-0CC1-412BA6DCE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154" y="12318"/>
            <a:ext cx="2476846" cy="911012"/>
          </a:xfrm>
          <a:prstGeom prst="rect">
            <a:avLst/>
          </a:prstGeom>
        </p:spPr>
      </p:pic>
      <p:sp>
        <p:nvSpPr>
          <p:cNvPr id="6" name="TextBox 5">
            <a:extLst>
              <a:ext uri="{FF2B5EF4-FFF2-40B4-BE49-F238E27FC236}">
                <a16:creationId xmlns:a16="http://schemas.microsoft.com/office/drawing/2014/main" id="{E20C77A9-A4B1-1E85-994F-8DD1C4B0AC28}"/>
              </a:ext>
            </a:extLst>
          </p:cNvPr>
          <p:cNvSpPr txBox="1"/>
          <p:nvPr/>
        </p:nvSpPr>
        <p:spPr>
          <a:xfrm>
            <a:off x="389935" y="-76944"/>
            <a:ext cx="9682572" cy="1077218"/>
          </a:xfrm>
          <a:prstGeom prst="rect">
            <a:avLst/>
          </a:prstGeom>
          <a:noFill/>
        </p:spPr>
        <p:txBody>
          <a:bodyPr wrap="square" rtlCol="0">
            <a:spAutoFit/>
          </a:bodyPr>
          <a:lstStyle/>
          <a:p>
            <a:pPr algn="ctr"/>
            <a:r>
              <a:rPr lang="mn-MN" sz="3200" b="1" dirty="0">
                <a:solidFill>
                  <a:schemeClr val="bg1"/>
                </a:solidFill>
                <a:latin typeface="Times New Roman" panose="02020603050405020304" pitchFamily="18" charset="0"/>
                <a:cs typeface="Times New Roman" panose="02020603050405020304" pitchFamily="18" charset="0"/>
              </a:rPr>
              <a:t>Аймгийн эрүүл мэндийн салбарын хүний </a:t>
            </a:r>
          </a:p>
          <a:p>
            <a:pPr algn="ctr"/>
            <a:r>
              <a:rPr lang="mn-MN" sz="3200" b="1" dirty="0">
                <a:solidFill>
                  <a:schemeClr val="bg1"/>
                </a:solidFill>
                <a:latin typeface="Times New Roman" panose="02020603050405020304" pitchFamily="18" charset="0"/>
                <a:cs typeface="Times New Roman" panose="02020603050405020304" pitchFamily="18" charset="0"/>
              </a:rPr>
              <a:t>нөөцийн хангалт-2023</a:t>
            </a:r>
            <a:endParaRPr lang="en-US" sz="3200" b="1" dirty="0">
              <a:solidFill>
                <a:schemeClr val="bg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8573"/>
          <a:stretch/>
        </p:blipFill>
        <p:spPr>
          <a:xfrm>
            <a:off x="263352" y="1340768"/>
            <a:ext cx="11712624" cy="5364705"/>
          </a:xfrm>
          <a:prstGeom prst="rect">
            <a:avLst/>
          </a:prstGeom>
        </p:spPr>
      </p:pic>
    </p:spTree>
    <p:extLst>
      <p:ext uri="{BB962C8B-B14F-4D97-AF65-F5344CB8AC3E}">
        <p14:creationId xmlns:p14="http://schemas.microsoft.com/office/powerpoint/2010/main" val="3610220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9B6164-85DD-FD93-BE2B-33AD0C329294}"/>
              </a:ext>
            </a:extLst>
          </p:cNvPr>
          <p:cNvSpPr/>
          <p:nvPr/>
        </p:nvSpPr>
        <p:spPr>
          <a:xfrm>
            <a:off x="0" y="0"/>
            <a:ext cx="12192000" cy="923330"/>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p>
            <a:pPr marL="0" marR="0" indent="0"/>
            <a:r>
              <a:rPr lang="mn-MN" sz="3100" b="1" dirty="0">
                <a:solidFill>
                  <a:srgbClr val="FFFFFF"/>
                </a:solidFill>
                <a:latin typeface="Arial"/>
              </a:rPr>
              <a:t>      </a:t>
            </a:r>
            <a:endParaRPr lang="mn" sz="3200" b="1" dirty="0">
              <a:solidFill>
                <a:srgbClr val="FFFFFF"/>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79CA85CF-A55B-02C4-3513-70499E1B0E61}"/>
              </a:ext>
            </a:extLst>
          </p:cNvPr>
          <p:cNvSpPr/>
          <p:nvPr/>
        </p:nvSpPr>
        <p:spPr>
          <a:xfrm>
            <a:off x="-22860" y="0"/>
            <a:ext cx="297180" cy="92333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5" name="Picture 4">
            <a:extLst>
              <a:ext uri="{FF2B5EF4-FFF2-40B4-BE49-F238E27FC236}">
                <a16:creationId xmlns:a16="http://schemas.microsoft.com/office/drawing/2014/main" id="{F2ED2EF0-BE8D-113E-0CC1-412BA6DCE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154" y="12318"/>
            <a:ext cx="2476846" cy="911012"/>
          </a:xfrm>
          <a:prstGeom prst="rect">
            <a:avLst/>
          </a:prstGeom>
        </p:spPr>
      </p:pic>
      <p:sp>
        <p:nvSpPr>
          <p:cNvPr id="6" name="TextBox 5">
            <a:extLst>
              <a:ext uri="{FF2B5EF4-FFF2-40B4-BE49-F238E27FC236}">
                <a16:creationId xmlns:a16="http://schemas.microsoft.com/office/drawing/2014/main" id="{E20C77A9-A4B1-1E85-994F-8DD1C4B0AC28}"/>
              </a:ext>
            </a:extLst>
          </p:cNvPr>
          <p:cNvSpPr txBox="1"/>
          <p:nvPr/>
        </p:nvSpPr>
        <p:spPr>
          <a:xfrm>
            <a:off x="583018" y="195872"/>
            <a:ext cx="9210235" cy="584775"/>
          </a:xfrm>
          <a:prstGeom prst="rect">
            <a:avLst/>
          </a:prstGeom>
          <a:noFill/>
        </p:spPr>
        <p:txBody>
          <a:bodyPr wrap="square" rtlCol="0">
            <a:spAutoFit/>
          </a:bodyPr>
          <a:lstStyle/>
          <a:p>
            <a:pPr algn="ctr"/>
            <a:r>
              <a:rPr lang="mn-MN" sz="3200" b="1" dirty="0">
                <a:solidFill>
                  <a:schemeClr val="bg1"/>
                </a:solidFill>
                <a:latin typeface="Times New Roman" panose="02020603050405020304" pitchFamily="18" charset="0"/>
                <a:cs typeface="Times New Roman" panose="02020603050405020304" pitchFamily="18" charset="0"/>
              </a:rPr>
              <a:t>Хүний нөөцийн сургалт, хөгжил, хангалт-2023</a:t>
            </a:r>
            <a:endParaRPr lang="en-US" sz="3200" b="1" dirty="0">
              <a:solidFill>
                <a:schemeClr val="bg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9675"/>
          <a:stretch/>
        </p:blipFill>
        <p:spPr>
          <a:xfrm>
            <a:off x="206181" y="1340768"/>
            <a:ext cx="11777309" cy="5321360"/>
          </a:xfrm>
          <a:prstGeom prst="rect">
            <a:avLst/>
          </a:prstGeom>
        </p:spPr>
      </p:pic>
    </p:spTree>
    <p:extLst>
      <p:ext uri="{BB962C8B-B14F-4D97-AF65-F5344CB8AC3E}">
        <p14:creationId xmlns:p14="http://schemas.microsoft.com/office/powerpoint/2010/main" val="2969251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9B6164-85DD-FD93-BE2B-33AD0C329294}"/>
              </a:ext>
            </a:extLst>
          </p:cNvPr>
          <p:cNvSpPr/>
          <p:nvPr/>
        </p:nvSpPr>
        <p:spPr>
          <a:xfrm>
            <a:off x="0" y="0"/>
            <a:ext cx="12192000" cy="923330"/>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p>
            <a:pPr marL="0" marR="0" indent="0"/>
            <a:r>
              <a:rPr lang="mn-MN" sz="3100" b="1" dirty="0">
                <a:solidFill>
                  <a:srgbClr val="FFFFFF"/>
                </a:solidFill>
                <a:latin typeface="Arial"/>
              </a:rPr>
              <a:t>      </a:t>
            </a:r>
            <a:endParaRPr lang="mn" sz="3200" b="1" dirty="0">
              <a:solidFill>
                <a:srgbClr val="FFFFFF"/>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79CA85CF-A55B-02C4-3513-70499E1B0E61}"/>
              </a:ext>
            </a:extLst>
          </p:cNvPr>
          <p:cNvSpPr/>
          <p:nvPr/>
        </p:nvSpPr>
        <p:spPr>
          <a:xfrm>
            <a:off x="-22860" y="0"/>
            <a:ext cx="297180" cy="92333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5" name="Picture 4">
            <a:extLst>
              <a:ext uri="{FF2B5EF4-FFF2-40B4-BE49-F238E27FC236}">
                <a16:creationId xmlns:a16="http://schemas.microsoft.com/office/drawing/2014/main" id="{F2ED2EF0-BE8D-113E-0CC1-412BA6DCE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154" y="12318"/>
            <a:ext cx="2476846" cy="911012"/>
          </a:xfrm>
          <a:prstGeom prst="rect">
            <a:avLst/>
          </a:prstGeom>
        </p:spPr>
      </p:pic>
      <p:sp>
        <p:nvSpPr>
          <p:cNvPr id="6" name="TextBox 5">
            <a:extLst>
              <a:ext uri="{FF2B5EF4-FFF2-40B4-BE49-F238E27FC236}">
                <a16:creationId xmlns:a16="http://schemas.microsoft.com/office/drawing/2014/main" id="{E20C77A9-A4B1-1E85-994F-8DD1C4B0AC28}"/>
              </a:ext>
            </a:extLst>
          </p:cNvPr>
          <p:cNvSpPr txBox="1"/>
          <p:nvPr/>
        </p:nvSpPr>
        <p:spPr>
          <a:xfrm>
            <a:off x="656590" y="147794"/>
            <a:ext cx="9210235" cy="584775"/>
          </a:xfrm>
          <a:prstGeom prst="rect">
            <a:avLst/>
          </a:prstGeom>
          <a:noFill/>
        </p:spPr>
        <p:txBody>
          <a:bodyPr wrap="square" rtlCol="0">
            <a:spAutoFit/>
          </a:bodyPr>
          <a:lstStyle/>
          <a:p>
            <a:pPr algn="ctr"/>
            <a:r>
              <a:rPr lang="mn-MN" sz="3200" b="1" dirty="0">
                <a:solidFill>
                  <a:schemeClr val="bg1"/>
                </a:solidFill>
                <a:latin typeface="Times New Roman" panose="02020603050405020304" pitchFamily="18" charset="0"/>
                <a:cs typeface="Times New Roman" panose="02020603050405020304" pitchFamily="18" charset="0"/>
              </a:rPr>
              <a:t>Хүний нөөцийн сургалт  хөгжил хангалт-2023</a:t>
            </a:r>
            <a:endParaRPr lang="en-US" sz="32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7" name="Chart 6">
            <a:extLst>
              <a:ext uri="{FF2B5EF4-FFF2-40B4-BE49-F238E27FC236}">
                <a16:creationId xmlns:a16="http://schemas.microsoft.com/office/drawing/2014/main" id="{C11CE19A-4FCA-7E41-CD72-F3CC6016B038}"/>
              </a:ext>
            </a:extLst>
          </p:cNvPr>
          <p:cNvGraphicFramePr>
            <a:graphicFrameLocks/>
          </p:cNvGraphicFramePr>
          <p:nvPr/>
        </p:nvGraphicFramePr>
        <p:xfrm>
          <a:off x="520994" y="1158949"/>
          <a:ext cx="11291777" cy="54629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47113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9B6164-85DD-FD93-BE2B-33AD0C329294}"/>
              </a:ext>
            </a:extLst>
          </p:cNvPr>
          <p:cNvSpPr/>
          <p:nvPr/>
        </p:nvSpPr>
        <p:spPr>
          <a:xfrm>
            <a:off x="0" y="0"/>
            <a:ext cx="12192000" cy="923330"/>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p>
            <a:pPr marL="0" marR="0" indent="0"/>
            <a:r>
              <a:rPr lang="mn-MN" sz="3100" b="1" dirty="0">
                <a:solidFill>
                  <a:srgbClr val="FFFFFF"/>
                </a:solidFill>
                <a:latin typeface="Arial"/>
              </a:rPr>
              <a:t>      </a:t>
            </a:r>
            <a:endParaRPr lang="mn" sz="3200" b="1" dirty="0">
              <a:solidFill>
                <a:srgbClr val="FFFFFF"/>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79CA85CF-A55B-02C4-3513-70499E1B0E61}"/>
              </a:ext>
            </a:extLst>
          </p:cNvPr>
          <p:cNvSpPr/>
          <p:nvPr/>
        </p:nvSpPr>
        <p:spPr>
          <a:xfrm>
            <a:off x="-22860" y="0"/>
            <a:ext cx="297180" cy="92333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5" name="Picture 4">
            <a:extLst>
              <a:ext uri="{FF2B5EF4-FFF2-40B4-BE49-F238E27FC236}">
                <a16:creationId xmlns:a16="http://schemas.microsoft.com/office/drawing/2014/main" id="{F2ED2EF0-BE8D-113E-0CC1-412BA6DCE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154" y="12318"/>
            <a:ext cx="2476846" cy="911012"/>
          </a:xfrm>
          <a:prstGeom prst="rect">
            <a:avLst/>
          </a:prstGeom>
        </p:spPr>
      </p:pic>
      <p:sp>
        <p:nvSpPr>
          <p:cNvPr id="6" name="TextBox 5">
            <a:extLst>
              <a:ext uri="{FF2B5EF4-FFF2-40B4-BE49-F238E27FC236}">
                <a16:creationId xmlns:a16="http://schemas.microsoft.com/office/drawing/2014/main" id="{E20C77A9-A4B1-1E85-994F-8DD1C4B0AC28}"/>
              </a:ext>
            </a:extLst>
          </p:cNvPr>
          <p:cNvSpPr txBox="1"/>
          <p:nvPr/>
        </p:nvSpPr>
        <p:spPr>
          <a:xfrm>
            <a:off x="1083760" y="1129467"/>
            <a:ext cx="10213666" cy="461665"/>
          </a:xfrm>
          <a:prstGeom prst="rect">
            <a:avLst/>
          </a:prstGeom>
          <a:noFill/>
        </p:spPr>
        <p:txBody>
          <a:bodyPr wrap="square" rtlCol="0">
            <a:spAutoFit/>
          </a:bodyPr>
          <a:lstStyle/>
          <a:p>
            <a:pPr algn="ctr"/>
            <a:r>
              <a:rPr lang="mn-MN" sz="2400" b="1" dirty="0">
                <a:solidFill>
                  <a:schemeClr val="tx2"/>
                </a:solidFill>
                <a:latin typeface="Arial" panose="020B0604020202020204" pitchFamily="34" charset="0"/>
                <a:cs typeface="Arial" panose="020B0604020202020204" pitchFamily="34" charset="0"/>
              </a:rPr>
              <a:t>2020 оноос орон нутагтаа сувилагч бэлтгэж эхэллээ </a:t>
            </a:r>
            <a:endParaRPr lang="en-US" sz="2400" b="1" dirty="0">
              <a:solidFill>
                <a:schemeClr val="tx2"/>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18451"/>
          <a:stretch/>
        </p:blipFill>
        <p:spPr>
          <a:xfrm>
            <a:off x="765498" y="1797269"/>
            <a:ext cx="10661004" cy="4908331"/>
          </a:xfrm>
          <a:prstGeom prst="rect">
            <a:avLst/>
          </a:prstGeom>
        </p:spPr>
      </p:pic>
      <p:sp>
        <p:nvSpPr>
          <p:cNvPr id="7" name="TextBox 6">
            <a:extLst>
              <a:ext uri="{FF2B5EF4-FFF2-40B4-BE49-F238E27FC236}">
                <a16:creationId xmlns:a16="http://schemas.microsoft.com/office/drawing/2014/main" id="{0830F2C5-B065-443D-BFB0-EA812C33881C}"/>
              </a:ext>
            </a:extLst>
          </p:cNvPr>
          <p:cNvSpPr txBox="1"/>
          <p:nvPr/>
        </p:nvSpPr>
        <p:spPr>
          <a:xfrm>
            <a:off x="583018" y="195872"/>
            <a:ext cx="9210235" cy="584775"/>
          </a:xfrm>
          <a:prstGeom prst="rect">
            <a:avLst/>
          </a:prstGeom>
          <a:noFill/>
        </p:spPr>
        <p:txBody>
          <a:bodyPr wrap="square" rtlCol="0">
            <a:spAutoFit/>
          </a:bodyPr>
          <a:lstStyle/>
          <a:p>
            <a:pPr algn="ctr"/>
            <a:r>
              <a:rPr lang="mn-MN" sz="3200" b="1" dirty="0">
                <a:solidFill>
                  <a:schemeClr val="bg1"/>
                </a:solidFill>
                <a:latin typeface="Times New Roman" panose="02020603050405020304" pitchFamily="18" charset="0"/>
                <a:cs typeface="Times New Roman" panose="02020603050405020304" pitchFamily="18" charset="0"/>
              </a:rPr>
              <a:t>Хүний нөөцийн сургалт, хөгжил, хангалт-2023</a:t>
            </a:r>
            <a:endParaRPr lang="en-US"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0019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9B6164-85DD-FD93-BE2B-33AD0C329294}"/>
              </a:ext>
            </a:extLst>
          </p:cNvPr>
          <p:cNvSpPr/>
          <p:nvPr/>
        </p:nvSpPr>
        <p:spPr>
          <a:xfrm>
            <a:off x="0" y="0"/>
            <a:ext cx="12192000" cy="923330"/>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p>
            <a:pPr marL="0" marR="0" indent="0"/>
            <a:r>
              <a:rPr lang="mn-MN" sz="3100" b="1" dirty="0">
                <a:solidFill>
                  <a:srgbClr val="FFFFFF"/>
                </a:solidFill>
                <a:latin typeface="Arial"/>
              </a:rPr>
              <a:t>      </a:t>
            </a:r>
            <a:endParaRPr lang="mn" sz="3200" b="1" dirty="0">
              <a:solidFill>
                <a:srgbClr val="FFFFFF"/>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79CA85CF-A55B-02C4-3513-70499E1B0E61}"/>
              </a:ext>
            </a:extLst>
          </p:cNvPr>
          <p:cNvSpPr/>
          <p:nvPr/>
        </p:nvSpPr>
        <p:spPr>
          <a:xfrm>
            <a:off x="-22860" y="0"/>
            <a:ext cx="297180" cy="92333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5" name="Picture 4">
            <a:extLst>
              <a:ext uri="{FF2B5EF4-FFF2-40B4-BE49-F238E27FC236}">
                <a16:creationId xmlns:a16="http://schemas.microsoft.com/office/drawing/2014/main" id="{F2ED2EF0-BE8D-113E-0CC1-412BA6DCE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154" y="12318"/>
            <a:ext cx="2476846" cy="911012"/>
          </a:xfrm>
          <a:prstGeom prst="rect">
            <a:avLst/>
          </a:prstGeom>
        </p:spPr>
      </p:pic>
      <p:sp>
        <p:nvSpPr>
          <p:cNvPr id="6" name="TextBox 5">
            <a:extLst>
              <a:ext uri="{FF2B5EF4-FFF2-40B4-BE49-F238E27FC236}">
                <a16:creationId xmlns:a16="http://schemas.microsoft.com/office/drawing/2014/main" id="{E20C77A9-A4B1-1E85-994F-8DD1C4B0AC28}"/>
              </a:ext>
            </a:extLst>
          </p:cNvPr>
          <p:cNvSpPr txBox="1"/>
          <p:nvPr/>
        </p:nvSpPr>
        <p:spPr>
          <a:xfrm>
            <a:off x="963433" y="923330"/>
            <a:ext cx="10539453" cy="830997"/>
          </a:xfrm>
          <a:prstGeom prst="rect">
            <a:avLst/>
          </a:prstGeom>
          <a:noFill/>
        </p:spPr>
        <p:txBody>
          <a:bodyPr wrap="square" rtlCol="0">
            <a:spAutoFit/>
          </a:bodyPr>
          <a:lstStyle/>
          <a:p>
            <a:pPr algn="ctr"/>
            <a:r>
              <a:rPr lang="mn-MN" sz="2400" b="1" dirty="0">
                <a:solidFill>
                  <a:schemeClr val="tx2"/>
                </a:solidFill>
                <a:latin typeface="Arial" panose="020B0604020202020204" pitchFamily="34" charset="0"/>
                <a:cs typeface="Arial" panose="020B0604020202020204" pitchFamily="34" charset="0"/>
              </a:rPr>
              <a:t>Эрдэм шинжилгээ, онол практикийн бага хурлууд жил бүр зохион байгуулагдан, өргөжиж байна</a:t>
            </a:r>
            <a:endParaRPr lang="en-US" sz="2400" b="1" dirty="0">
              <a:solidFill>
                <a:schemeClr val="tx2"/>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7380"/>
          <a:stretch/>
        </p:blipFill>
        <p:spPr>
          <a:xfrm>
            <a:off x="826273" y="1818026"/>
            <a:ext cx="10539453" cy="4898085"/>
          </a:xfrm>
          <a:prstGeom prst="rect">
            <a:avLst/>
          </a:prstGeom>
        </p:spPr>
      </p:pic>
      <p:sp>
        <p:nvSpPr>
          <p:cNvPr id="8" name="TextBox 7">
            <a:extLst>
              <a:ext uri="{FF2B5EF4-FFF2-40B4-BE49-F238E27FC236}">
                <a16:creationId xmlns:a16="http://schemas.microsoft.com/office/drawing/2014/main" id="{17CEF9BF-BC21-465E-891A-8A96EF9985EF}"/>
              </a:ext>
            </a:extLst>
          </p:cNvPr>
          <p:cNvSpPr txBox="1"/>
          <p:nvPr/>
        </p:nvSpPr>
        <p:spPr>
          <a:xfrm>
            <a:off x="583018" y="195872"/>
            <a:ext cx="9210235" cy="584775"/>
          </a:xfrm>
          <a:prstGeom prst="rect">
            <a:avLst/>
          </a:prstGeom>
          <a:noFill/>
        </p:spPr>
        <p:txBody>
          <a:bodyPr wrap="square" rtlCol="0">
            <a:spAutoFit/>
          </a:bodyPr>
          <a:lstStyle/>
          <a:p>
            <a:pPr algn="ctr"/>
            <a:r>
              <a:rPr lang="mn-MN" sz="3200" b="1" dirty="0">
                <a:solidFill>
                  <a:schemeClr val="bg1"/>
                </a:solidFill>
                <a:latin typeface="Times New Roman" panose="02020603050405020304" pitchFamily="18" charset="0"/>
                <a:cs typeface="Times New Roman" panose="02020603050405020304" pitchFamily="18" charset="0"/>
              </a:rPr>
              <a:t>Хүний нөөцийн сургалт, хөгжил, хангалт-2023</a:t>
            </a:r>
            <a:endParaRPr lang="en-US"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98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9B6164-85DD-FD93-BE2B-33AD0C329294}"/>
              </a:ext>
            </a:extLst>
          </p:cNvPr>
          <p:cNvSpPr/>
          <p:nvPr/>
        </p:nvSpPr>
        <p:spPr>
          <a:xfrm>
            <a:off x="0" y="0"/>
            <a:ext cx="12192000" cy="923330"/>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p>
            <a:pPr marL="0" marR="0" indent="0"/>
            <a:r>
              <a:rPr lang="mn-MN" sz="3100" b="1" dirty="0">
                <a:solidFill>
                  <a:srgbClr val="FFFFFF"/>
                </a:solidFill>
                <a:latin typeface="Arial"/>
              </a:rPr>
              <a:t>      </a:t>
            </a:r>
            <a:endParaRPr lang="mn" sz="3200" b="1" dirty="0">
              <a:solidFill>
                <a:srgbClr val="FFFFFF"/>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79CA85CF-A55B-02C4-3513-70499E1B0E61}"/>
              </a:ext>
            </a:extLst>
          </p:cNvPr>
          <p:cNvSpPr/>
          <p:nvPr/>
        </p:nvSpPr>
        <p:spPr>
          <a:xfrm>
            <a:off x="-22860" y="0"/>
            <a:ext cx="297180" cy="92333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5" name="Picture 4">
            <a:extLst>
              <a:ext uri="{FF2B5EF4-FFF2-40B4-BE49-F238E27FC236}">
                <a16:creationId xmlns:a16="http://schemas.microsoft.com/office/drawing/2014/main" id="{F2ED2EF0-BE8D-113E-0CC1-412BA6DCE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154" y="12318"/>
            <a:ext cx="2476846" cy="911012"/>
          </a:xfrm>
          <a:prstGeom prst="rect">
            <a:avLst/>
          </a:prstGeom>
        </p:spPr>
      </p:pic>
      <p:sp>
        <p:nvSpPr>
          <p:cNvPr id="6" name="TextBox 5">
            <a:extLst>
              <a:ext uri="{FF2B5EF4-FFF2-40B4-BE49-F238E27FC236}">
                <a16:creationId xmlns:a16="http://schemas.microsoft.com/office/drawing/2014/main" id="{E20C77A9-A4B1-1E85-994F-8DD1C4B0AC28}"/>
              </a:ext>
            </a:extLst>
          </p:cNvPr>
          <p:cNvSpPr txBox="1"/>
          <p:nvPr/>
        </p:nvSpPr>
        <p:spPr>
          <a:xfrm>
            <a:off x="1287211" y="85315"/>
            <a:ext cx="9210235" cy="677108"/>
          </a:xfrm>
          <a:prstGeom prst="rect">
            <a:avLst/>
          </a:prstGeom>
          <a:noFill/>
        </p:spPr>
        <p:txBody>
          <a:bodyPr wrap="square" rtlCol="0">
            <a:spAutoFit/>
          </a:bodyPr>
          <a:lstStyle/>
          <a:p>
            <a:pPr algn="ctr"/>
            <a:r>
              <a:rPr lang="mn-MN" sz="3800" b="1" dirty="0">
                <a:solidFill>
                  <a:schemeClr val="bg1"/>
                </a:solidFill>
                <a:latin typeface="Times New Roman" panose="02020603050405020304" pitchFamily="18" charset="0"/>
                <a:cs typeface="Times New Roman" panose="02020603050405020304" pitchFamily="18" charset="0"/>
              </a:rPr>
              <a:t>Үйлчилгээний стандарт</a:t>
            </a:r>
            <a:endParaRPr lang="en-US" sz="3800" b="1" dirty="0">
              <a:solidFill>
                <a:schemeClr val="bg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6844"/>
          <a:stretch/>
        </p:blipFill>
        <p:spPr>
          <a:xfrm>
            <a:off x="351378" y="1184331"/>
            <a:ext cx="11489243" cy="5374125"/>
          </a:xfrm>
          <a:prstGeom prst="rect">
            <a:avLst/>
          </a:prstGeom>
        </p:spPr>
      </p:pic>
      <p:pic>
        <p:nvPicPr>
          <p:cNvPr id="8" name="Picture 7">
            <a:extLst>
              <a:ext uri="{FF2B5EF4-FFF2-40B4-BE49-F238E27FC236}">
                <a16:creationId xmlns:a16="http://schemas.microsoft.com/office/drawing/2014/main" id="{D379E0E0-20A9-4FB8-9428-38EC1D53BC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378" y="38169"/>
            <a:ext cx="2489674" cy="677108"/>
          </a:xfrm>
          <a:prstGeom prst="rect">
            <a:avLst/>
          </a:prstGeom>
        </p:spPr>
      </p:pic>
    </p:spTree>
    <p:extLst>
      <p:ext uri="{BB962C8B-B14F-4D97-AF65-F5344CB8AC3E}">
        <p14:creationId xmlns:p14="http://schemas.microsoft.com/office/powerpoint/2010/main" val="1580433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9B6164-85DD-FD93-BE2B-33AD0C329294}"/>
              </a:ext>
            </a:extLst>
          </p:cNvPr>
          <p:cNvSpPr/>
          <p:nvPr/>
        </p:nvSpPr>
        <p:spPr>
          <a:xfrm>
            <a:off x="0" y="0"/>
            <a:ext cx="12192000" cy="923330"/>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p>
            <a:pPr marL="0" marR="0" indent="0"/>
            <a:r>
              <a:rPr lang="mn-MN" sz="3100" b="1" dirty="0">
                <a:solidFill>
                  <a:srgbClr val="FFFFFF"/>
                </a:solidFill>
                <a:latin typeface="Arial"/>
              </a:rPr>
              <a:t>      </a:t>
            </a:r>
            <a:endParaRPr lang="mn" sz="3200" b="1" dirty="0">
              <a:solidFill>
                <a:srgbClr val="FFFFFF"/>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79CA85CF-A55B-02C4-3513-70499E1B0E61}"/>
              </a:ext>
            </a:extLst>
          </p:cNvPr>
          <p:cNvSpPr/>
          <p:nvPr/>
        </p:nvSpPr>
        <p:spPr>
          <a:xfrm>
            <a:off x="-22860" y="0"/>
            <a:ext cx="297180" cy="92333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5" name="Picture 4">
            <a:extLst>
              <a:ext uri="{FF2B5EF4-FFF2-40B4-BE49-F238E27FC236}">
                <a16:creationId xmlns:a16="http://schemas.microsoft.com/office/drawing/2014/main" id="{F2ED2EF0-BE8D-113E-0CC1-412BA6DCE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154" y="12318"/>
            <a:ext cx="2476846" cy="911012"/>
          </a:xfrm>
          <a:prstGeom prst="rect">
            <a:avLst/>
          </a:prstGeom>
        </p:spPr>
      </p:pic>
      <p:sp>
        <p:nvSpPr>
          <p:cNvPr id="6" name="TextBox 5">
            <a:extLst>
              <a:ext uri="{FF2B5EF4-FFF2-40B4-BE49-F238E27FC236}">
                <a16:creationId xmlns:a16="http://schemas.microsoft.com/office/drawing/2014/main" id="{E20C77A9-A4B1-1E85-994F-8DD1C4B0AC28}"/>
              </a:ext>
            </a:extLst>
          </p:cNvPr>
          <p:cNvSpPr txBox="1"/>
          <p:nvPr/>
        </p:nvSpPr>
        <p:spPr>
          <a:xfrm>
            <a:off x="1287211" y="85315"/>
            <a:ext cx="9210235" cy="677108"/>
          </a:xfrm>
          <a:prstGeom prst="rect">
            <a:avLst/>
          </a:prstGeom>
          <a:noFill/>
        </p:spPr>
        <p:txBody>
          <a:bodyPr wrap="square" rtlCol="0">
            <a:spAutoFit/>
          </a:bodyPr>
          <a:lstStyle/>
          <a:p>
            <a:pPr algn="ctr"/>
            <a:r>
              <a:rPr lang="mn-MN" sz="3800" b="1" dirty="0">
                <a:solidFill>
                  <a:schemeClr val="bg1"/>
                </a:solidFill>
                <a:latin typeface="Times New Roman" panose="02020603050405020304" pitchFamily="18" charset="0"/>
                <a:cs typeface="Times New Roman" panose="02020603050405020304" pitchFamily="18" charset="0"/>
              </a:rPr>
              <a:t>Эмч, мэргэжилтний байр</a:t>
            </a:r>
            <a:endParaRPr lang="en-US" sz="3800" b="1" dirty="0">
              <a:solidFill>
                <a:schemeClr val="bg1"/>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62D4B955-43D9-41AF-8AEE-FDCC2FD01E8C}"/>
              </a:ext>
            </a:extLst>
          </p:cNvPr>
          <p:cNvPicPr>
            <a:picLocks noChangeAspect="1"/>
          </p:cNvPicPr>
          <p:nvPr/>
        </p:nvPicPr>
        <p:blipFill rotWithShape="1">
          <a:blip r:embed="rId3">
            <a:extLst>
              <a:ext uri="{28A0092B-C50C-407E-A947-70E740481C1C}">
                <a14:useLocalDpi xmlns:a14="http://schemas.microsoft.com/office/drawing/2010/main" val="0"/>
              </a:ext>
            </a:extLst>
          </a:blip>
          <a:srcRect t="20392"/>
          <a:stretch/>
        </p:blipFill>
        <p:spPr>
          <a:xfrm>
            <a:off x="549381" y="1506071"/>
            <a:ext cx="10799936" cy="4836148"/>
          </a:xfrm>
          <a:prstGeom prst="rect">
            <a:avLst/>
          </a:prstGeom>
        </p:spPr>
      </p:pic>
    </p:spTree>
    <p:extLst>
      <p:ext uri="{BB962C8B-B14F-4D97-AF65-F5344CB8AC3E}">
        <p14:creationId xmlns:p14="http://schemas.microsoft.com/office/powerpoint/2010/main" val="2503046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9B6164-85DD-FD93-BE2B-33AD0C329294}"/>
              </a:ext>
            </a:extLst>
          </p:cNvPr>
          <p:cNvSpPr/>
          <p:nvPr/>
        </p:nvSpPr>
        <p:spPr>
          <a:xfrm>
            <a:off x="0" y="0"/>
            <a:ext cx="12192000" cy="923330"/>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p>
            <a:pPr marL="0" marR="0" indent="0"/>
            <a:r>
              <a:rPr lang="mn-MN" sz="3100" b="1" dirty="0">
                <a:solidFill>
                  <a:srgbClr val="FFFFFF"/>
                </a:solidFill>
                <a:latin typeface="Arial"/>
              </a:rPr>
              <a:t>      </a:t>
            </a:r>
            <a:endParaRPr lang="mn" sz="3200" b="1" dirty="0">
              <a:solidFill>
                <a:srgbClr val="FFFFFF"/>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79CA85CF-A55B-02C4-3513-70499E1B0E61}"/>
              </a:ext>
            </a:extLst>
          </p:cNvPr>
          <p:cNvSpPr/>
          <p:nvPr/>
        </p:nvSpPr>
        <p:spPr>
          <a:xfrm>
            <a:off x="-22860" y="0"/>
            <a:ext cx="297180" cy="92333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5" name="Picture 4">
            <a:extLst>
              <a:ext uri="{FF2B5EF4-FFF2-40B4-BE49-F238E27FC236}">
                <a16:creationId xmlns:a16="http://schemas.microsoft.com/office/drawing/2014/main" id="{F2ED2EF0-BE8D-113E-0CC1-412BA6DCE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154" y="12318"/>
            <a:ext cx="2476846" cy="911012"/>
          </a:xfrm>
          <a:prstGeom prst="rect">
            <a:avLst/>
          </a:prstGeom>
        </p:spPr>
      </p:pic>
      <p:sp>
        <p:nvSpPr>
          <p:cNvPr id="6" name="TextBox 5">
            <a:extLst>
              <a:ext uri="{FF2B5EF4-FFF2-40B4-BE49-F238E27FC236}">
                <a16:creationId xmlns:a16="http://schemas.microsoft.com/office/drawing/2014/main" id="{E20C77A9-A4B1-1E85-994F-8DD1C4B0AC28}"/>
              </a:ext>
            </a:extLst>
          </p:cNvPr>
          <p:cNvSpPr txBox="1"/>
          <p:nvPr/>
        </p:nvSpPr>
        <p:spPr>
          <a:xfrm>
            <a:off x="604037" y="-30777"/>
            <a:ext cx="9210235" cy="954107"/>
          </a:xfrm>
          <a:prstGeom prst="rect">
            <a:avLst/>
          </a:prstGeom>
          <a:noFill/>
        </p:spPr>
        <p:txBody>
          <a:bodyPr wrap="square" rtlCol="0">
            <a:spAutoFit/>
          </a:bodyPr>
          <a:lstStyle/>
          <a:p>
            <a:pPr algn="ctr"/>
            <a:r>
              <a:rPr lang="mn-MN" sz="2800" b="1" dirty="0">
                <a:solidFill>
                  <a:schemeClr val="bg1"/>
                </a:solidFill>
                <a:latin typeface="Times New Roman" panose="02020603050405020304" pitchFamily="18" charset="0"/>
                <a:cs typeface="Times New Roman" panose="02020603050405020304" pitchFamily="18" charset="0"/>
              </a:rPr>
              <a:t>Өвөрхангай аймгийн эрүүл мэндийн салбарын эмч, мэргэжилтний нийгмийн баталгааг сайжруулах -2023</a:t>
            </a:r>
            <a:endParaRPr lang="en-US" sz="2800" b="1" dirty="0">
              <a:solidFill>
                <a:schemeClr val="bg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6880"/>
          <a:stretch/>
        </p:blipFill>
        <p:spPr>
          <a:xfrm>
            <a:off x="191344" y="1135025"/>
            <a:ext cx="11809312" cy="5521470"/>
          </a:xfrm>
          <a:prstGeom prst="rect">
            <a:avLst/>
          </a:prstGeom>
        </p:spPr>
      </p:pic>
    </p:spTree>
    <p:extLst>
      <p:ext uri="{BB962C8B-B14F-4D97-AF65-F5344CB8AC3E}">
        <p14:creationId xmlns:p14="http://schemas.microsoft.com/office/powerpoint/2010/main" val="915862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9B6164-85DD-FD93-BE2B-33AD0C329294}"/>
              </a:ext>
            </a:extLst>
          </p:cNvPr>
          <p:cNvSpPr/>
          <p:nvPr/>
        </p:nvSpPr>
        <p:spPr>
          <a:xfrm>
            <a:off x="0" y="0"/>
            <a:ext cx="12192000" cy="923330"/>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p>
            <a:pPr marL="0" marR="0" indent="0"/>
            <a:r>
              <a:rPr lang="mn-MN" sz="3100" b="1" dirty="0">
                <a:solidFill>
                  <a:srgbClr val="FFFFFF"/>
                </a:solidFill>
                <a:latin typeface="Arial"/>
              </a:rPr>
              <a:t>      </a:t>
            </a:r>
            <a:endParaRPr lang="mn" sz="3200" b="1" dirty="0">
              <a:solidFill>
                <a:srgbClr val="FFFFFF"/>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79CA85CF-A55B-02C4-3513-70499E1B0E61}"/>
              </a:ext>
            </a:extLst>
          </p:cNvPr>
          <p:cNvSpPr/>
          <p:nvPr/>
        </p:nvSpPr>
        <p:spPr>
          <a:xfrm>
            <a:off x="-22860" y="0"/>
            <a:ext cx="297180" cy="92333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5" name="Picture 4">
            <a:extLst>
              <a:ext uri="{FF2B5EF4-FFF2-40B4-BE49-F238E27FC236}">
                <a16:creationId xmlns:a16="http://schemas.microsoft.com/office/drawing/2014/main" id="{F2ED2EF0-BE8D-113E-0CC1-412BA6DCE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154" y="12318"/>
            <a:ext cx="2476846" cy="911012"/>
          </a:xfrm>
          <a:prstGeom prst="rect">
            <a:avLst/>
          </a:prstGeom>
        </p:spPr>
      </p:pic>
      <p:sp>
        <p:nvSpPr>
          <p:cNvPr id="6" name="TextBox 5">
            <a:extLst>
              <a:ext uri="{FF2B5EF4-FFF2-40B4-BE49-F238E27FC236}">
                <a16:creationId xmlns:a16="http://schemas.microsoft.com/office/drawing/2014/main" id="{E20C77A9-A4B1-1E85-994F-8DD1C4B0AC28}"/>
              </a:ext>
            </a:extLst>
          </p:cNvPr>
          <p:cNvSpPr txBox="1"/>
          <p:nvPr/>
        </p:nvSpPr>
        <p:spPr>
          <a:xfrm>
            <a:off x="-275108" y="200055"/>
            <a:ext cx="11573729" cy="523220"/>
          </a:xfrm>
          <a:prstGeom prst="rect">
            <a:avLst/>
          </a:prstGeom>
          <a:noFill/>
        </p:spPr>
        <p:txBody>
          <a:bodyPr wrap="square" rtlCol="0">
            <a:spAutoFit/>
          </a:bodyPr>
          <a:lstStyle/>
          <a:p>
            <a:r>
              <a:rPr lang="mn-MN" sz="2800" b="1" dirty="0">
                <a:solidFill>
                  <a:schemeClr val="bg1"/>
                </a:solidFill>
                <a:latin typeface="Times New Roman" panose="02020603050405020304" pitchFamily="18" charset="0"/>
                <a:cs typeface="Times New Roman" panose="02020603050405020304" pitchFamily="18" charset="0"/>
              </a:rPr>
              <a:t>        Эрүүл мэндийн салбарын оны шилдгүүд- 14 номинациар</a:t>
            </a:r>
            <a:endParaRPr lang="en-US" sz="2800" b="1" dirty="0">
              <a:solidFill>
                <a:schemeClr val="bg1"/>
              </a:solidFill>
              <a:latin typeface="Times New Roman" panose="02020603050405020304" pitchFamily="18" charset="0"/>
              <a:cs typeface="Times New Roman" panose="02020603050405020304" pitchFamily="18" charset="0"/>
            </a:endParaRPr>
          </a:p>
        </p:txBody>
      </p:sp>
      <p:pic>
        <p:nvPicPr>
          <p:cNvPr id="7" name="Picture 2" descr="E:\EMG bugd\EMGazar 2013-2023\2022 ОN\2022 photo\tsagaan sarnai 2022\onii shildeguud 2022\оны шилдэг задгайгаар.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91708" y="1318923"/>
            <a:ext cx="8432429" cy="461942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467" t="3366" r="54887" b="26008"/>
          <a:stretch/>
        </p:blipFill>
        <p:spPr>
          <a:xfrm>
            <a:off x="584840" y="922514"/>
            <a:ext cx="2335913" cy="5352070"/>
          </a:xfrm>
          <a:prstGeom prst="rect">
            <a:avLst/>
          </a:prstGeom>
        </p:spPr>
      </p:pic>
      <p:sp>
        <p:nvSpPr>
          <p:cNvPr id="8" name="Rectangle 7"/>
          <p:cNvSpPr/>
          <p:nvPr/>
        </p:nvSpPr>
        <p:spPr>
          <a:xfrm>
            <a:off x="2050742" y="2441359"/>
            <a:ext cx="1269507" cy="1935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6165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E2AA53-D62B-70DC-EE6A-5D38201A2B1A}"/>
              </a:ext>
            </a:extLst>
          </p:cNvPr>
          <p:cNvSpPr>
            <a:spLocks noGrp="1"/>
          </p:cNvSpPr>
          <p:nvPr>
            <p:ph type="body" sz="quarter" idx="10"/>
          </p:nvPr>
        </p:nvSpPr>
        <p:spPr>
          <a:xfrm>
            <a:off x="0" y="362"/>
            <a:ext cx="12192000" cy="923330"/>
          </a:xfrm>
          <a:solidFill>
            <a:srgbClr val="00237C"/>
          </a:solidFill>
        </p:spPr>
        <p:txBody>
          <a:bodyPr/>
          <a:lstStyle/>
          <a:p>
            <a:pPr algn="ctr"/>
            <a:r>
              <a:rPr lang="mn-MN" sz="5400" b="1" dirty="0">
                <a:solidFill>
                  <a:srgbClr val="FFFFFF"/>
                </a:solidFill>
                <a:latin typeface="Times New Roman" panose="02020603050405020304" pitchFamily="18" charset="0"/>
                <a:cs typeface="Times New Roman" panose="02020603050405020304" pitchFamily="18" charset="0"/>
              </a:rPr>
              <a:t> </a:t>
            </a:r>
            <a:r>
              <a:rPr lang="mn-MN" sz="3800" b="1" dirty="0">
                <a:solidFill>
                  <a:srgbClr val="FFFFFF"/>
                </a:solidFill>
                <a:latin typeface="Times New Roman" panose="02020603050405020304" pitchFamily="18" charset="0"/>
                <a:cs typeface="Times New Roman" panose="02020603050405020304" pitchFamily="18" charset="0"/>
              </a:rPr>
              <a:t>АГУУЛГА</a:t>
            </a:r>
            <a:r>
              <a:rPr lang="mn-MN" sz="5400" b="1" dirty="0">
                <a:solidFill>
                  <a:srgbClr val="FFFFFF"/>
                </a:solidFill>
                <a:latin typeface="Times New Roman" panose="02020603050405020304" pitchFamily="18" charset="0"/>
                <a:cs typeface="Times New Roman" panose="02020603050405020304" pitchFamily="18" charset="0"/>
              </a:rPr>
              <a:t> </a:t>
            </a:r>
            <a:endParaRPr lang="en-US" dirty="0"/>
          </a:p>
        </p:txBody>
      </p:sp>
      <p:pic>
        <p:nvPicPr>
          <p:cNvPr id="3" name="Picture 2">
            <a:extLst>
              <a:ext uri="{FF2B5EF4-FFF2-40B4-BE49-F238E27FC236}">
                <a16:creationId xmlns:a16="http://schemas.microsoft.com/office/drawing/2014/main" id="{2F80F8AE-F802-97FD-0DCD-AA54D4F704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5610" y="0"/>
            <a:ext cx="2476846" cy="924054"/>
          </a:xfrm>
          <a:prstGeom prst="rect">
            <a:avLst/>
          </a:prstGeom>
        </p:spPr>
      </p:pic>
      <p:sp>
        <p:nvSpPr>
          <p:cNvPr id="5" name="TextBox 4">
            <a:extLst>
              <a:ext uri="{FF2B5EF4-FFF2-40B4-BE49-F238E27FC236}">
                <a16:creationId xmlns:a16="http://schemas.microsoft.com/office/drawing/2014/main" id="{3143BB95-D5C1-363D-AE66-E14E205E8159}"/>
              </a:ext>
            </a:extLst>
          </p:cNvPr>
          <p:cNvSpPr txBox="1"/>
          <p:nvPr/>
        </p:nvSpPr>
        <p:spPr>
          <a:xfrm>
            <a:off x="2937510" y="3158609"/>
            <a:ext cx="6172200" cy="369332"/>
          </a:xfrm>
          <a:prstGeom prst="rect">
            <a:avLst/>
          </a:prstGeom>
          <a:noFill/>
        </p:spPr>
        <p:txBody>
          <a:bodyPr wrap="square">
            <a:spAutoFit/>
          </a:bodyPr>
          <a:lstStyle/>
          <a:p>
            <a:r>
              <a:rPr lang="mn-MN" sz="1800" b="1" dirty="0">
                <a:solidFill>
                  <a:srgbClr val="FFFFFF"/>
                </a:solidFill>
                <a:latin typeface="Times New Roman" panose="02020603050405020304" pitchFamily="18" charset="0"/>
                <a:cs typeface="Times New Roman" panose="02020603050405020304" pitchFamily="18" charset="0"/>
              </a:rPr>
              <a:t> АГУУЛГА </a:t>
            </a:r>
            <a:endParaRPr lang="en-US" dirty="0"/>
          </a:p>
        </p:txBody>
      </p:sp>
      <p:graphicFrame>
        <p:nvGraphicFramePr>
          <p:cNvPr id="6" name="Diagram 5">
            <a:extLst>
              <a:ext uri="{FF2B5EF4-FFF2-40B4-BE49-F238E27FC236}">
                <a16:creationId xmlns:a16="http://schemas.microsoft.com/office/drawing/2014/main" id="{90316A15-EBFA-2F80-DFC0-8ECAC9BA54B9}"/>
              </a:ext>
            </a:extLst>
          </p:cNvPr>
          <p:cNvGraphicFramePr/>
          <p:nvPr>
            <p:extLst>
              <p:ext uri="{D42A27DB-BD31-4B8C-83A1-F6EECF244321}">
                <p14:modId xmlns:p14="http://schemas.microsoft.com/office/powerpoint/2010/main" val="3713285848"/>
              </p:ext>
            </p:extLst>
          </p:nvPr>
        </p:nvGraphicFramePr>
        <p:xfrm>
          <a:off x="2158894" y="1340063"/>
          <a:ext cx="7782772" cy="47394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E8E9E77D-E1D2-5717-1AD1-DF4BB383C22B}"/>
              </a:ext>
            </a:extLst>
          </p:cNvPr>
          <p:cNvSpPr/>
          <p:nvPr/>
        </p:nvSpPr>
        <p:spPr>
          <a:xfrm>
            <a:off x="-22860" y="0"/>
            <a:ext cx="297180" cy="92333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749305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54DA5E2-0D4E-D2E9-D6A7-2776C95FBBDC}"/>
              </a:ext>
            </a:extLst>
          </p:cNvPr>
          <p:cNvSpPr/>
          <p:nvPr/>
        </p:nvSpPr>
        <p:spPr>
          <a:xfrm>
            <a:off x="0" y="-29297"/>
            <a:ext cx="12192000" cy="1005516"/>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p>
            <a:pPr marL="0" marR="0" indent="0"/>
            <a:r>
              <a:rPr lang="mn-MN" sz="3100" b="1" dirty="0">
                <a:solidFill>
                  <a:srgbClr val="FFFFFF"/>
                </a:solidFill>
                <a:latin typeface="Arial"/>
              </a:rPr>
              <a:t>      </a:t>
            </a:r>
            <a:endParaRPr lang="mn" sz="3200" b="1" dirty="0">
              <a:solidFill>
                <a:srgbClr val="FFFFFF"/>
              </a:solidFill>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D7B60312-AEB5-0204-9E9B-9BD9957B8395}"/>
              </a:ext>
            </a:extLst>
          </p:cNvPr>
          <p:cNvSpPr/>
          <p:nvPr/>
        </p:nvSpPr>
        <p:spPr>
          <a:xfrm>
            <a:off x="-22860" y="0"/>
            <a:ext cx="297180" cy="92333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33" name="Picture 32">
            <a:extLst>
              <a:ext uri="{FF2B5EF4-FFF2-40B4-BE49-F238E27FC236}">
                <a16:creationId xmlns:a16="http://schemas.microsoft.com/office/drawing/2014/main" id="{57A7F91A-D2E9-C563-331F-6EEDA6F84A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154" y="12318"/>
            <a:ext cx="2476846" cy="924054"/>
          </a:xfrm>
          <a:prstGeom prst="rect">
            <a:avLst/>
          </a:prstGeom>
        </p:spPr>
      </p:pic>
      <p:sp>
        <p:nvSpPr>
          <p:cNvPr id="34" name="TextBox 33">
            <a:extLst>
              <a:ext uri="{FF2B5EF4-FFF2-40B4-BE49-F238E27FC236}">
                <a16:creationId xmlns:a16="http://schemas.microsoft.com/office/drawing/2014/main" id="{33F75F13-70C2-D640-2DB3-E778A8FB44CF}"/>
              </a:ext>
            </a:extLst>
          </p:cNvPr>
          <p:cNvSpPr txBox="1"/>
          <p:nvPr/>
        </p:nvSpPr>
        <p:spPr>
          <a:xfrm>
            <a:off x="391520" y="50312"/>
            <a:ext cx="9417974" cy="677108"/>
          </a:xfrm>
          <a:prstGeom prst="rect">
            <a:avLst/>
          </a:prstGeom>
          <a:noFill/>
        </p:spPr>
        <p:txBody>
          <a:bodyPr wrap="square" rtlCol="0">
            <a:spAutoFit/>
          </a:bodyPr>
          <a:lstStyle/>
          <a:p>
            <a:pPr marL="0" marR="0" indent="0"/>
            <a:r>
              <a:rPr lang="mn-MN" sz="3800" b="1" dirty="0">
                <a:solidFill>
                  <a:srgbClr val="FFFFFF"/>
                </a:solidFill>
                <a:latin typeface="Times New Roman" panose="02020603050405020304" pitchFamily="18" charset="0"/>
                <a:cs typeface="Times New Roman" panose="02020603050405020304" pitchFamily="18" charset="0"/>
              </a:rPr>
              <a:t>Цахим шилжилт</a:t>
            </a:r>
            <a:endParaRPr lang="mn" sz="3800" b="1" dirty="0">
              <a:solidFill>
                <a:srgbClr val="FFFFFF"/>
              </a:solidFill>
              <a:latin typeface="Times New Roman" panose="02020603050405020304" pitchFamily="18" charset="0"/>
              <a:cs typeface="Times New Roman" panose="02020603050405020304" pitchFamily="18" charset="0"/>
            </a:endParaRPr>
          </a:p>
        </p:txBody>
      </p:sp>
      <p:graphicFrame>
        <p:nvGraphicFramePr>
          <p:cNvPr id="76" name="Diagram 75">
            <a:extLst>
              <a:ext uri="{FF2B5EF4-FFF2-40B4-BE49-F238E27FC236}">
                <a16:creationId xmlns:a16="http://schemas.microsoft.com/office/drawing/2014/main" id="{A734B930-C5C7-96CC-C501-94F4CE776765}"/>
              </a:ext>
            </a:extLst>
          </p:cNvPr>
          <p:cNvGraphicFramePr/>
          <p:nvPr/>
        </p:nvGraphicFramePr>
        <p:xfrm>
          <a:off x="125730" y="1434556"/>
          <a:ext cx="8286750" cy="50566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7" name="TextBox 76">
            <a:extLst>
              <a:ext uri="{FF2B5EF4-FFF2-40B4-BE49-F238E27FC236}">
                <a16:creationId xmlns:a16="http://schemas.microsoft.com/office/drawing/2014/main" id="{554CFE6C-3824-7316-D436-A6C049743814}"/>
              </a:ext>
            </a:extLst>
          </p:cNvPr>
          <p:cNvSpPr txBox="1"/>
          <p:nvPr/>
        </p:nvSpPr>
        <p:spPr>
          <a:xfrm>
            <a:off x="952089" y="3416965"/>
            <a:ext cx="2228850" cy="954107"/>
          </a:xfrm>
          <a:prstGeom prst="rect">
            <a:avLst/>
          </a:prstGeom>
          <a:noFill/>
        </p:spPr>
        <p:txBody>
          <a:bodyPr wrap="square" rtlCol="0">
            <a:spAutoFit/>
          </a:bodyPr>
          <a:lstStyle/>
          <a:p>
            <a:pPr algn="ctr"/>
            <a:r>
              <a:rPr lang="mn-MN" sz="2800" dirty="0">
                <a:latin typeface="Arial" panose="020B0604020202020204" pitchFamily="34" charset="0"/>
                <a:cs typeface="Arial" panose="020B0604020202020204" pitchFamily="34" charset="0"/>
              </a:rPr>
              <a:t>Цахим эрүүл мэнд</a:t>
            </a:r>
            <a:endParaRPr lang="en-US" sz="2800" dirty="0">
              <a:latin typeface="Arial" panose="020B0604020202020204" pitchFamily="34" charset="0"/>
              <a:cs typeface="Arial" panose="020B0604020202020204" pitchFamily="34" charset="0"/>
            </a:endParaRPr>
          </a:p>
        </p:txBody>
      </p:sp>
      <p:pic>
        <p:nvPicPr>
          <p:cNvPr id="79" name="Picture 78">
            <a:extLst>
              <a:ext uri="{FF2B5EF4-FFF2-40B4-BE49-F238E27FC236}">
                <a16:creationId xmlns:a16="http://schemas.microsoft.com/office/drawing/2014/main" id="{DBB75512-D356-0868-AEF8-D17259F59DE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952144" y="2998048"/>
            <a:ext cx="1514475" cy="1514475"/>
          </a:xfrm>
          <a:prstGeom prst="rect">
            <a:avLst/>
          </a:prstGeom>
        </p:spPr>
      </p:pic>
      <p:sp>
        <p:nvSpPr>
          <p:cNvPr id="83" name="TextBox 82">
            <a:extLst>
              <a:ext uri="{FF2B5EF4-FFF2-40B4-BE49-F238E27FC236}">
                <a16:creationId xmlns:a16="http://schemas.microsoft.com/office/drawing/2014/main" id="{CB754EDA-D1B5-6FBD-4D46-140085F10F59}"/>
              </a:ext>
            </a:extLst>
          </p:cNvPr>
          <p:cNvSpPr txBox="1"/>
          <p:nvPr/>
        </p:nvSpPr>
        <p:spPr>
          <a:xfrm>
            <a:off x="5319670" y="4703271"/>
            <a:ext cx="5779729" cy="1920526"/>
          </a:xfrm>
          <a:prstGeom prst="roundRect">
            <a:avLst/>
          </a:prstGeom>
          <a:noFill/>
          <a:ln w="19050">
            <a:solidFill>
              <a:schemeClr val="accent6">
                <a:lumMod val="50000"/>
              </a:schemeClr>
            </a:solidFill>
          </a:ln>
        </p:spPr>
        <p:txBody>
          <a:bodyPr wrap="square" lIns="274320" tIns="91440" bIns="91440">
            <a:spAutoFit/>
          </a:bodyPr>
          <a:lstStyle/>
          <a:p>
            <a:pPr marL="285750" indent="-285750">
              <a:lnSpc>
                <a:spcPct val="90000"/>
              </a:lnSpc>
              <a:buFont typeface="Arial" panose="020B0604020202020204" pitchFamily="34" charset="0"/>
              <a:buChar char="•"/>
              <a:defRPr/>
            </a:pPr>
            <a:r>
              <a:rPr lang="mn-MN" sz="1600" dirty="0">
                <a:latin typeface="Arial" panose="020B0604020202020204" pitchFamily="34" charset="0"/>
                <a:ea typeface="Open Sans" pitchFamily="2" charset="0"/>
                <a:cs typeface="Arial" panose="020B0604020202020204" pitchFamily="34" charset="0"/>
              </a:rPr>
              <a:t>Эмийн жор</a:t>
            </a:r>
          </a:p>
          <a:p>
            <a:pPr marL="285750" indent="-285750">
              <a:lnSpc>
                <a:spcPct val="90000"/>
              </a:lnSpc>
              <a:buFont typeface="Arial" panose="020B0604020202020204" pitchFamily="34" charset="0"/>
              <a:buChar char="•"/>
              <a:defRPr/>
            </a:pPr>
            <a:r>
              <a:rPr lang="mn-MN" sz="1600" dirty="0">
                <a:latin typeface="Arial" panose="020B0604020202020204" pitchFamily="34" charset="0"/>
                <a:ea typeface="Open Sans" pitchFamily="2" charset="0"/>
                <a:cs typeface="Arial" panose="020B0604020202020204" pitchFamily="34" charset="0"/>
              </a:rPr>
              <a:t>Дүрс оношилгооны дүгнэлт</a:t>
            </a:r>
            <a:endParaRPr lang="en-US" sz="1600" dirty="0">
              <a:latin typeface="Arial" panose="020B0604020202020204" pitchFamily="34" charset="0"/>
              <a:ea typeface="Open Sans" pitchFamily="2" charset="0"/>
              <a:cs typeface="Arial" panose="020B0604020202020204" pitchFamily="34" charset="0"/>
            </a:endParaRPr>
          </a:p>
          <a:p>
            <a:pPr marL="285750" indent="-285750">
              <a:lnSpc>
                <a:spcPct val="90000"/>
              </a:lnSpc>
              <a:buFont typeface="Arial" panose="020B0604020202020204" pitchFamily="34" charset="0"/>
              <a:buChar char="•"/>
              <a:defRPr/>
            </a:pPr>
            <a:r>
              <a:rPr lang="mn-MN" sz="1600" dirty="0">
                <a:latin typeface="Arial" panose="020B0604020202020204" pitchFamily="34" charset="0"/>
                <a:ea typeface="Open Sans" pitchFamily="2" charset="0"/>
                <a:cs typeface="Arial" panose="020B0604020202020204" pitchFamily="34" charset="0"/>
              </a:rPr>
              <a:t>Шинжилгээний хариу</a:t>
            </a:r>
            <a:endParaRPr lang="en-US" sz="1600" dirty="0">
              <a:latin typeface="Arial" panose="020B0604020202020204" pitchFamily="34" charset="0"/>
              <a:ea typeface="Open Sans" pitchFamily="2" charset="0"/>
              <a:cs typeface="Arial" panose="020B0604020202020204" pitchFamily="34" charset="0"/>
            </a:endParaRPr>
          </a:p>
          <a:p>
            <a:pPr marL="285750" indent="-285750">
              <a:lnSpc>
                <a:spcPct val="90000"/>
              </a:lnSpc>
              <a:buFont typeface="Arial" panose="020B0604020202020204" pitchFamily="34" charset="0"/>
              <a:buChar char="•"/>
              <a:defRPr/>
            </a:pPr>
            <a:r>
              <a:rPr lang="mn-MN" sz="1600" dirty="0">
                <a:latin typeface="Arial" panose="020B0604020202020204" pitchFamily="34" charset="0"/>
                <a:ea typeface="Open Sans" pitchFamily="2" charset="0"/>
                <a:cs typeface="Arial" panose="020B0604020202020204" pitchFamily="34" charset="0"/>
              </a:rPr>
              <a:t>Хүүхдийн урьдчилан сэргийлэх тарилгын гэрчилгээ</a:t>
            </a:r>
            <a:endParaRPr lang="en-US" sz="1600" dirty="0">
              <a:latin typeface="Arial" panose="020B0604020202020204" pitchFamily="34" charset="0"/>
              <a:ea typeface="Open Sans" pitchFamily="2" charset="0"/>
              <a:cs typeface="Arial" panose="020B0604020202020204" pitchFamily="34" charset="0"/>
            </a:endParaRPr>
          </a:p>
          <a:p>
            <a:pPr marL="285750" indent="-285750">
              <a:lnSpc>
                <a:spcPct val="90000"/>
              </a:lnSpc>
              <a:buFont typeface="Arial" panose="020B0604020202020204" pitchFamily="34" charset="0"/>
              <a:buChar char="•"/>
              <a:defRPr/>
            </a:pPr>
            <a:r>
              <a:rPr lang="mn-MN" sz="1600" dirty="0">
                <a:latin typeface="Arial" panose="020B0604020202020204" pitchFamily="34" charset="0"/>
                <a:ea typeface="Open Sans" pitchFamily="2" charset="0"/>
                <a:cs typeface="Arial" panose="020B0604020202020204" pitchFamily="34" charset="0"/>
              </a:rPr>
              <a:t>Амбулаториор эмчлүүлэгчийн карт</a:t>
            </a:r>
            <a:endParaRPr lang="en-US" sz="1600" dirty="0">
              <a:latin typeface="Arial" panose="020B0604020202020204" pitchFamily="34" charset="0"/>
              <a:ea typeface="Open Sans" pitchFamily="2" charset="0"/>
              <a:cs typeface="Arial" panose="020B0604020202020204" pitchFamily="34" charset="0"/>
            </a:endParaRPr>
          </a:p>
          <a:p>
            <a:pPr marL="285750" indent="-285750">
              <a:lnSpc>
                <a:spcPct val="90000"/>
              </a:lnSpc>
              <a:buFont typeface="Arial" panose="020B0604020202020204" pitchFamily="34" charset="0"/>
              <a:buChar char="•"/>
              <a:defRPr/>
            </a:pPr>
            <a:r>
              <a:rPr lang="mn-MN" sz="1600" dirty="0">
                <a:latin typeface="Arial" panose="020B0604020202020204" pitchFamily="34" charset="0"/>
                <a:ea typeface="Open Sans" pitchFamily="2" charset="0"/>
                <a:cs typeface="Arial" panose="020B0604020202020204" pitchFamily="34" charset="0"/>
              </a:rPr>
              <a:t>Жирэмсний хяналтын хөтөч карт</a:t>
            </a:r>
            <a:endParaRPr lang="en-US" sz="1600" dirty="0">
              <a:latin typeface="Arial" panose="020B0604020202020204" pitchFamily="34" charset="0"/>
              <a:ea typeface="Open Sans" pitchFamily="2" charset="0"/>
              <a:cs typeface="Arial" panose="020B0604020202020204" pitchFamily="34" charset="0"/>
            </a:endParaRPr>
          </a:p>
          <a:p>
            <a:pPr marL="285750" indent="-285750">
              <a:lnSpc>
                <a:spcPct val="90000"/>
              </a:lnSpc>
              <a:buFont typeface="Arial" panose="020B0604020202020204" pitchFamily="34" charset="0"/>
              <a:buChar char="•"/>
              <a:defRPr/>
            </a:pPr>
            <a:r>
              <a:rPr lang="mn-MN" sz="1600" dirty="0">
                <a:latin typeface="Arial" panose="020B0604020202020204" pitchFamily="34" charset="0"/>
                <a:ea typeface="Open Sans" pitchFamily="2" charset="0"/>
                <a:cs typeface="Arial" panose="020B0604020202020204" pitchFamily="34" charset="0"/>
              </a:rPr>
              <a:t>Эх, хүүхдийн эрүүл мэндийн дэвтэр</a:t>
            </a:r>
            <a:endParaRPr lang="en-US" sz="1600" dirty="0">
              <a:latin typeface="Arial" panose="020B0604020202020204" pitchFamily="34" charset="0"/>
              <a:ea typeface="Open Sans" pitchFamily="2" charset="0"/>
              <a:cs typeface="Arial" panose="020B0604020202020204" pitchFamily="34" charset="0"/>
            </a:endParaRPr>
          </a:p>
        </p:txBody>
      </p:sp>
      <p:pic>
        <p:nvPicPr>
          <p:cNvPr id="105" name="Graphic 104" descr="Fingerprint">
            <a:extLst>
              <a:ext uri="{FF2B5EF4-FFF2-40B4-BE49-F238E27FC236}">
                <a16:creationId xmlns:a16="http://schemas.microsoft.com/office/drawing/2014/main" id="{3C9FFBAA-DEFD-91E1-E035-B7867EDF588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78226" y="1350232"/>
            <a:ext cx="365251" cy="295715"/>
          </a:xfrm>
          <a:prstGeom prst="rect">
            <a:avLst/>
          </a:prstGeom>
        </p:spPr>
      </p:pic>
      <p:sp>
        <p:nvSpPr>
          <p:cNvPr id="111" name="TextBox 110">
            <a:extLst>
              <a:ext uri="{FF2B5EF4-FFF2-40B4-BE49-F238E27FC236}">
                <a16:creationId xmlns:a16="http://schemas.microsoft.com/office/drawing/2014/main" id="{C105847E-0BC1-AA16-02EC-BF012E42625A}"/>
              </a:ext>
            </a:extLst>
          </p:cNvPr>
          <p:cNvSpPr txBox="1"/>
          <p:nvPr/>
        </p:nvSpPr>
        <p:spPr>
          <a:xfrm>
            <a:off x="3227066" y="1989285"/>
            <a:ext cx="1792163" cy="584775"/>
          </a:xfrm>
          <a:prstGeom prst="rect">
            <a:avLst/>
          </a:prstGeom>
          <a:noFill/>
        </p:spPr>
        <p:txBody>
          <a:bodyPr wrap="square" rtlCol="0">
            <a:spAutoFit/>
          </a:bodyPr>
          <a:lstStyle/>
          <a:p>
            <a:r>
              <a:rPr lang="mn-MN" sz="1600" dirty="0">
                <a:solidFill>
                  <a:schemeClr val="bg1"/>
                </a:solidFill>
                <a:latin typeface="Arial" panose="020B0604020202020204" pitchFamily="34" charset="0"/>
                <a:cs typeface="Arial" panose="020B0604020202020204" pitchFamily="34" charset="0"/>
              </a:rPr>
              <a:t>ЦАХИМЖИЛТ</a:t>
            </a:r>
            <a:endParaRPr lang="en-US" sz="1600" dirty="0">
              <a:latin typeface="Arial" panose="020B0604020202020204" pitchFamily="34" charset="0"/>
              <a:cs typeface="Arial" panose="020B0604020202020204" pitchFamily="34" charset="0"/>
            </a:endParaRPr>
          </a:p>
          <a:p>
            <a:endParaRPr lang="en-US" sz="1600" dirty="0"/>
          </a:p>
        </p:txBody>
      </p:sp>
      <p:sp>
        <p:nvSpPr>
          <p:cNvPr id="112" name="TextBox 111">
            <a:extLst>
              <a:ext uri="{FF2B5EF4-FFF2-40B4-BE49-F238E27FC236}">
                <a16:creationId xmlns:a16="http://schemas.microsoft.com/office/drawing/2014/main" id="{F7A0FB4E-8C33-1370-B9CC-DBCA80167DE0}"/>
              </a:ext>
            </a:extLst>
          </p:cNvPr>
          <p:cNvSpPr txBox="1"/>
          <p:nvPr/>
        </p:nvSpPr>
        <p:spPr>
          <a:xfrm>
            <a:off x="5434339" y="1613025"/>
            <a:ext cx="5519238" cy="2247424"/>
          </a:xfrm>
          <a:prstGeom prst="roundRect">
            <a:avLst/>
          </a:prstGeom>
          <a:noFill/>
          <a:ln w="19050">
            <a:solidFill>
              <a:srgbClr val="F0323C"/>
            </a:solidFill>
          </a:ln>
        </p:spPr>
        <p:txBody>
          <a:bodyPr wrap="square" lIns="274320" tIns="91440" bIns="91440">
            <a:spAutoFit/>
          </a:bodyPr>
          <a:lstStyle/>
          <a:p>
            <a:pPr marL="342900" indent="-342900">
              <a:buFont typeface="Arial" panose="020B0604020202020204" pitchFamily="34" charset="0"/>
              <a:buChar char="•"/>
            </a:pPr>
            <a:r>
              <a:rPr lang="mn-MN" sz="2000" dirty="0">
                <a:latin typeface="Arial" panose="020B0604020202020204" pitchFamily="34" charset="0"/>
                <a:cs typeface="Arial" panose="020B0604020202020204" pitchFamily="34" charset="0"/>
              </a:rPr>
              <a:t>Зөөврийн, суурин компьютер </a:t>
            </a:r>
            <a:r>
              <a:rPr lang="mn-MN" sz="2000" dirty="0">
                <a:solidFill>
                  <a:srgbClr val="C00000"/>
                </a:solidFill>
                <a:latin typeface="Arial" panose="020B0604020202020204" pitchFamily="34" charset="0"/>
                <a:cs typeface="Arial" panose="020B0604020202020204" pitchFamily="34" charset="0"/>
              </a:rPr>
              <a:t>67</a:t>
            </a:r>
          </a:p>
          <a:p>
            <a:pPr marL="342900" indent="-342900">
              <a:buFont typeface="Arial" panose="020B0604020202020204" pitchFamily="34" charset="0"/>
              <a:buChar char="•"/>
            </a:pPr>
            <a:r>
              <a:rPr lang="mn-MN" sz="2000" dirty="0">
                <a:latin typeface="Arial" panose="020B0604020202020204" pitchFamily="34" charset="0"/>
                <a:cs typeface="Arial" panose="020B0604020202020204" pitchFamily="34" charset="0"/>
              </a:rPr>
              <a:t>Принтер </a:t>
            </a:r>
            <a:r>
              <a:rPr lang="mn-MN" sz="2000" dirty="0">
                <a:solidFill>
                  <a:srgbClr val="C00000"/>
                </a:solidFill>
                <a:latin typeface="Arial" panose="020B0604020202020204" pitchFamily="34" charset="0"/>
                <a:cs typeface="Arial" panose="020B0604020202020204" pitchFamily="34" charset="0"/>
              </a:rPr>
              <a:t>23</a:t>
            </a:r>
            <a:r>
              <a:rPr lang="mn-MN" sz="2000"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mn-MN" sz="2000" dirty="0">
                <a:latin typeface="Arial" panose="020B0604020202020204" pitchFamily="34" charset="0"/>
                <a:cs typeface="Arial" panose="020B0604020202020204" pitchFamily="34" charset="0"/>
              </a:rPr>
              <a:t>Смарт ухаалаг дэлгэц </a:t>
            </a:r>
            <a:r>
              <a:rPr lang="mn-MN" sz="2000" dirty="0">
                <a:solidFill>
                  <a:srgbClr val="C00000"/>
                </a:solidFill>
                <a:latin typeface="Arial" panose="020B0604020202020204" pitchFamily="34" charset="0"/>
                <a:cs typeface="Arial" panose="020B0604020202020204" pitchFamily="34" charset="0"/>
              </a:rPr>
              <a:t>1</a:t>
            </a:r>
          </a:p>
          <a:p>
            <a:pPr marL="342900" indent="-342900">
              <a:buFont typeface="Arial" panose="020B0604020202020204" pitchFamily="34" charset="0"/>
              <a:buChar char="•"/>
            </a:pPr>
            <a:r>
              <a:rPr lang="mn-MN" sz="2000" dirty="0">
                <a:latin typeface="Arial" panose="020B0604020202020204" pitchFamily="34" charset="0"/>
                <a:cs typeface="Arial" panose="020B0604020202020204" pitchFamily="34" charset="0"/>
              </a:rPr>
              <a:t>Фото камер </a:t>
            </a:r>
            <a:r>
              <a:rPr lang="mn-MN" sz="2000" dirty="0">
                <a:solidFill>
                  <a:srgbClr val="C00000"/>
                </a:solidFill>
                <a:latin typeface="Arial" panose="020B0604020202020204" pitchFamily="34" charset="0"/>
                <a:cs typeface="Arial" panose="020B0604020202020204" pitchFamily="34" charset="0"/>
              </a:rPr>
              <a:t>1</a:t>
            </a:r>
            <a:endParaRPr lang="mn-MN" sz="2000" dirty="0">
              <a:latin typeface="Arial" panose="020B0604020202020204" pitchFamily="34" charset="0"/>
              <a:cs typeface="Arial" panose="020B0604020202020204" pitchFamily="34" charset="0"/>
            </a:endParaRPr>
          </a:p>
          <a:p>
            <a:r>
              <a:rPr lang="mn-MN" sz="2000" dirty="0">
                <a:solidFill>
                  <a:srgbClr val="C00000"/>
                </a:solidFill>
                <a:latin typeface="Arial" panose="020B0604020202020204" pitchFamily="34" charset="0"/>
                <a:cs typeface="Arial" panose="020B0604020202020204" pitchFamily="34" charset="0"/>
              </a:rPr>
              <a:t>2024</a:t>
            </a:r>
            <a:r>
              <a:rPr lang="mn-MN" sz="2000" dirty="0">
                <a:latin typeface="Arial" panose="020B0604020202020204" pitchFamily="34" charset="0"/>
                <a:cs typeface="Arial" panose="020B0604020202020204" pitchFamily="34" charset="0"/>
              </a:rPr>
              <a:t> онд </a:t>
            </a:r>
            <a:r>
              <a:rPr lang="mn-MN" sz="2000" dirty="0">
                <a:solidFill>
                  <a:srgbClr val="C00000"/>
                </a:solidFill>
                <a:latin typeface="Arial" panose="020B0604020202020204" pitchFamily="34" charset="0"/>
                <a:cs typeface="Arial" panose="020B0604020202020204" pitchFamily="34" charset="0"/>
              </a:rPr>
              <a:t>160</a:t>
            </a:r>
            <a:r>
              <a:rPr lang="mn-MN" sz="2000" dirty="0">
                <a:latin typeface="Arial" panose="020B0604020202020204" pitchFamily="34" charset="0"/>
                <a:cs typeface="Arial" panose="020B0604020202020204" pitchFamily="34" charset="0"/>
              </a:rPr>
              <a:t> зөөврийн компьютерын тендерийг зарласан.</a:t>
            </a:r>
            <a:endParaRPr lang="en-US" sz="2000" dirty="0">
              <a:latin typeface="Arial" panose="020B0604020202020204" pitchFamily="34" charset="0"/>
              <a:cs typeface="Arial" panose="020B0604020202020204" pitchFamily="34" charset="0"/>
            </a:endParaRPr>
          </a:p>
        </p:txBody>
      </p:sp>
      <p:sp>
        <p:nvSpPr>
          <p:cNvPr id="113" name="TextBox 112">
            <a:extLst>
              <a:ext uri="{FF2B5EF4-FFF2-40B4-BE49-F238E27FC236}">
                <a16:creationId xmlns:a16="http://schemas.microsoft.com/office/drawing/2014/main" id="{DD4038C5-3649-FEB6-9ABC-F471DD0AC71C}"/>
              </a:ext>
            </a:extLst>
          </p:cNvPr>
          <p:cNvSpPr txBox="1"/>
          <p:nvPr/>
        </p:nvSpPr>
        <p:spPr>
          <a:xfrm>
            <a:off x="5652657" y="3976712"/>
            <a:ext cx="5169494" cy="726559"/>
          </a:xfrm>
          <a:prstGeom prst="roundRect">
            <a:avLst/>
          </a:prstGeom>
          <a:noFill/>
          <a:ln w="19050">
            <a:noFill/>
          </a:ln>
        </p:spPr>
        <p:txBody>
          <a:bodyPr wrap="square" lIns="274320" tIns="91440" bIns="91440">
            <a:spAutoFit/>
          </a:bodyPr>
          <a:lstStyle/>
          <a:p>
            <a:pPr>
              <a:lnSpc>
                <a:spcPct val="90000"/>
              </a:lnSpc>
              <a:defRPr/>
            </a:pPr>
            <a:endParaRPr lang="en-US" sz="2000" dirty="0">
              <a:solidFill>
                <a:schemeClr val="bg1"/>
              </a:solidFill>
              <a:latin typeface="Oswald" panose="00000500000000000000" pitchFamily="2" charset="0"/>
              <a:ea typeface="Open Sans" pitchFamily="2" charset="0"/>
              <a:cs typeface="Open Sans" pitchFamily="2" charset="0"/>
            </a:endParaRPr>
          </a:p>
        </p:txBody>
      </p:sp>
      <p:pic>
        <p:nvPicPr>
          <p:cNvPr id="114" name="Graphic 113">
            <a:extLst>
              <a:ext uri="{FF2B5EF4-FFF2-40B4-BE49-F238E27FC236}">
                <a16:creationId xmlns:a16="http://schemas.microsoft.com/office/drawing/2014/main" id="{36FD16BC-FAB9-6AB8-3534-E642E8E67EC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34050" y="4092686"/>
            <a:ext cx="2728441" cy="499867"/>
          </a:xfrm>
          <a:prstGeom prst="rect">
            <a:avLst/>
          </a:prstGeom>
        </p:spPr>
      </p:pic>
      <p:grpSp>
        <p:nvGrpSpPr>
          <p:cNvPr id="115" name="Group 114">
            <a:extLst>
              <a:ext uri="{FF2B5EF4-FFF2-40B4-BE49-F238E27FC236}">
                <a16:creationId xmlns:a16="http://schemas.microsoft.com/office/drawing/2014/main" id="{FBED997A-F2F3-DF96-8536-CECDA8B1846A}"/>
              </a:ext>
            </a:extLst>
          </p:cNvPr>
          <p:cNvGrpSpPr/>
          <p:nvPr/>
        </p:nvGrpSpPr>
        <p:grpSpPr>
          <a:xfrm>
            <a:off x="3337488" y="2896092"/>
            <a:ext cx="270296" cy="270296"/>
            <a:chOff x="3256637" y="2496839"/>
            <a:chExt cx="432000" cy="432000"/>
          </a:xfrm>
        </p:grpSpPr>
        <p:cxnSp>
          <p:nvCxnSpPr>
            <p:cNvPr id="116" name="Straight Connector 115">
              <a:extLst>
                <a:ext uri="{FF2B5EF4-FFF2-40B4-BE49-F238E27FC236}">
                  <a16:creationId xmlns:a16="http://schemas.microsoft.com/office/drawing/2014/main" id="{B8A17476-47AD-7CC8-07DB-77B968BDD756}"/>
                </a:ext>
              </a:extLst>
            </p:cNvPr>
            <p:cNvCxnSpPr>
              <a:cxnSpLocks/>
            </p:cNvCxnSpPr>
            <p:nvPr/>
          </p:nvCxnSpPr>
          <p:spPr>
            <a:xfrm>
              <a:off x="3256637" y="2712839"/>
              <a:ext cx="432000" cy="0"/>
            </a:xfrm>
            <a:prstGeom prst="line">
              <a:avLst/>
            </a:prstGeom>
            <a:ln w="508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2F62A870-3225-A709-31B3-A5DC95C5A3D4}"/>
                </a:ext>
              </a:extLst>
            </p:cNvPr>
            <p:cNvCxnSpPr>
              <a:cxnSpLocks/>
            </p:cNvCxnSpPr>
            <p:nvPr/>
          </p:nvCxnSpPr>
          <p:spPr>
            <a:xfrm flipV="1">
              <a:off x="3472637" y="2496839"/>
              <a:ext cx="0" cy="432000"/>
            </a:xfrm>
            <a:prstGeom prst="line">
              <a:avLst/>
            </a:prstGeom>
            <a:ln w="5080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695C74AF-C8D6-F5CD-8A82-033D984E7731}"/>
              </a:ext>
            </a:extLst>
          </p:cNvPr>
          <p:cNvGrpSpPr/>
          <p:nvPr/>
        </p:nvGrpSpPr>
        <p:grpSpPr>
          <a:xfrm>
            <a:off x="2137593" y="4722776"/>
            <a:ext cx="232082" cy="240302"/>
            <a:chOff x="3256637" y="2496839"/>
            <a:chExt cx="432000" cy="432000"/>
          </a:xfrm>
        </p:grpSpPr>
        <p:cxnSp>
          <p:nvCxnSpPr>
            <p:cNvPr id="122" name="Straight Connector 121">
              <a:extLst>
                <a:ext uri="{FF2B5EF4-FFF2-40B4-BE49-F238E27FC236}">
                  <a16:creationId xmlns:a16="http://schemas.microsoft.com/office/drawing/2014/main" id="{24FA649B-B4DA-1CCF-CAE8-402387F25A24}"/>
                </a:ext>
              </a:extLst>
            </p:cNvPr>
            <p:cNvCxnSpPr>
              <a:cxnSpLocks/>
            </p:cNvCxnSpPr>
            <p:nvPr/>
          </p:nvCxnSpPr>
          <p:spPr>
            <a:xfrm>
              <a:off x="3256637" y="2712839"/>
              <a:ext cx="432000" cy="0"/>
            </a:xfrm>
            <a:prstGeom prst="line">
              <a:avLst/>
            </a:prstGeom>
            <a:ln w="50800" cap="rnd">
              <a:noFill/>
              <a:round/>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27CAE7D5-6307-D85B-DFB0-27720D85F8CA}"/>
                </a:ext>
              </a:extLst>
            </p:cNvPr>
            <p:cNvCxnSpPr>
              <a:cxnSpLocks/>
            </p:cNvCxnSpPr>
            <p:nvPr/>
          </p:nvCxnSpPr>
          <p:spPr>
            <a:xfrm flipV="1">
              <a:off x="3472637" y="2496839"/>
              <a:ext cx="0" cy="432000"/>
            </a:xfrm>
            <a:prstGeom prst="line">
              <a:avLst/>
            </a:prstGeom>
            <a:ln w="50800" cap="rnd">
              <a:noFill/>
              <a:round/>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C83A0A71-E70A-AA71-B01D-E044B6FBDD7B}"/>
              </a:ext>
            </a:extLst>
          </p:cNvPr>
          <p:cNvGrpSpPr/>
          <p:nvPr/>
        </p:nvGrpSpPr>
        <p:grpSpPr>
          <a:xfrm>
            <a:off x="8872098" y="4119893"/>
            <a:ext cx="1620562" cy="389835"/>
            <a:chOff x="1548735" y="4071491"/>
            <a:chExt cx="3687297" cy="749893"/>
          </a:xfrm>
          <a:solidFill>
            <a:srgbClr val="00B050"/>
          </a:solidFill>
        </p:grpSpPr>
        <p:pic>
          <p:nvPicPr>
            <p:cNvPr id="130" name="Picture 129" descr="A blue ear with a black background&#10;&#10;Description automatically generated">
              <a:extLst>
                <a:ext uri="{FF2B5EF4-FFF2-40B4-BE49-F238E27FC236}">
                  <a16:creationId xmlns:a16="http://schemas.microsoft.com/office/drawing/2014/main" id="{01FFD9FF-B15C-936A-458C-49E18C4ADE26}"/>
                </a:ext>
              </a:extLst>
            </p:cNvPr>
            <p:cNvPicPr>
              <a:picLocks noChangeAspect="1"/>
            </p:cNvPicPr>
            <p:nvPr/>
          </p:nvPicPr>
          <p:blipFill>
            <a:blip r:embed="rId13">
              <a:biLevel thresh="25000"/>
            </a:blip>
            <a:stretch>
              <a:fillRect/>
            </a:stretch>
          </p:blipFill>
          <p:spPr>
            <a:xfrm>
              <a:off x="1548735" y="4071491"/>
              <a:ext cx="720000" cy="720000"/>
            </a:xfrm>
            <a:prstGeom prst="rect">
              <a:avLst/>
            </a:prstGeom>
            <a:grpFill/>
            <a:ln>
              <a:noFill/>
            </a:ln>
          </p:spPr>
        </p:pic>
        <p:pic>
          <p:nvPicPr>
            <p:cNvPr id="131" name="Picture 130" descr="A blue eye with a black circle&#10;&#10;Description automatically generated">
              <a:extLst>
                <a:ext uri="{FF2B5EF4-FFF2-40B4-BE49-F238E27FC236}">
                  <a16:creationId xmlns:a16="http://schemas.microsoft.com/office/drawing/2014/main" id="{1D652371-E55A-2964-3F05-AD34D042EA63}"/>
                </a:ext>
              </a:extLst>
            </p:cNvPr>
            <p:cNvPicPr>
              <a:picLocks noChangeAspect="1"/>
            </p:cNvPicPr>
            <p:nvPr/>
          </p:nvPicPr>
          <p:blipFill>
            <a:blip r:embed="rId14">
              <a:biLevel thresh="25000"/>
            </a:blip>
            <a:stretch>
              <a:fillRect/>
            </a:stretch>
          </p:blipFill>
          <p:spPr>
            <a:xfrm>
              <a:off x="2549184" y="4075026"/>
              <a:ext cx="720000" cy="720000"/>
            </a:xfrm>
            <a:prstGeom prst="rect">
              <a:avLst/>
            </a:prstGeom>
            <a:grpFill/>
            <a:ln>
              <a:noFill/>
            </a:ln>
          </p:spPr>
        </p:pic>
        <p:pic>
          <p:nvPicPr>
            <p:cNvPr id="132" name="Picture 131" descr="A blue hand with black background&#10;&#10;Description automatically generated">
              <a:extLst>
                <a:ext uri="{FF2B5EF4-FFF2-40B4-BE49-F238E27FC236}">
                  <a16:creationId xmlns:a16="http://schemas.microsoft.com/office/drawing/2014/main" id="{B7498C9F-8627-6BC8-31A9-7685ADF0E28A}"/>
                </a:ext>
              </a:extLst>
            </p:cNvPr>
            <p:cNvPicPr>
              <a:picLocks noChangeAspect="1"/>
            </p:cNvPicPr>
            <p:nvPr/>
          </p:nvPicPr>
          <p:blipFill>
            <a:blip r:embed="rId15">
              <a:biLevel thresh="25000"/>
            </a:blip>
            <a:stretch>
              <a:fillRect/>
            </a:stretch>
          </p:blipFill>
          <p:spPr>
            <a:xfrm>
              <a:off x="3526933" y="4101384"/>
              <a:ext cx="720000" cy="720000"/>
            </a:xfrm>
            <a:prstGeom prst="rect">
              <a:avLst/>
            </a:prstGeom>
            <a:grpFill/>
            <a:ln>
              <a:noFill/>
            </a:ln>
          </p:spPr>
        </p:pic>
        <p:pic>
          <p:nvPicPr>
            <p:cNvPr id="133" name="Picture 132" descr="A blue and white symbol of a person in a wheelchair&#10;&#10;Description automatically generated">
              <a:extLst>
                <a:ext uri="{FF2B5EF4-FFF2-40B4-BE49-F238E27FC236}">
                  <a16:creationId xmlns:a16="http://schemas.microsoft.com/office/drawing/2014/main" id="{B37E5652-6D5F-1DD1-9596-139199A06E6A}"/>
                </a:ext>
              </a:extLst>
            </p:cNvPr>
            <p:cNvPicPr>
              <a:picLocks noChangeAspect="1"/>
            </p:cNvPicPr>
            <p:nvPr/>
          </p:nvPicPr>
          <p:blipFill>
            <a:blip r:embed="rId16">
              <a:biLevel thresh="25000"/>
            </a:blip>
            <a:stretch>
              <a:fillRect/>
            </a:stretch>
          </p:blipFill>
          <p:spPr>
            <a:xfrm>
              <a:off x="4516032" y="4071491"/>
              <a:ext cx="720000" cy="720000"/>
            </a:xfrm>
            <a:prstGeom prst="rect">
              <a:avLst/>
            </a:prstGeom>
            <a:grpFill/>
            <a:ln>
              <a:noFill/>
            </a:ln>
          </p:spPr>
        </p:pic>
      </p:grpSp>
      <p:grpSp>
        <p:nvGrpSpPr>
          <p:cNvPr id="134" name="Group 133">
            <a:extLst>
              <a:ext uri="{FF2B5EF4-FFF2-40B4-BE49-F238E27FC236}">
                <a16:creationId xmlns:a16="http://schemas.microsoft.com/office/drawing/2014/main" id="{B418276E-16CE-678C-B634-C6F479ED3DA9}"/>
              </a:ext>
            </a:extLst>
          </p:cNvPr>
          <p:cNvGrpSpPr>
            <a:grpSpLocks noChangeAspect="1"/>
          </p:cNvGrpSpPr>
          <p:nvPr/>
        </p:nvGrpSpPr>
        <p:grpSpPr>
          <a:xfrm>
            <a:off x="2812649" y="4808548"/>
            <a:ext cx="1920379" cy="1791624"/>
            <a:chOff x="1623558" y="1216391"/>
            <a:chExt cx="762042" cy="762729"/>
          </a:xfrm>
          <a:effectLst/>
          <a:scene3d>
            <a:camera prst="isometricOffAxis1Top"/>
            <a:lightRig rig="threePt" dir="t"/>
          </a:scene3d>
        </p:grpSpPr>
        <p:sp>
          <p:nvSpPr>
            <p:cNvPr id="135" name="Shape 181">
              <a:extLst>
                <a:ext uri="{FF2B5EF4-FFF2-40B4-BE49-F238E27FC236}">
                  <a16:creationId xmlns:a16="http://schemas.microsoft.com/office/drawing/2014/main" id="{4DA0EADC-3612-7AA2-7299-B120F6E40102}"/>
                </a:ext>
              </a:extLst>
            </p:cNvPr>
            <p:cNvSpPr/>
            <p:nvPr/>
          </p:nvSpPr>
          <p:spPr>
            <a:xfrm>
              <a:off x="1623558" y="1216391"/>
              <a:ext cx="762042" cy="762729"/>
            </a:xfrm>
            <a:prstGeom prst="ellipse">
              <a:avLst/>
            </a:prstGeom>
            <a:solidFill>
              <a:srgbClr val="FFFFFF">
                <a:alpha val="100000"/>
              </a:srgbClr>
            </a:solidFill>
            <a:ln/>
          </p:spPr>
          <p:txBody>
            <a:bodyPr/>
            <a:lstStyle/>
            <a:p>
              <a:endParaRPr lang="en-US" sz="5761">
                <a:latin typeface="Oswald" panose="00000500000000000000" pitchFamily="2" charset="0"/>
              </a:endParaRPr>
            </a:p>
          </p:txBody>
        </p:sp>
        <p:pic>
          <p:nvPicPr>
            <p:cNvPr id="136" name="Image 1467" descr=" ">
              <a:extLst>
                <a:ext uri="{FF2B5EF4-FFF2-40B4-BE49-F238E27FC236}">
                  <a16:creationId xmlns:a16="http://schemas.microsoft.com/office/drawing/2014/main" id="{7C9C4AAB-D952-E27F-B6D1-BB671A09568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721618" y="1477896"/>
              <a:ext cx="587859" cy="217930"/>
            </a:xfrm>
            <a:prstGeom prst="rect">
              <a:avLst/>
            </a:prstGeom>
          </p:spPr>
        </p:pic>
      </p:grpSp>
      <p:sp>
        <p:nvSpPr>
          <p:cNvPr id="2" name="TextBox 1">
            <a:extLst>
              <a:ext uri="{FF2B5EF4-FFF2-40B4-BE49-F238E27FC236}">
                <a16:creationId xmlns:a16="http://schemas.microsoft.com/office/drawing/2014/main" id="{95B51A3B-2455-76B5-4AD8-DC58DD79000A}"/>
              </a:ext>
            </a:extLst>
          </p:cNvPr>
          <p:cNvSpPr txBox="1"/>
          <p:nvPr/>
        </p:nvSpPr>
        <p:spPr>
          <a:xfrm>
            <a:off x="4661050" y="1091218"/>
            <a:ext cx="6933507" cy="480131"/>
          </a:xfrm>
          <a:prstGeom prst="roundRect">
            <a:avLst/>
          </a:prstGeom>
          <a:noFill/>
          <a:ln w="19050">
            <a:solidFill>
              <a:srgbClr val="D61889"/>
            </a:solidFill>
          </a:ln>
        </p:spPr>
        <p:txBody>
          <a:bodyPr wrap="square" lIns="274320" tIns="91440" bIns="91440">
            <a:spAutoFit/>
          </a:bodyPr>
          <a:lstStyle/>
          <a:p>
            <a:pPr>
              <a:lnSpc>
                <a:spcPct val="90000"/>
              </a:lnSpc>
              <a:defRPr/>
            </a:pPr>
            <a:r>
              <a:rPr lang="mn-MN" dirty="0">
                <a:latin typeface="Arial" panose="020B0604020202020204" pitchFamily="34" charset="0"/>
                <a:ea typeface="Open Sans" pitchFamily="2" charset="0"/>
                <a:cs typeface="Arial" panose="020B0604020202020204" pitchFamily="34" charset="0"/>
              </a:rPr>
              <a:t>Анхан шатны бичиг баримтууд цахимжсан</a:t>
            </a:r>
            <a:endParaRPr lang="en-US" dirty="0">
              <a:latin typeface="Arial" panose="020B0604020202020204" pitchFamily="34" charset="0"/>
              <a:ea typeface="Open Sans" pitchFamily="2" charset="0"/>
              <a:cs typeface="Arial" panose="020B0604020202020204" pitchFamily="34" charset="0"/>
            </a:endParaRPr>
          </a:p>
        </p:txBody>
      </p:sp>
      <p:sp>
        <p:nvSpPr>
          <p:cNvPr id="3" name="TextBox 2">
            <a:extLst>
              <a:ext uri="{FF2B5EF4-FFF2-40B4-BE49-F238E27FC236}">
                <a16:creationId xmlns:a16="http://schemas.microsoft.com/office/drawing/2014/main" id="{AB990706-DBCF-0D62-ACF9-816BE88A6C0E}"/>
              </a:ext>
            </a:extLst>
          </p:cNvPr>
          <p:cNvSpPr txBox="1"/>
          <p:nvPr/>
        </p:nvSpPr>
        <p:spPr>
          <a:xfrm>
            <a:off x="8428333" y="4060364"/>
            <a:ext cx="397808" cy="584775"/>
          </a:xfrm>
          <a:prstGeom prst="rect">
            <a:avLst/>
          </a:prstGeom>
          <a:noFill/>
        </p:spPr>
        <p:txBody>
          <a:bodyPr wrap="square" rtlCol="0">
            <a:spAutoFit/>
          </a:bodyPr>
          <a:lstStyle/>
          <a:p>
            <a:r>
              <a:rPr lang="mn-MN" sz="3200" b="1" dirty="0">
                <a:latin typeface="Arial" panose="020B0604020202020204" pitchFamily="34" charset="0"/>
                <a:cs typeface="Arial" panose="020B0604020202020204" pitchFamily="34" charset="0"/>
              </a:rPr>
              <a:t>+</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5659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54DA5E2-0D4E-D2E9-D6A7-2776C95FBBDC}"/>
              </a:ext>
            </a:extLst>
          </p:cNvPr>
          <p:cNvSpPr/>
          <p:nvPr/>
        </p:nvSpPr>
        <p:spPr>
          <a:xfrm>
            <a:off x="-57496" y="12318"/>
            <a:ext cx="12192000" cy="936372"/>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p>
            <a:pPr marL="0" marR="0" indent="0"/>
            <a:r>
              <a:rPr lang="mn-MN" sz="3100" b="1" dirty="0">
                <a:solidFill>
                  <a:srgbClr val="FFFFFF"/>
                </a:solidFill>
                <a:latin typeface="Arial"/>
              </a:rPr>
              <a:t>      </a:t>
            </a:r>
            <a:endParaRPr lang="mn" sz="3200" b="1" dirty="0">
              <a:solidFill>
                <a:srgbClr val="FFFFFF"/>
              </a:solidFill>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D7B60312-AEB5-0204-9E9B-9BD9957B8395}"/>
              </a:ext>
            </a:extLst>
          </p:cNvPr>
          <p:cNvSpPr/>
          <p:nvPr/>
        </p:nvSpPr>
        <p:spPr>
          <a:xfrm>
            <a:off x="-22860" y="0"/>
            <a:ext cx="297180" cy="92333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33" name="Picture 32">
            <a:extLst>
              <a:ext uri="{FF2B5EF4-FFF2-40B4-BE49-F238E27FC236}">
                <a16:creationId xmlns:a16="http://schemas.microsoft.com/office/drawing/2014/main" id="{57A7F91A-D2E9-C563-331F-6EEDA6F84A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154" y="12318"/>
            <a:ext cx="2476846" cy="924054"/>
          </a:xfrm>
          <a:prstGeom prst="rect">
            <a:avLst/>
          </a:prstGeom>
        </p:spPr>
      </p:pic>
      <p:sp>
        <p:nvSpPr>
          <p:cNvPr id="34" name="TextBox 33">
            <a:extLst>
              <a:ext uri="{FF2B5EF4-FFF2-40B4-BE49-F238E27FC236}">
                <a16:creationId xmlns:a16="http://schemas.microsoft.com/office/drawing/2014/main" id="{33F75F13-70C2-D640-2DB3-E778A8FB44CF}"/>
              </a:ext>
            </a:extLst>
          </p:cNvPr>
          <p:cNvSpPr txBox="1"/>
          <p:nvPr/>
        </p:nvSpPr>
        <p:spPr>
          <a:xfrm>
            <a:off x="308956" y="77687"/>
            <a:ext cx="9417974" cy="584775"/>
          </a:xfrm>
          <a:prstGeom prst="rect">
            <a:avLst/>
          </a:prstGeom>
          <a:noFill/>
        </p:spPr>
        <p:txBody>
          <a:bodyPr wrap="square" rtlCol="0">
            <a:spAutoFit/>
          </a:bodyPr>
          <a:lstStyle/>
          <a:p>
            <a:r>
              <a:rPr lang="mn-MN" sz="32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Эрүүл мэндийн салбарын программ хангамж</a:t>
            </a:r>
            <a:endParaRPr lang="en-US" sz="32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5D028F79-DFEE-F08B-9E50-D82305F4BED1}"/>
              </a:ext>
            </a:extLst>
          </p:cNvPr>
          <p:cNvPicPr>
            <a:picLocks noChangeAspect="1"/>
          </p:cNvPicPr>
          <p:nvPr/>
        </p:nvPicPr>
        <p:blipFill>
          <a:blip r:embed="rId3"/>
          <a:stretch>
            <a:fillRect/>
          </a:stretch>
        </p:blipFill>
        <p:spPr>
          <a:xfrm>
            <a:off x="550816" y="1289475"/>
            <a:ext cx="11090367" cy="5047596"/>
          </a:xfrm>
          <a:prstGeom prst="rect">
            <a:avLst/>
          </a:prstGeom>
        </p:spPr>
      </p:pic>
    </p:spTree>
    <p:extLst>
      <p:ext uri="{BB962C8B-B14F-4D97-AF65-F5344CB8AC3E}">
        <p14:creationId xmlns:p14="http://schemas.microsoft.com/office/powerpoint/2010/main" val="27119433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7A6D1DA-F776-424F-8E0C-4A381DC8FDBB}"/>
              </a:ext>
            </a:extLst>
          </p:cNvPr>
          <p:cNvGraphicFramePr>
            <a:graphicFrameLocks noGrp="1"/>
          </p:cNvGraphicFramePr>
          <p:nvPr>
            <p:ph idx="4294967295"/>
            <p:extLst>
              <p:ext uri="{D42A27DB-BD31-4B8C-83A1-F6EECF244321}">
                <p14:modId xmlns:p14="http://schemas.microsoft.com/office/powerpoint/2010/main" val="3208882047"/>
              </p:ext>
            </p:extLst>
          </p:nvPr>
        </p:nvGraphicFramePr>
        <p:xfrm>
          <a:off x="610125" y="1737930"/>
          <a:ext cx="10971749" cy="4231945"/>
        </p:xfrm>
        <a:graphic>
          <a:graphicData uri="http://schemas.openxmlformats.org/drawingml/2006/table">
            <a:tbl>
              <a:tblPr firstRow="1" bandRow="1">
                <a:tableStyleId>{69CF1AB2-1976-4502-BF36-3FF5EA218861}</a:tableStyleId>
              </a:tblPr>
              <a:tblGrid>
                <a:gridCol w="1586012">
                  <a:extLst>
                    <a:ext uri="{9D8B030D-6E8A-4147-A177-3AD203B41FA5}">
                      <a16:colId xmlns:a16="http://schemas.microsoft.com/office/drawing/2014/main" val="1349742968"/>
                    </a:ext>
                  </a:extLst>
                </a:gridCol>
                <a:gridCol w="5351543">
                  <a:extLst>
                    <a:ext uri="{9D8B030D-6E8A-4147-A177-3AD203B41FA5}">
                      <a16:colId xmlns:a16="http://schemas.microsoft.com/office/drawing/2014/main" val="2336206033"/>
                    </a:ext>
                  </a:extLst>
                </a:gridCol>
                <a:gridCol w="4034194">
                  <a:extLst>
                    <a:ext uri="{9D8B030D-6E8A-4147-A177-3AD203B41FA5}">
                      <a16:colId xmlns:a16="http://schemas.microsoft.com/office/drawing/2014/main" val="4031538217"/>
                    </a:ext>
                  </a:extLst>
                </a:gridCol>
              </a:tblGrid>
              <a:tr h="697722">
                <a:tc>
                  <a:txBody>
                    <a:bodyPr/>
                    <a:lstStyle/>
                    <a:p>
                      <a:pPr algn="ctr"/>
                      <a:r>
                        <a:rPr lang="mn-MN" dirty="0">
                          <a:latin typeface="Arial" panose="020B0604020202020204" pitchFamily="34" charset="0"/>
                          <a:cs typeface="Arial" panose="020B0604020202020204" pitchFamily="34" charset="0"/>
                        </a:rPr>
                        <a:t>Он</a:t>
                      </a:r>
                      <a:endParaRPr lang="en-US" dirty="0">
                        <a:latin typeface="Arial" panose="020B0604020202020204" pitchFamily="34" charset="0"/>
                        <a:cs typeface="Arial" panose="020B0604020202020204" pitchFamily="34" charset="0"/>
                      </a:endParaRPr>
                    </a:p>
                  </a:txBody>
                  <a:tcPr/>
                </a:tc>
                <a:tc>
                  <a:txBody>
                    <a:bodyPr/>
                    <a:lstStyle/>
                    <a:p>
                      <a:pPr algn="ctr"/>
                      <a:r>
                        <a:rPr lang="mn-MN" dirty="0">
                          <a:latin typeface="Arial" panose="020B0604020202020204" pitchFamily="34" charset="0"/>
                          <a:cs typeface="Arial" panose="020B0604020202020204" pitchFamily="34" charset="0"/>
                        </a:rPr>
                        <a:t>Улсын төсөв </a:t>
                      </a:r>
                      <a:endParaRPr lang="en-US" dirty="0">
                        <a:latin typeface="Arial" panose="020B0604020202020204" pitchFamily="34" charset="0"/>
                        <a:cs typeface="Arial" panose="020B0604020202020204" pitchFamily="34" charset="0"/>
                      </a:endParaRPr>
                    </a:p>
                  </a:txBody>
                  <a:tcPr/>
                </a:tc>
                <a:tc>
                  <a:txBody>
                    <a:bodyPr/>
                    <a:lstStyle/>
                    <a:p>
                      <a:pPr algn="ctr"/>
                      <a:r>
                        <a:rPr lang="mn-MN" dirty="0">
                          <a:latin typeface="Arial" panose="020B0604020202020204" pitchFamily="34" charset="0"/>
                          <a:cs typeface="Arial" panose="020B0604020202020204" pitchFamily="34" charset="0"/>
                        </a:rPr>
                        <a:t>Орон нутгийн төсөв </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40102618"/>
                  </a:ext>
                </a:extLst>
              </a:tr>
              <a:tr h="729499">
                <a:tc>
                  <a:txBody>
                    <a:bodyPr/>
                    <a:lstStyle/>
                    <a:p>
                      <a:pPr algn="ctr"/>
                      <a:r>
                        <a:rPr lang="mn-MN" dirty="0">
                          <a:latin typeface="Arial" panose="020B0604020202020204" pitchFamily="34" charset="0"/>
                          <a:cs typeface="Arial" panose="020B0604020202020204" pitchFamily="34" charset="0"/>
                        </a:rPr>
                        <a:t>2019</a:t>
                      </a:r>
                      <a:endParaRPr lang="en-US" dirty="0">
                        <a:latin typeface="Arial" panose="020B0604020202020204" pitchFamily="34" charset="0"/>
                        <a:cs typeface="Arial" panose="020B0604020202020204" pitchFamily="34" charset="0"/>
                      </a:endParaRPr>
                    </a:p>
                  </a:txBody>
                  <a:tcPr/>
                </a:tc>
                <a:tc>
                  <a:txBody>
                    <a:bodyPr/>
                    <a:lstStyle/>
                    <a:p>
                      <a:pPr algn="ctr"/>
                      <a:r>
                        <a:rPr lang="en-US" sz="1800" u="none" strike="noStrike" dirty="0">
                          <a:effectLst/>
                          <a:latin typeface="Arial" pitchFamily="34" charset="0"/>
                          <a:cs typeface="Arial" pitchFamily="34" charset="0"/>
                        </a:rPr>
                        <a:t>3 407 979 200</a:t>
                      </a:r>
                      <a:endParaRPr lang="en-US" dirty="0">
                        <a:latin typeface="Arial" panose="020B0604020202020204" pitchFamily="34" charset="0"/>
                        <a:cs typeface="Arial" panose="020B0604020202020204" pitchFamily="34" charset="0"/>
                      </a:endParaRPr>
                    </a:p>
                  </a:txBody>
                  <a:tcPr/>
                </a:tc>
                <a:tc>
                  <a:txBody>
                    <a:bodyPr/>
                    <a:lstStyle/>
                    <a:p>
                      <a:pPr algn="ctr"/>
                      <a:r>
                        <a:rPr lang="en-US" sz="1800" u="none" strike="noStrike" dirty="0">
                          <a:effectLst/>
                          <a:latin typeface="Arial" pitchFamily="34" charset="0"/>
                          <a:cs typeface="Arial" pitchFamily="34" charset="0"/>
                        </a:rPr>
                        <a:t>1 020 658 200 </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83571848"/>
                  </a:ext>
                </a:extLst>
              </a:tr>
              <a:tr h="701181">
                <a:tc>
                  <a:txBody>
                    <a:bodyPr/>
                    <a:lstStyle/>
                    <a:p>
                      <a:pPr algn="ctr"/>
                      <a:r>
                        <a:rPr lang="mn-MN" dirty="0">
                          <a:latin typeface="Arial" panose="020B0604020202020204" pitchFamily="34" charset="0"/>
                          <a:cs typeface="Arial" panose="020B0604020202020204" pitchFamily="34" charset="0"/>
                        </a:rPr>
                        <a:t>2020</a:t>
                      </a:r>
                      <a:endParaRPr lang="en-US" dirty="0">
                        <a:latin typeface="Arial" panose="020B0604020202020204" pitchFamily="34" charset="0"/>
                        <a:cs typeface="Arial" panose="020B0604020202020204" pitchFamily="34" charset="0"/>
                      </a:endParaRPr>
                    </a:p>
                  </a:txBody>
                  <a:tcPr/>
                </a:tc>
                <a:tc>
                  <a:txBody>
                    <a:bodyPr/>
                    <a:lstStyle/>
                    <a:p>
                      <a:pPr algn="ctr"/>
                      <a:r>
                        <a:rPr lang="en-US" sz="1800" u="none" strike="noStrike" dirty="0">
                          <a:effectLst/>
                          <a:latin typeface="Arial" pitchFamily="34" charset="0"/>
                          <a:cs typeface="Arial" pitchFamily="34" charset="0"/>
                        </a:rPr>
                        <a:t> 1 359 253 500  </a:t>
                      </a:r>
                      <a:endParaRPr lang="en-US" dirty="0">
                        <a:latin typeface="Arial" panose="020B0604020202020204" pitchFamily="34" charset="0"/>
                        <a:cs typeface="Arial" panose="020B0604020202020204" pitchFamily="34" charset="0"/>
                      </a:endParaRPr>
                    </a:p>
                  </a:txBody>
                  <a:tcPr/>
                </a:tc>
                <a:tc>
                  <a:txBody>
                    <a:bodyPr/>
                    <a:lstStyle/>
                    <a:p>
                      <a:pPr algn="ctr"/>
                      <a:r>
                        <a:rPr lang="en-US" sz="1800" u="none" strike="noStrike" dirty="0">
                          <a:effectLst/>
                          <a:latin typeface="Arial" pitchFamily="34" charset="0"/>
                          <a:cs typeface="Arial" pitchFamily="34" charset="0"/>
                        </a:rPr>
                        <a:t> 463 814 000 </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44963370"/>
                  </a:ext>
                </a:extLst>
              </a:tr>
              <a:tr h="701181">
                <a:tc>
                  <a:txBody>
                    <a:bodyPr/>
                    <a:lstStyle/>
                    <a:p>
                      <a:pPr algn="ctr"/>
                      <a:r>
                        <a:rPr lang="mn-MN" dirty="0">
                          <a:latin typeface="Arial" panose="020B0604020202020204" pitchFamily="34" charset="0"/>
                          <a:cs typeface="Arial" panose="020B0604020202020204" pitchFamily="34" charset="0"/>
                        </a:rPr>
                        <a:t>2021</a:t>
                      </a:r>
                      <a:endParaRPr lang="en-US" dirty="0">
                        <a:latin typeface="Arial" panose="020B0604020202020204" pitchFamily="34" charset="0"/>
                        <a:cs typeface="Arial" panose="020B0604020202020204" pitchFamily="34" charset="0"/>
                      </a:endParaRPr>
                    </a:p>
                  </a:txBody>
                  <a:tcPr/>
                </a:tc>
                <a:tc>
                  <a:txBody>
                    <a:bodyPr/>
                    <a:lstStyle/>
                    <a:p>
                      <a:pPr algn="ctr"/>
                      <a:r>
                        <a:rPr lang="en-US" sz="1800" u="none" strike="noStrike" dirty="0">
                          <a:effectLst/>
                          <a:latin typeface="Arial" pitchFamily="34" charset="0"/>
                          <a:cs typeface="Arial" pitchFamily="34" charset="0"/>
                        </a:rPr>
                        <a:t> 4 576 889 800 </a:t>
                      </a:r>
                      <a:endParaRPr lang="en-US" dirty="0">
                        <a:latin typeface="Arial" panose="020B0604020202020204" pitchFamily="34" charset="0"/>
                        <a:cs typeface="Arial" panose="020B0604020202020204" pitchFamily="34" charset="0"/>
                      </a:endParaRPr>
                    </a:p>
                  </a:txBody>
                  <a:tcPr/>
                </a:tc>
                <a:tc>
                  <a:txBody>
                    <a:bodyPr/>
                    <a:lstStyle/>
                    <a:p>
                      <a:pPr algn="ctr"/>
                      <a:r>
                        <a:rPr lang="en-US" sz="1800" u="none" strike="noStrike" dirty="0">
                          <a:effectLst/>
                          <a:latin typeface="Arial" pitchFamily="34" charset="0"/>
                          <a:cs typeface="Arial" pitchFamily="34" charset="0"/>
                        </a:rPr>
                        <a:t> 206 850 000  </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35738034"/>
                  </a:ext>
                </a:extLst>
              </a:tr>
              <a:tr h="701181">
                <a:tc>
                  <a:txBody>
                    <a:bodyPr/>
                    <a:lstStyle/>
                    <a:p>
                      <a:pPr algn="ctr"/>
                      <a:r>
                        <a:rPr lang="mn-MN" dirty="0">
                          <a:latin typeface="Arial" panose="020B0604020202020204" pitchFamily="34" charset="0"/>
                          <a:cs typeface="Arial" panose="020B0604020202020204" pitchFamily="34" charset="0"/>
                        </a:rPr>
                        <a:t>2022</a:t>
                      </a:r>
                      <a:endParaRPr lang="en-US" dirty="0">
                        <a:latin typeface="Arial" panose="020B0604020202020204" pitchFamily="34" charset="0"/>
                        <a:cs typeface="Arial" panose="020B0604020202020204" pitchFamily="34" charset="0"/>
                      </a:endParaRPr>
                    </a:p>
                  </a:txBody>
                  <a:tcPr/>
                </a:tc>
                <a:tc>
                  <a:txBody>
                    <a:bodyPr/>
                    <a:lstStyle/>
                    <a:p>
                      <a:pPr algn="ctr"/>
                      <a:r>
                        <a:rPr lang="mn-MN" dirty="0">
                          <a:latin typeface="Arial" panose="020B0604020202020204" pitchFamily="34" charset="0"/>
                          <a:cs typeface="Arial" panose="020B0604020202020204" pitchFamily="34" charset="0"/>
                        </a:rPr>
                        <a:t>2 781 330 200</a:t>
                      </a:r>
                      <a:endParaRPr lang="en-US" dirty="0">
                        <a:latin typeface="Arial" panose="020B0604020202020204" pitchFamily="34" charset="0"/>
                        <a:cs typeface="Arial" panose="020B0604020202020204" pitchFamily="34" charset="0"/>
                      </a:endParaRPr>
                    </a:p>
                  </a:txBody>
                  <a:tcPr/>
                </a:tc>
                <a:tc>
                  <a:txBody>
                    <a:bodyPr/>
                    <a:lstStyle/>
                    <a:p>
                      <a:pPr algn="ctr"/>
                      <a:r>
                        <a:rPr lang="mn-MN" dirty="0">
                          <a:latin typeface="Arial" panose="020B0604020202020204" pitchFamily="34" charset="0"/>
                          <a:cs typeface="Arial" panose="020B0604020202020204" pitchFamily="34" charset="0"/>
                        </a:rPr>
                        <a:t>194</a:t>
                      </a:r>
                      <a:r>
                        <a:rPr lang="en-US" dirty="0">
                          <a:latin typeface="Arial" panose="020B0604020202020204" pitchFamily="34" charset="0"/>
                          <a:cs typeface="Arial" panose="020B0604020202020204" pitchFamily="34" charset="0"/>
                        </a:rPr>
                        <a:t> </a:t>
                      </a:r>
                      <a:r>
                        <a:rPr lang="mn-MN" dirty="0">
                          <a:latin typeface="Arial" panose="020B0604020202020204" pitchFamily="34" charset="0"/>
                          <a:cs typeface="Arial" panose="020B0604020202020204" pitchFamily="34" charset="0"/>
                        </a:rPr>
                        <a:t>521</a:t>
                      </a:r>
                      <a:r>
                        <a:rPr lang="en-US" dirty="0">
                          <a:latin typeface="Arial" panose="020B0604020202020204" pitchFamily="34" charset="0"/>
                          <a:cs typeface="Arial" panose="020B0604020202020204" pitchFamily="34" charset="0"/>
                        </a:rPr>
                        <a:t> </a:t>
                      </a:r>
                      <a:r>
                        <a:rPr lang="mn-MN" dirty="0">
                          <a:latin typeface="Arial" panose="020B0604020202020204" pitchFamily="34" charset="0"/>
                          <a:cs typeface="Arial" panose="020B0604020202020204" pitchFamily="34" charset="0"/>
                        </a:rPr>
                        <a:t>5</a:t>
                      </a:r>
                      <a:r>
                        <a:rPr lang="en-US" dirty="0">
                          <a:latin typeface="Arial" panose="020B0604020202020204" pitchFamily="34" charset="0"/>
                          <a:cs typeface="Arial" panose="020B0604020202020204" pitchFamily="34" charset="0"/>
                        </a:rPr>
                        <a:t>00</a:t>
                      </a:r>
                    </a:p>
                  </a:txBody>
                  <a:tcPr/>
                </a:tc>
                <a:extLst>
                  <a:ext uri="{0D108BD9-81ED-4DB2-BD59-A6C34878D82A}">
                    <a16:rowId xmlns:a16="http://schemas.microsoft.com/office/drawing/2014/main" val="1443621833"/>
                  </a:ext>
                </a:extLst>
              </a:tr>
              <a:tr h="701181">
                <a:tc>
                  <a:txBody>
                    <a:bodyPr/>
                    <a:lstStyle/>
                    <a:p>
                      <a:pPr algn="ctr"/>
                      <a:r>
                        <a:rPr lang="mn-MN" dirty="0">
                          <a:latin typeface="Arial" panose="020B0604020202020204" pitchFamily="34" charset="0"/>
                          <a:cs typeface="Arial" panose="020B0604020202020204" pitchFamily="34" charset="0"/>
                        </a:rPr>
                        <a:t>2023</a:t>
                      </a:r>
                      <a:endParaRPr lang="en-US" dirty="0">
                        <a:latin typeface="Arial" panose="020B0604020202020204" pitchFamily="34" charset="0"/>
                        <a:cs typeface="Arial" panose="020B0604020202020204" pitchFamily="34" charset="0"/>
                      </a:endParaRPr>
                    </a:p>
                  </a:txBody>
                  <a:tcPr/>
                </a:tc>
                <a:tc>
                  <a:txBody>
                    <a:bodyPr/>
                    <a:lstStyle/>
                    <a:p>
                      <a:pPr algn="ctr"/>
                      <a:r>
                        <a:rPr lang="mn-MN" dirty="0">
                          <a:latin typeface="Arial" panose="020B0604020202020204" pitchFamily="34" charset="0"/>
                          <a:cs typeface="Arial" panose="020B0604020202020204" pitchFamily="34" charset="0"/>
                        </a:rPr>
                        <a:t>22 980 815 400</a:t>
                      </a:r>
                      <a:endParaRPr lang="en-US" dirty="0">
                        <a:latin typeface="Arial" panose="020B0604020202020204" pitchFamily="34" charset="0"/>
                        <a:cs typeface="Arial" panose="020B0604020202020204" pitchFamily="34" charset="0"/>
                      </a:endParaRPr>
                    </a:p>
                  </a:txBody>
                  <a:tcPr/>
                </a:tc>
                <a:tc>
                  <a:txBody>
                    <a:bodyPr/>
                    <a:lstStyle/>
                    <a:p>
                      <a:pPr algn="ctr"/>
                      <a:r>
                        <a:rPr lang="mn-MN" dirty="0">
                          <a:latin typeface="Arial" panose="020B0604020202020204" pitchFamily="34" charset="0"/>
                          <a:cs typeface="Arial" panose="020B0604020202020204" pitchFamily="34" charset="0"/>
                        </a:rPr>
                        <a:t>385 504 800</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6987741"/>
                  </a:ext>
                </a:extLst>
              </a:tr>
            </a:tbl>
          </a:graphicData>
        </a:graphic>
      </p:graphicFrame>
      <p:sp>
        <p:nvSpPr>
          <p:cNvPr id="5" name="Rectangle 4">
            <a:extLst>
              <a:ext uri="{FF2B5EF4-FFF2-40B4-BE49-F238E27FC236}">
                <a16:creationId xmlns:a16="http://schemas.microsoft.com/office/drawing/2014/main" id="{B69B6164-85DD-FD93-BE2B-33AD0C329294}"/>
              </a:ext>
            </a:extLst>
          </p:cNvPr>
          <p:cNvSpPr/>
          <p:nvPr/>
        </p:nvSpPr>
        <p:spPr>
          <a:xfrm>
            <a:off x="0" y="0"/>
            <a:ext cx="12192000" cy="923330"/>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p>
            <a:pPr marL="0" marR="0" indent="0"/>
            <a:r>
              <a:rPr lang="mn-MN" sz="3100" b="1" dirty="0">
                <a:solidFill>
                  <a:srgbClr val="FFFFFF"/>
                </a:solidFill>
                <a:latin typeface="Arial"/>
              </a:rPr>
              <a:t>      </a:t>
            </a:r>
            <a:endParaRPr lang="mn" sz="3200" b="1" dirty="0">
              <a:solidFill>
                <a:srgbClr val="FFFFFF"/>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79CA85CF-A55B-02C4-3513-70499E1B0E61}"/>
              </a:ext>
            </a:extLst>
          </p:cNvPr>
          <p:cNvSpPr/>
          <p:nvPr/>
        </p:nvSpPr>
        <p:spPr>
          <a:xfrm>
            <a:off x="-22860" y="0"/>
            <a:ext cx="297180" cy="92333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7" name="Picture 6">
            <a:extLst>
              <a:ext uri="{FF2B5EF4-FFF2-40B4-BE49-F238E27FC236}">
                <a16:creationId xmlns:a16="http://schemas.microsoft.com/office/drawing/2014/main" id="{F2ED2EF0-BE8D-113E-0CC1-412BA6DCE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154" y="12318"/>
            <a:ext cx="2476846" cy="911012"/>
          </a:xfrm>
          <a:prstGeom prst="rect">
            <a:avLst/>
          </a:prstGeom>
        </p:spPr>
      </p:pic>
      <p:sp>
        <p:nvSpPr>
          <p:cNvPr id="8" name="TextBox 7">
            <a:extLst>
              <a:ext uri="{FF2B5EF4-FFF2-40B4-BE49-F238E27FC236}">
                <a16:creationId xmlns:a16="http://schemas.microsoft.com/office/drawing/2014/main" id="{E20C77A9-A4B1-1E85-994F-8DD1C4B0AC28}"/>
              </a:ext>
            </a:extLst>
          </p:cNvPr>
          <p:cNvSpPr txBox="1"/>
          <p:nvPr/>
        </p:nvSpPr>
        <p:spPr>
          <a:xfrm>
            <a:off x="493489" y="115949"/>
            <a:ext cx="9210235" cy="646331"/>
          </a:xfrm>
          <a:prstGeom prst="rect">
            <a:avLst/>
          </a:prstGeom>
          <a:noFill/>
        </p:spPr>
        <p:txBody>
          <a:bodyPr wrap="square" rtlCol="0">
            <a:spAutoFit/>
          </a:bodyPr>
          <a:lstStyle/>
          <a:p>
            <a:pPr algn="ctr"/>
            <a:r>
              <a:rPr lang="mn-MN" sz="3600" dirty="0">
                <a:solidFill>
                  <a:schemeClr val="bg1"/>
                </a:solidFill>
                <a:latin typeface="Times New Roman" panose="02020603050405020304" pitchFamily="18" charset="0"/>
                <a:cs typeface="Times New Roman" panose="02020603050405020304" pitchFamily="18" charset="0"/>
              </a:rPr>
              <a:t> Хөрөнгө оруулалт, сүүлийн 5 жилээр</a:t>
            </a:r>
            <a:endParaRPr lang="en-US"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198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69B6164-85DD-FD93-BE2B-33AD0C329294}"/>
              </a:ext>
            </a:extLst>
          </p:cNvPr>
          <p:cNvSpPr/>
          <p:nvPr/>
        </p:nvSpPr>
        <p:spPr>
          <a:xfrm>
            <a:off x="0" y="0"/>
            <a:ext cx="12192000" cy="923330"/>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p>
            <a:pPr marL="0" marR="0" indent="0"/>
            <a:r>
              <a:rPr lang="mn-MN" sz="3100" b="1" dirty="0">
                <a:solidFill>
                  <a:srgbClr val="FFFFFF"/>
                </a:solidFill>
                <a:latin typeface="Arial"/>
              </a:rPr>
              <a:t>      </a:t>
            </a:r>
            <a:endParaRPr lang="mn" sz="3200" b="1" dirty="0">
              <a:solidFill>
                <a:srgbClr val="FFFFFF"/>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79CA85CF-A55B-02C4-3513-70499E1B0E61}"/>
              </a:ext>
            </a:extLst>
          </p:cNvPr>
          <p:cNvSpPr/>
          <p:nvPr/>
        </p:nvSpPr>
        <p:spPr>
          <a:xfrm>
            <a:off x="-22860" y="0"/>
            <a:ext cx="297180" cy="92333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7" name="Picture 6">
            <a:extLst>
              <a:ext uri="{FF2B5EF4-FFF2-40B4-BE49-F238E27FC236}">
                <a16:creationId xmlns:a16="http://schemas.microsoft.com/office/drawing/2014/main" id="{F2ED2EF0-BE8D-113E-0CC1-412BA6DCE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154" y="12318"/>
            <a:ext cx="2476846" cy="911012"/>
          </a:xfrm>
          <a:prstGeom prst="rect">
            <a:avLst/>
          </a:prstGeom>
        </p:spPr>
      </p:pic>
      <p:sp>
        <p:nvSpPr>
          <p:cNvPr id="8" name="TextBox 7">
            <a:extLst>
              <a:ext uri="{FF2B5EF4-FFF2-40B4-BE49-F238E27FC236}">
                <a16:creationId xmlns:a16="http://schemas.microsoft.com/office/drawing/2014/main" id="{E20C77A9-A4B1-1E85-994F-8DD1C4B0AC28}"/>
              </a:ext>
            </a:extLst>
          </p:cNvPr>
          <p:cNvSpPr txBox="1"/>
          <p:nvPr/>
        </p:nvSpPr>
        <p:spPr>
          <a:xfrm>
            <a:off x="504919" y="-30777"/>
            <a:ext cx="9210235" cy="954107"/>
          </a:xfrm>
          <a:prstGeom prst="rect">
            <a:avLst/>
          </a:prstGeom>
          <a:noFill/>
        </p:spPr>
        <p:txBody>
          <a:bodyPr wrap="square" rtlCol="0">
            <a:spAutoFit/>
          </a:bodyPr>
          <a:lstStyle/>
          <a:p>
            <a:pPr algn="ctr"/>
            <a:r>
              <a:rPr lang="mn-MN" sz="2800" dirty="0">
                <a:solidFill>
                  <a:schemeClr val="bg1"/>
                </a:solidFill>
                <a:latin typeface="Times New Roman" panose="02020603050405020304" pitchFamily="18" charset="0"/>
                <a:cs typeface="Times New Roman" panose="02020603050405020304" pitchFamily="18" charset="0"/>
              </a:rPr>
              <a:t>2023 оны эрүүл мэндийн байгууллагуудын санхүүгийн тайлангийн аудитын дүгнэлт</a:t>
            </a:r>
            <a:endParaRPr lang="en-US" sz="28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9" name="Content Placeholder 3">
            <a:extLst>
              <a:ext uri="{FF2B5EF4-FFF2-40B4-BE49-F238E27FC236}">
                <a16:creationId xmlns:a16="http://schemas.microsoft.com/office/drawing/2014/main" id="{716885D5-47C4-4A36-A03D-6935FAD03618}"/>
              </a:ext>
            </a:extLst>
          </p:cNvPr>
          <p:cNvGraphicFramePr>
            <a:graphicFrameLocks/>
          </p:cNvGraphicFramePr>
          <p:nvPr>
            <p:extLst>
              <p:ext uri="{D42A27DB-BD31-4B8C-83A1-F6EECF244321}">
                <p14:modId xmlns:p14="http://schemas.microsoft.com/office/powerpoint/2010/main" val="1017214236"/>
              </p:ext>
            </p:extLst>
          </p:nvPr>
        </p:nvGraphicFramePr>
        <p:xfrm>
          <a:off x="274320" y="1222151"/>
          <a:ext cx="6138041" cy="53392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F993A432-156F-4D51-B9AA-5317413349AF}"/>
              </a:ext>
            </a:extLst>
          </p:cNvPr>
          <p:cNvSpPr txBox="1"/>
          <p:nvPr/>
        </p:nvSpPr>
        <p:spPr>
          <a:xfrm>
            <a:off x="6676696" y="2077046"/>
            <a:ext cx="4684987" cy="3785652"/>
          </a:xfrm>
          <a:prstGeom prst="rect">
            <a:avLst/>
          </a:prstGeom>
          <a:noFill/>
        </p:spPr>
        <p:txBody>
          <a:bodyPr wrap="square">
            <a:spAutoFit/>
          </a:bodyPr>
          <a:lstStyle/>
          <a:p>
            <a:pPr algn="just"/>
            <a:r>
              <a:rPr lang="mn-MN" sz="2400" b="1" dirty="0">
                <a:solidFill>
                  <a:srgbClr val="002060"/>
                </a:solidFill>
                <a:latin typeface="Arial" panose="020B0604020202020204" pitchFamily="34" charset="0"/>
                <a:cs typeface="Arial" panose="020B0604020202020204" pitchFamily="34" charset="0"/>
              </a:rPr>
              <a:t>Аудитын дүгнэлтэд 25 байгууллага хамрагдсанаас:</a:t>
            </a:r>
          </a:p>
          <a:p>
            <a:pPr algn="just"/>
            <a:endParaRPr lang="mn-MN" sz="2400" b="1" dirty="0">
              <a:solidFill>
                <a:srgbClr val="002060"/>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mn-MN" sz="2400" dirty="0">
                <a:latin typeface="Arial" panose="020B0604020202020204" pitchFamily="34" charset="0"/>
                <a:cs typeface="Arial" panose="020B0604020202020204" pitchFamily="34" charset="0"/>
              </a:rPr>
              <a:t> 7 байгууллага акт, албан шаардлага гаргаагүй, санхүүгийн сахилга баттай ажилласан</a:t>
            </a:r>
          </a:p>
          <a:p>
            <a:pPr marL="285750" indent="-285750" algn="just">
              <a:buFont typeface="Arial" panose="020B0604020202020204" pitchFamily="34" charset="0"/>
              <a:buChar char="•"/>
            </a:pPr>
            <a:endParaRPr lang="mn-MN" sz="2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mn-MN" sz="2400" dirty="0">
                <a:latin typeface="Arial" panose="020B0604020202020204" pitchFamily="34" charset="0"/>
                <a:cs typeface="Arial" panose="020B0604020202020204" pitchFamily="34" charset="0"/>
              </a:rPr>
              <a:t> Бусад 18 байгууллага “ӨӨРЧЛӨЛТГҮЙ” дүгнэлттэй</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2454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49C42B-805A-40AD-89B3-8471AE27E1A7}"/>
              </a:ext>
            </a:extLst>
          </p:cNvPr>
          <p:cNvSpPr>
            <a:spLocks noGrp="1"/>
          </p:cNvSpPr>
          <p:nvPr>
            <p:ph type="body" idx="1"/>
          </p:nvPr>
        </p:nvSpPr>
        <p:spPr>
          <a:xfrm>
            <a:off x="785577" y="867331"/>
            <a:ext cx="4963511" cy="914400"/>
          </a:xfrm>
        </p:spPr>
        <p:style>
          <a:lnRef idx="0">
            <a:scrgbClr r="0" g="0" b="0"/>
          </a:lnRef>
          <a:fillRef idx="1001">
            <a:schemeClr val="lt2"/>
          </a:fillRef>
          <a:effectRef idx="0">
            <a:scrgbClr r="0" g="0" b="0"/>
          </a:effectRef>
          <a:fontRef idx="major"/>
        </p:style>
        <p:txBody>
          <a:bodyPr/>
          <a:lstStyle/>
          <a:p>
            <a:pPr algn="ctr"/>
            <a:endParaRPr lang="mn-MN" b="1" cap="all" dirty="0"/>
          </a:p>
          <a:p>
            <a:pPr algn="ctr"/>
            <a:r>
              <a:rPr lang="mn-MN" sz="1800" dirty="0">
                <a:latin typeface="Arial" panose="020B0604020202020204" pitchFamily="34" charset="0"/>
                <a:cs typeface="Arial" panose="020B0604020202020204" pitchFamily="34" charset="0"/>
              </a:rPr>
              <a:t>БОЭТ, Хархорин нэгдсэн эмнэлгийн санхүүжилт </a:t>
            </a:r>
            <a:r>
              <a:rPr lang="mn-MN" sz="1800" b="1" dirty="0">
                <a:solidFill>
                  <a:srgbClr val="FF0000"/>
                </a:solidFill>
                <a:latin typeface="Arial" panose="020B0604020202020204" pitchFamily="34" charset="0"/>
                <a:cs typeface="Arial" panose="020B0604020202020204" pitchFamily="34" charset="0"/>
              </a:rPr>
              <a:t>52,2</a:t>
            </a:r>
            <a:r>
              <a:rPr lang="mn-MN" sz="1800" dirty="0">
                <a:solidFill>
                  <a:srgbClr val="FF0000"/>
                </a:solidFill>
                <a:latin typeface="Arial" panose="020B0604020202020204" pitchFamily="34" charset="0"/>
                <a:cs typeface="Arial" panose="020B0604020202020204" pitchFamily="34" charset="0"/>
              </a:rPr>
              <a:t> </a:t>
            </a:r>
            <a:r>
              <a:rPr lang="mn-MN" sz="1800" dirty="0">
                <a:latin typeface="Arial" panose="020B0604020202020204" pitchFamily="34" charset="0"/>
                <a:cs typeface="Arial" panose="020B0604020202020204" pitchFamily="34" charset="0"/>
              </a:rPr>
              <a:t>хувиар өссөн </a:t>
            </a:r>
          </a:p>
          <a:p>
            <a:pPr algn="ctr"/>
            <a:endParaRPr lang="en-US" dirty="0"/>
          </a:p>
        </p:txBody>
      </p:sp>
      <p:sp>
        <p:nvSpPr>
          <p:cNvPr id="5" name="Text Placeholder 4">
            <a:extLst>
              <a:ext uri="{FF2B5EF4-FFF2-40B4-BE49-F238E27FC236}">
                <a16:creationId xmlns:a16="http://schemas.microsoft.com/office/drawing/2014/main" id="{56511C7A-184F-46BE-B539-35390C8A7706}"/>
              </a:ext>
            </a:extLst>
          </p:cNvPr>
          <p:cNvSpPr>
            <a:spLocks noGrp="1"/>
          </p:cNvSpPr>
          <p:nvPr>
            <p:ph type="body" sz="quarter" idx="3"/>
          </p:nvPr>
        </p:nvSpPr>
        <p:spPr>
          <a:xfrm>
            <a:off x="6695160" y="923330"/>
            <a:ext cx="4658641" cy="914400"/>
          </a:xfrm>
        </p:spPr>
        <p:style>
          <a:lnRef idx="0">
            <a:scrgbClr r="0" g="0" b="0"/>
          </a:lnRef>
          <a:fillRef idx="1001">
            <a:schemeClr val="lt2"/>
          </a:fillRef>
          <a:effectRef idx="0">
            <a:scrgbClr r="0" g="0" b="0"/>
          </a:effectRef>
          <a:fontRef idx="major"/>
        </p:style>
        <p:txBody>
          <a:bodyPr/>
          <a:lstStyle/>
          <a:p>
            <a:pPr algn="ctr"/>
            <a:r>
              <a:rPr lang="mn-MN" sz="1800" dirty="0">
                <a:latin typeface="Arial" panose="020B0604020202020204" pitchFamily="34" charset="0"/>
                <a:cs typeface="Arial" panose="020B0604020202020204" pitchFamily="34" charset="0"/>
              </a:rPr>
              <a:t>Өрх, сумын ЭМТ-ийн санхүүжилт </a:t>
            </a:r>
            <a:r>
              <a:rPr lang="mn-MN" sz="1800" b="1" dirty="0">
                <a:solidFill>
                  <a:srgbClr val="FF0000"/>
                </a:solidFill>
                <a:latin typeface="Arial" panose="020B0604020202020204" pitchFamily="34" charset="0"/>
                <a:cs typeface="Arial" panose="020B0604020202020204" pitchFamily="34" charset="0"/>
              </a:rPr>
              <a:t>43,2 </a:t>
            </a:r>
            <a:r>
              <a:rPr lang="mn-MN" sz="1800" dirty="0">
                <a:latin typeface="Arial" panose="020B0604020202020204" pitchFamily="34" charset="0"/>
                <a:cs typeface="Arial" panose="020B0604020202020204" pitchFamily="34" charset="0"/>
              </a:rPr>
              <a:t>хувиар өссөн </a:t>
            </a:r>
            <a:endParaRPr lang="en-US" sz="1800" dirty="0">
              <a:latin typeface="Arial" panose="020B0604020202020204" pitchFamily="34" charset="0"/>
              <a:cs typeface="Arial" panose="020B0604020202020204" pitchFamily="34" charset="0"/>
            </a:endParaRPr>
          </a:p>
        </p:txBody>
      </p:sp>
      <p:graphicFrame>
        <p:nvGraphicFramePr>
          <p:cNvPr id="8" name="Chart 7">
            <a:extLst>
              <a:ext uri="{FF2B5EF4-FFF2-40B4-BE49-F238E27FC236}">
                <a16:creationId xmlns:a16="http://schemas.microsoft.com/office/drawing/2014/main" id="{FA2AEE1B-7950-4448-8169-53A51C6E9772}"/>
              </a:ext>
            </a:extLst>
          </p:cNvPr>
          <p:cNvGraphicFramePr>
            <a:graphicFrameLocks/>
          </p:cNvGraphicFramePr>
          <p:nvPr>
            <p:extLst>
              <p:ext uri="{D42A27DB-BD31-4B8C-83A1-F6EECF244321}">
                <p14:modId xmlns:p14="http://schemas.microsoft.com/office/powerpoint/2010/main" val="122110459"/>
              </p:ext>
            </p:extLst>
          </p:nvPr>
        </p:nvGraphicFramePr>
        <p:xfrm>
          <a:off x="451945" y="2060028"/>
          <a:ext cx="6101257" cy="41883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ontent Placeholder 8">
            <a:extLst>
              <a:ext uri="{FF2B5EF4-FFF2-40B4-BE49-F238E27FC236}">
                <a16:creationId xmlns:a16="http://schemas.microsoft.com/office/drawing/2014/main" id="{BB60CEA2-2D35-49FA-B6E5-43344E61CED4}"/>
              </a:ext>
            </a:extLst>
          </p:cNvPr>
          <p:cNvGraphicFramePr>
            <a:graphicFrameLocks noGrp="1"/>
          </p:cNvGraphicFramePr>
          <p:nvPr>
            <p:ph sz="half" idx="2"/>
            <p:extLst>
              <p:ext uri="{D42A27DB-BD31-4B8C-83A1-F6EECF244321}">
                <p14:modId xmlns:p14="http://schemas.microsoft.com/office/powerpoint/2010/main" val="2709224756"/>
              </p:ext>
            </p:extLst>
          </p:nvPr>
        </p:nvGraphicFramePr>
        <p:xfrm>
          <a:off x="6695160" y="2060028"/>
          <a:ext cx="5081919" cy="4188372"/>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0189A902-9177-8D7F-F6EC-06E09110BAFD}"/>
              </a:ext>
            </a:extLst>
          </p:cNvPr>
          <p:cNvSpPr/>
          <p:nvPr/>
        </p:nvSpPr>
        <p:spPr>
          <a:xfrm>
            <a:off x="0" y="-42041"/>
            <a:ext cx="12192000" cy="923330"/>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p>
            <a:pPr marL="0" marR="0" indent="0"/>
            <a:r>
              <a:rPr lang="mn-MN" sz="3100" b="1" dirty="0">
                <a:solidFill>
                  <a:srgbClr val="FFFFFF"/>
                </a:solidFill>
                <a:latin typeface="Arial"/>
              </a:rPr>
              <a:t>      </a:t>
            </a:r>
            <a:endParaRPr lang="mn" sz="3200" b="1" dirty="0">
              <a:solidFill>
                <a:srgbClr val="FFFFFF"/>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AC6C843C-A521-177A-46A0-449C819F89C8}"/>
              </a:ext>
            </a:extLst>
          </p:cNvPr>
          <p:cNvSpPr/>
          <p:nvPr/>
        </p:nvSpPr>
        <p:spPr>
          <a:xfrm>
            <a:off x="-22860" y="0"/>
            <a:ext cx="297180" cy="92333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7" name="Picture 6">
            <a:extLst>
              <a:ext uri="{FF2B5EF4-FFF2-40B4-BE49-F238E27FC236}">
                <a16:creationId xmlns:a16="http://schemas.microsoft.com/office/drawing/2014/main" id="{A4457DC7-1B2D-A8AB-26E8-73CA4E3608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5154" y="12318"/>
            <a:ext cx="2476846" cy="911012"/>
          </a:xfrm>
          <a:prstGeom prst="rect">
            <a:avLst/>
          </a:prstGeom>
        </p:spPr>
      </p:pic>
      <p:sp>
        <p:nvSpPr>
          <p:cNvPr id="10" name="TextBox 9">
            <a:extLst>
              <a:ext uri="{FF2B5EF4-FFF2-40B4-BE49-F238E27FC236}">
                <a16:creationId xmlns:a16="http://schemas.microsoft.com/office/drawing/2014/main" id="{90D6D656-B903-7AAF-30E7-EDED1668C345}"/>
              </a:ext>
            </a:extLst>
          </p:cNvPr>
          <p:cNvSpPr txBox="1"/>
          <p:nvPr/>
        </p:nvSpPr>
        <p:spPr>
          <a:xfrm>
            <a:off x="1368664" y="12318"/>
            <a:ext cx="9210235" cy="677108"/>
          </a:xfrm>
          <a:prstGeom prst="rect">
            <a:avLst/>
          </a:prstGeom>
          <a:noFill/>
        </p:spPr>
        <p:txBody>
          <a:bodyPr wrap="square" rtlCol="0">
            <a:spAutoFit/>
          </a:bodyPr>
          <a:lstStyle/>
          <a:p>
            <a:r>
              <a:rPr lang="mn-MN" sz="3800" dirty="0">
                <a:solidFill>
                  <a:schemeClr val="bg1"/>
                </a:solidFill>
                <a:latin typeface="Times New Roman" panose="02020603050405020304" pitchFamily="18" charset="0"/>
                <a:cs typeface="Times New Roman" panose="02020603050405020304" pitchFamily="18" charset="0"/>
              </a:rPr>
              <a:t>Санхүүжилтийн шинэчлэлтийн үр дүн</a:t>
            </a:r>
            <a:r>
              <a:rPr lang="mn-MN" sz="3800" dirty="0">
                <a:latin typeface="Times New Roman" panose="02020603050405020304" pitchFamily="18" charset="0"/>
                <a:cs typeface="Times New Roman" panose="02020603050405020304" pitchFamily="18" charset="0"/>
              </a:rPr>
              <a:t> </a:t>
            </a:r>
            <a:endParaRPr lang="en-US" sz="3800" dirty="0">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D1305EF5-79DB-4852-AD98-4F8B3D7D1A60}"/>
              </a:ext>
            </a:extLst>
          </p:cNvPr>
          <p:cNvCxnSpPr>
            <a:cxnSpLocks/>
          </p:cNvCxnSpPr>
          <p:nvPr/>
        </p:nvCxnSpPr>
        <p:spPr>
          <a:xfrm>
            <a:off x="6232634" y="1942833"/>
            <a:ext cx="0" cy="463296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0315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69B6164-85DD-FD93-BE2B-33AD0C329294}"/>
              </a:ext>
            </a:extLst>
          </p:cNvPr>
          <p:cNvSpPr/>
          <p:nvPr/>
        </p:nvSpPr>
        <p:spPr>
          <a:xfrm>
            <a:off x="0" y="0"/>
            <a:ext cx="12192000" cy="923330"/>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p>
            <a:pPr marL="0" marR="0" indent="0"/>
            <a:r>
              <a:rPr lang="mn-MN" sz="3100" b="1" dirty="0">
                <a:solidFill>
                  <a:srgbClr val="FFFFFF"/>
                </a:solidFill>
                <a:latin typeface="Arial"/>
              </a:rPr>
              <a:t>      </a:t>
            </a:r>
            <a:endParaRPr lang="mn" sz="3200" b="1" dirty="0">
              <a:solidFill>
                <a:srgbClr val="FFFFFF"/>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79CA85CF-A55B-02C4-3513-70499E1B0E61}"/>
              </a:ext>
            </a:extLst>
          </p:cNvPr>
          <p:cNvSpPr/>
          <p:nvPr/>
        </p:nvSpPr>
        <p:spPr>
          <a:xfrm>
            <a:off x="-22860" y="0"/>
            <a:ext cx="297180" cy="92333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7" name="Picture 6">
            <a:extLst>
              <a:ext uri="{FF2B5EF4-FFF2-40B4-BE49-F238E27FC236}">
                <a16:creationId xmlns:a16="http://schemas.microsoft.com/office/drawing/2014/main" id="{F2ED2EF0-BE8D-113E-0CC1-412BA6DCE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154" y="12318"/>
            <a:ext cx="2476846" cy="911012"/>
          </a:xfrm>
          <a:prstGeom prst="rect">
            <a:avLst/>
          </a:prstGeom>
        </p:spPr>
      </p:pic>
      <p:sp>
        <p:nvSpPr>
          <p:cNvPr id="8" name="TextBox 7">
            <a:extLst>
              <a:ext uri="{FF2B5EF4-FFF2-40B4-BE49-F238E27FC236}">
                <a16:creationId xmlns:a16="http://schemas.microsoft.com/office/drawing/2014/main" id="{E20C77A9-A4B1-1E85-994F-8DD1C4B0AC28}"/>
              </a:ext>
            </a:extLst>
          </p:cNvPr>
          <p:cNvSpPr txBox="1"/>
          <p:nvPr/>
        </p:nvSpPr>
        <p:spPr>
          <a:xfrm>
            <a:off x="673084" y="200055"/>
            <a:ext cx="9210235" cy="584775"/>
          </a:xfrm>
          <a:prstGeom prst="rect">
            <a:avLst/>
          </a:prstGeom>
          <a:noFill/>
        </p:spPr>
        <p:txBody>
          <a:bodyPr wrap="square" rtlCol="0">
            <a:spAutoFit/>
          </a:bodyPr>
          <a:lstStyle/>
          <a:p>
            <a:pPr algn="ctr"/>
            <a:r>
              <a:rPr lang="mn-MN" sz="3200" dirty="0">
                <a:solidFill>
                  <a:schemeClr val="bg1"/>
                </a:solidFill>
                <a:latin typeface="Times New Roman" panose="02020603050405020304" pitchFamily="18" charset="0"/>
                <a:cs typeface="Times New Roman" panose="02020603050405020304" pitchFamily="18" charset="0"/>
              </a:rPr>
              <a:t>Тусламж үйлчилгээ, санхүүжилтийн уялдаа</a:t>
            </a:r>
            <a:endParaRPr lang="en-US" sz="32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11" name="Content Placeholder 4">
            <a:extLst>
              <a:ext uri="{FF2B5EF4-FFF2-40B4-BE49-F238E27FC236}">
                <a16:creationId xmlns:a16="http://schemas.microsoft.com/office/drawing/2014/main" id="{6EA4F296-32DA-4C67-930F-430BFAA32C99}"/>
              </a:ext>
            </a:extLst>
          </p:cNvPr>
          <p:cNvGraphicFramePr>
            <a:graphicFrameLocks/>
          </p:cNvGraphicFramePr>
          <p:nvPr>
            <p:extLst>
              <p:ext uri="{D42A27DB-BD31-4B8C-83A1-F6EECF244321}">
                <p14:modId xmlns:p14="http://schemas.microsoft.com/office/powerpoint/2010/main" val="1652094606"/>
              </p:ext>
            </p:extLst>
          </p:nvPr>
        </p:nvGraphicFramePr>
        <p:xfrm>
          <a:off x="377507" y="2099990"/>
          <a:ext cx="5418183" cy="42640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ontent Placeholder 5">
            <a:extLst>
              <a:ext uri="{FF2B5EF4-FFF2-40B4-BE49-F238E27FC236}">
                <a16:creationId xmlns:a16="http://schemas.microsoft.com/office/drawing/2014/main" id="{344BD3B4-6E73-410A-9BEF-D1AAFD714EF4}"/>
              </a:ext>
            </a:extLst>
          </p:cNvPr>
          <p:cNvGraphicFramePr>
            <a:graphicFrameLocks/>
          </p:cNvGraphicFramePr>
          <p:nvPr>
            <p:extLst>
              <p:ext uri="{D42A27DB-BD31-4B8C-83A1-F6EECF244321}">
                <p14:modId xmlns:p14="http://schemas.microsoft.com/office/powerpoint/2010/main" val="2296927057"/>
              </p:ext>
            </p:extLst>
          </p:nvPr>
        </p:nvGraphicFramePr>
        <p:xfrm>
          <a:off x="6396313" y="1984375"/>
          <a:ext cx="5165066" cy="4264027"/>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CFC1069E-E48C-4897-855B-8D9776765B02}"/>
              </a:ext>
            </a:extLst>
          </p:cNvPr>
          <p:cNvSpPr txBox="1"/>
          <p:nvPr/>
        </p:nvSpPr>
        <p:spPr>
          <a:xfrm>
            <a:off x="1643557" y="1223020"/>
            <a:ext cx="9528939" cy="461665"/>
          </a:xfrm>
          <a:prstGeom prst="rect">
            <a:avLst/>
          </a:prstGeom>
          <a:noFill/>
        </p:spPr>
        <p:txBody>
          <a:bodyPr wrap="square">
            <a:spAutoFit/>
          </a:bodyPr>
          <a:lstStyle/>
          <a:p>
            <a:r>
              <a:rPr lang="mn-MN" sz="2400" dirty="0">
                <a:solidFill>
                  <a:schemeClr val="tx1"/>
                </a:solidFill>
                <a:latin typeface="Arial" panose="020B0604020202020204" pitchFamily="34" charset="0"/>
                <a:cs typeface="Arial" panose="020B0604020202020204" pitchFamily="34" charset="0"/>
              </a:rPr>
              <a:t>Иргэнд хүрэх тусламж үйлчилгээний тоо урд онуудаас өссөн </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8509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996696" y="6342888"/>
            <a:ext cx="1877568" cy="246888"/>
          </a:xfrm>
          <a:prstGeom prst="rect">
            <a:avLst/>
          </a:prstGeom>
          <a:noFill/>
        </p:spPr>
        <p:txBody>
          <a:bodyPr wrap="none" lIns="0" tIns="0" rIns="0" bIns="0">
            <a:noAutofit/>
          </a:bodyPr>
          <a:lstStyle/>
          <a:p>
            <a:pPr marL="0" marR="0" indent="0"/>
            <a:endParaRPr lang="mn" sz="1800" dirty="0">
              <a:latin typeface="Tahoma"/>
            </a:endParaRPr>
          </a:p>
        </p:txBody>
      </p:sp>
      <p:sp>
        <p:nvSpPr>
          <p:cNvPr id="18" name="TextBox 17">
            <a:extLst>
              <a:ext uri="{FF2B5EF4-FFF2-40B4-BE49-F238E27FC236}">
                <a16:creationId xmlns:a16="http://schemas.microsoft.com/office/drawing/2014/main" id="{B9B772AD-84DB-435F-BE40-65DC4E90A9BF}"/>
              </a:ext>
            </a:extLst>
          </p:cNvPr>
          <p:cNvSpPr txBox="1"/>
          <p:nvPr/>
        </p:nvSpPr>
        <p:spPr>
          <a:xfrm>
            <a:off x="485670" y="4942505"/>
            <a:ext cx="5398618" cy="1400383"/>
          </a:xfrm>
          <a:prstGeom prst="rect">
            <a:avLst/>
          </a:prstGeom>
          <a:solidFill>
            <a:schemeClr val="bg1"/>
          </a:solidFill>
        </p:spPr>
        <p:txBody>
          <a:bodyPr wrap="square">
            <a:spAutoFit/>
          </a:bodyPr>
          <a:lstStyle/>
          <a:p>
            <a:pPr algn="just"/>
            <a:r>
              <a:rPr lang="mn-MN" sz="1700" dirty="0">
                <a:latin typeface="Arial" panose="020B0604020202020204" pitchFamily="34" charset="0"/>
                <a:cs typeface="Arial" panose="020B0604020202020204" pitchFamily="34" charset="0"/>
              </a:rPr>
              <a:t>Гучин-Ус, Сант, Төгрөг СЭМТ, ХХНЭ 100 ортой эмнэлгийн барилга угсралт, Хайрхандулаан,      Бат-Өлзий, Хужирт сумдын ЭМТ-ийн өргөтгөлийн барилга ашиглалтад орж үйлчлүүлэгчдэд таатай орчин бүрдлээ</a:t>
            </a:r>
            <a:endParaRPr lang="en-US" sz="1700" dirty="0">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0DBF6D36-F1DE-4B87-9416-1FE35D0D2AE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41563" y="1123385"/>
            <a:ext cx="4234162" cy="3248821"/>
          </a:xfrm>
          <a:prstGeom prst="rect">
            <a:avLst/>
          </a:prstGeom>
          <a:ln>
            <a:noFill/>
          </a:ln>
          <a:effectLst>
            <a:softEdge rad="112500"/>
          </a:effectLst>
        </p:spPr>
      </p:pic>
      <p:sp>
        <p:nvSpPr>
          <p:cNvPr id="3" name="Rectangle 2">
            <a:extLst>
              <a:ext uri="{FF2B5EF4-FFF2-40B4-BE49-F238E27FC236}">
                <a16:creationId xmlns:a16="http://schemas.microsoft.com/office/drawing/2014/main" id="{36D84314-C419-D66C-4193-4A11B3872E49}"/>
              </a:ext>
            </a:extLst>
          </p:cNvPr>
          <p:cNvSpPr/>
          <p:nvPr/>
        </p:nvSpPr>
        <p:spPr>
          <a:xfrm>
            <a:off x="0" y="0"/>
            <a:ext cx="12192000" cy="923330"/>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p>
            <a:pPr marL="0" marR="0" indent="0"/>
            <a:r>
              <a:rPr lang="mn-MN" sz="3100" b="1" dirty="0">
                <a:solidFill>
                  <a:srgbClr val="FFFFFF"/>
                </a:solidFill>
                <a:latin typeface="Arial"/>
              </a:rPr>
              <a:t>      </a:t>
            </a:r>
            <a:endParaRPr lang="mn" sz="3200" b="1" dirty="0">
              <a:solidFill>
                <a:srgbClr val="FFFFFF"/>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7BF8B263-030F-B96A-6F1C-A66EE488FB03}"/>
              </a:ext>
            </a:extLst>
          </p:cNvPr>
          <p:cNvSpPr/>
          <p:nvPr/>
        </p:nvSpPr>
        <p:spPr>
          <a:xfrm>
            <a:off x="-22860" y="0"/>
            <a:ext cx="297180" cy="92333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5" name="Picture 4">
            <a:extLst>
              <a:ext uri="{FF2B5EF4-FFF2-40B4-BE49-F238E27FC236}">
                <a16:creationId xmlns:a16="http://schemas.microsoft.com/office/drawing/2014/main" id="{CF3F2C0A-8E56-35F2-F7FD-8599DED20C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154" y="12318"/>
            <a:ext cx="2476846" cy="911012"/>
          </a:xfrm>
          <a:prstGeom prst="rect">
            <a:avLst/>
          </a:prstGeom>
        </p:spPr>
      </p:pic>
      <p:sp>
        <p:nvSpPr>
          <p:cNvPr id="8" name="TextBox 7">
            <a:extLst>
              <a:ext uri="{FF2B5EF4-FFF2-40B4-BE49-F238E27FC236}">
                <a16:creationId xmlns:a16="http://schemas.microsoft.com/office/drawing/2014/main" id="{79A7A109-B3D5-DE87-83F0-36D68CC519DA}"/>
              </a:ext>
            </a:extLst>
          </p:cNvPr>
          <p:cNvSpPr txBox="1"/>
          <p:nvPr/>
        </p:nvSpPr>
        <p:spPr>
          <a:xfrm>
            <a:off x="996696" y="200055"/>
            <a:ext cx="8361948" cy="523220"/>
          </a:xfrm>
          <a:prstGeom prst="rect">
            <a:avLst/>
          </a:prstGeom>
          <a:noFill/>
        </p:spPr>
        <p:txBody>
          <a:bodyPr wrap="square" rtlCol="0">
            <a:spAutoFit/>
          </a:bodyPr>
          <a:lstStyle/>
          <a:p>
            <a:pPr marL="0" marR="0" indent="0" algn="ctr"/>
            <a:r>
              <a:rPr lang="en-US" sz="2800" b="1" dirty="0">
                <a:solidFill>
                  <a:srgbClr val="FFFFFF"/>
                </a:solidFill>
                <a:latin typeface="Times New Roman" panose="02020603050405020304" pitchFamily="18" charset="0"/>
                <a:cs typeface="Times New Roman" panose="02020603050405020304" pitchFamily="18" charset="0"/>
              </a:rPr>
              <a:t>2023 </a:t>
            </a:r>
            <a:r>
              <a:rPr lang="mn-MN" sz="2800" b="1" dirty="0">
                <a:solidFill>
                  <a:srgbClr val="FFFFFF"/>
                </a:solidFill>
                <a:latin typeface="Times New Roman" panose="02020603050405020304" pitchFamily="18" charset="0"/>
                <a:cs typeface="Times New Roman" panose="02020603050405020304" pitchFamily="18" charset="0"/>
              </a:rPr>
              <a:t>ОНЫ </a:t>
            </a:r>
            <a:r>
              <a:rPr lang="mn" sz="2800" b="1" dirty="0">
                <a:solidFill>
                  <a:srgbClr val="FFFFFF"/>
                </a:solidFill>
                <a:latin typeface="Times New Roman" panose="02020603050405020304" pitchFamily="18" charset="0"/>
                <a:cs typeface="Times New Roman" panose="02020603050405020304" pitchFamily="18" charset="0"/>
              </a:rPr>
              <a:t>ХӨРӨНГӨ ОРУУЛАЛТ</a:t>
            </a:r>
            <a:endParaRPr lang="mn" sz="2400" b="1" dirty="0">
              <a:solidFill>
                <a:srgbClr val="FFFFFF"/>
              </a:solidFill>
              <a:latin typeface="Times New Roman" panose="02020603050405020304" pitchFamily="18" charset="0"/>
              <a:cs typeface="Times New Roman" panose="02020603050405020304" pitchFamily="18" charset="0"/>
            </a:endParaRPr>
          </a:p>
        </p:txBody>
      </p:sp>
      <p:graphicFrame>
        <p:nvGraphicFramePr>
          <p:cNvPr id="22" name="Chart 21">
            <a:extLst>
              <a:ext uri="{FF2B5EF4-FFF2-40B4-BE49-F238E27FC236}">
                <a16:creationId xmlns:a16="http://schemas.microsoft.com/office/drawing/2014/main" id="{7BCEAF4D-B02F-4E91-A2D8-DCB1A4706C0B}"/>
              </a:ext>
            </a:extLst>
          </p:cNvPr>
          <p:cNvGraphicFramePr>
            <a:graphicFrameLocks/>
          </p:cNvGraphicFramePr>
          <p:nvPr>
            <p:extLst>
              <p:ext uri="{D42A27DB-BD31-4B8C-83A1-F6EECF244321}">
                <p14:modId xmlns:p14="http://schemas.microsoft.com/office/powerpoint/2010/main" val="2774813115"/>
              </p:ext>
            </p:extLst>
          </p:nvPr>
        </p:nvGraphicFramePr>
        <p:xfrm>
          <a:off x="274320" y="1400267"/>
          <a:ext cx="6010864" cy="3143813"/>
        </p:xfrm>
        <a:graphic>
          <a:graphicData uri="http://schemas.openxmlformats.org/drawingml/2006/chart">
            <c:chart xmlns:c="http://schemas.openxmlformats.org/drawingml/2006/chart" xmlns:r="http://schemas.openxmlformats.org/officeDocument/2006/relationships" r:id="rId4"/>
          </a:graphicData>
        </a:graphic>
      </p:graphicFrame>
      <p:pic>
        <p:nvPicPr>
          <p:cNvPr id="2054" name="Picture 6" descr="Тайлбар байхгүй.">
            <a:extLst>
              <a:ext uri="{FF2B5EF4-FFF2-40B4-BE49-F238E27FC236}">
                <a16:creationId xmlns:a16="http://schemas.microsoft.com/office/drawing/2014/main" id="{5CD0DB56-2C87-49D9-B6A3-385EF641E3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736" t="31111" r="13333" b="38391"/>
          <a:stretch/>
        </p:blipFill>
        <p:spPr bwMode="auto">
          <a:xfrm>
            <a:off x="6395314" y="4498217"/>
            <a:ext cx="5297214" cy="2091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45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996696" y="6342888"/>
            <a:ext cx="1877568" cy="246888"/>
          </a:xfrm>
          <a:prstGeom prst="rect">
            <a:avLst/>
          </a:prstGeom>
          <a:noFill/>
        </p:spPr>
        <p:txBody>
          <a:bodyPr wrap="none" lIns="0" tIns="0" rIns="0" bIns="0">
            <a:noAutofit/>
          </a:bodyPr>
          <a:lstStyle/>
          <a:p>
            <a:pPr marL="0" marR="0" indent="0"/>
            <a:endParaRPr lang="mn" sz="1800" dirty="0">
              <a:latin typeface="Tahoma"/>
            </a:endParaRPr>
          </a:p>
        </p:txBody>
      </p:sp>
      <p:sp>
        <p:nvSpPr>
          <p:cNvPr id="3" name="Rectangle 2">
            <a:extLst>
              <a:ext uri="{FF2B5EF4-FFF2-40B4-BE49-F238E27FC236}">
                <a16:creationId xmlns:a16="http://schemas.microsoft.com/office/drawing/2014/main" id="{36D84314-C419-D66C-4193-4A11B3872E49}"/>
              </a:ext>
            </a:extLst>
          </p:cNvPr>
          <p:cNvSpPr/>
          <p:nvPr/>
        </p:nvSpPr>
        <p:spPr>
          <a:xfrm>
            <a:off x="0" y="0"/>
            <a:ext cx="12192000" cy="923330"/>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p>
            <a:pPr marL="0" marR="0" indent="0"/>
            <a:r>
              <a:rPr lang="mn-MN" sz="3100" b="1" dirty="0">
                <a:solidFill>
                  <a:srgbClr val="FFFFFF"/>
                </a:solidFill>
                <a:latin typeface="Arial"/>
              </a:rPr>
              <a:t>      </a:t>
            </a:r>
            <a:endParaRPr lang="mn" sz="3200" b="1" dirty="0">
              <a:solidFill>
                <a:srgbClr val="FFFFFF"/>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7BF8B263-030F-B96A-6F1C-A66EE488FB03}"/>
              </a:ext>
            </a:extLst>
          </p:cNvPr>
          <p:cNvSpPr/>
          <p:nvPr/>
        </p:nvSpPr>
        <p:spPr>
          <a:xfrm>
            <a:off x="-22860" y="0"/>
            <a:ext cx="297180" cy="92333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5" name="Picture 4">
            <a:extLst>
              <a:ext uri="{FF2B5EF4-FFF2-40B4-BE49-F238E27FC236}">
                <a16:creationId xmlns:a16="http://schemas.microsoft.com/office/drawing/2014/main" id="{CF3F2C0A-8E56-35F2-F7FD-8599DED20C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154" y="12318"/>
            <a:ext cx="2476846" cy="911012"/>
          </a:xfrm>
          <a:prstGeom prst="rect">
            <a:avLst/>
          </a:prstGeom>
        </p:spPr>
      </p:pic>
      <p:sp>
        <p:nvSpPr>
          <p:cNvPr id="8" name="TextBox 7">
            <a:extLst>
              <a:ext uri="{FF2B5EF4-FFF2-40B4-BE49-F238E27FC236}">
                <a16:creationId xmlns:a16="http://schemas.microsoft.com/office/drawing/2014/main" id="{79A7A109-B3D5-DE87-83F0-36D68CC519DA}"/>
              </a:ext>
            </a:extLst>
          </p:cNvPr>
          <p:cNvSpPr txBox="1"/>
          <p:nvPr/>
        </p:nvSpPr>
        <p:spPr>
          <a:xfrm>
            <a:off x="996696" y="200055"/>
            <a:ext cx="8361948" cy="523220"/>
          </a:xfrm>
          <a:prstGeom prst="rect">
            <a:avLst/>
          </a:prstGeom>
          <a:noFill/>
        </p:spPr>
        <p:txBody>
          <a:bodyPr wrap="square" rtlCol="0">
            <a:spAutoFit/>
          </a:bodyPr>
          <a:lstStyle/>
          <a:p>
            <a:pPr marL="0" marR="0" indent="0" algn="ctr"/>
            <a:r>
              <a:rPr lang="en-US" sz="2800" b="1" dirty="0">
                <a:solidFill>
                  <a:srgbClr val="FFFFFF"/>
                </a:solidFill>
                <a:latin typeface="Times New Roman" panose="02020603050405020304" pitchFamily="18" charset="0"/>
                <a:cs typeface="Times New Roman" panose="02020603050405020304" pitchFamily="18" charset="0"/>
              </a:rPr>
              <a:t>2023 </a:t>
            </a:r>
            <a:r>
              <a:rPr lang="mn-MN" sz="2800" b="1" dirty="0">
                <a:solidFill>
                  <a:srgbClr val="FFFFFF"/>
                </a:solidFill>
                <a:latin typeface="Times New Roman" panose="02020603050405020304" pitchFamily="18" charset="0"/>
                <a:cs typeface="Times New Roman" panose="02020603050405020304" pitchFamily="18" charset="0"/>
              </a:rPr>
              <a:t>ОНЫ </a:t>
            </a:r>
            <a:r>
              <a:rPr lang="mn" sz="2800" b="1" dirty="0">
                <a:solidFill>
                  <a:srgbClr val="FFFFFF"/>
                </a:solidFill>
                <a:latin typeface="Times New Roman" panose="02020603050405020304" pitchFamily="18" charset="0"/>
                <a:cs typeface="Times New Roman" panose="02020603050405020304" pitchFamily="18" charset="0"/>
              </a:rPr>
              <a:t>ХӨРӨНГӨ ОРУУЛАЛТ</a:t>
            </a:r>
            <a:endParaRPr lang="mn" sz="2400" b="1" dirty="0">
              <a:solidFill>
                <a:srgbClr val="FFFFFF"/>
              </a:solidFill>
              <a:latin typeface="Times New Roman" panose="02020603050405020304" pitchFamily="18" charset="0"/>
              <a:cs typeface="Times New Roman" panose="02020603050405020304" pitchFamily="18" charset="0"/>
            </a:endParaRPr>
          </a:p>
        </p:txBody>
      </p:sp>
      <p:pic>
        <p:nvPicPr>
          <p:cNvPr id="11" name="object 6">
            <a:extLst>
              <a:ext uri="{FF2B5EF4-FFF2-40B4-BE49-F238E27FC236}">
                <a16:creationId xmlns:a16="http://schemas.microsoft.com/office/drawing/2014/main" id="{E2C61A33-FE9F-452F-A101-BC69AF6F17BC}"/>
              </a:ext>
            </a:extLst>
          </p:cNvPr>
          <p:cNvPicPr/>
          <p:nvPr/>
        </p:nvPicPr>
        <p:blipFill>
          <a:blip r:embed="rId3" cstate="print"/>
          <a:stretch>
            <a:fillRect/>
          </a:stretch>
        </p:blipFill>
        <p:spPr>
          <a:xfrm>
            <a:off x="4118002" y="1153457"/>
            <a:ext cx="3774526" cy="2087751"/>
          </a:xfrm>
          <a:prstGeom prst="rect">
            <a:avLst/>
          </a:prstGeom>
          <a:ln>
            <a:noFill/>
          </a:ln>
          <a:effectLst>
            <a:softEdge rad="112500"/>
          </a:effectLst>
        </p:spPr>
      </p:pic>
      <p:pic>
        <p:nvPicPr>
          <p:cNvPr id="12" name="Picture 4" descr="Тайлбар байхгүй.">
            <a:extLst>
              <a:ext uri="{FF2B5EF4-FFF2-40B4-BE49-F238E27FC236}">
                <a16:creationId xmlns:a16="http://schemas.microsoft.com/office/drawing/2014/main" id="{BCC6018D-33A3-4684-9039-97A4766E214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500"/>
          <a:stretch/>
        </p:blipFill>
        <p:spPr bwMode="auto">
          <a:xfrm>
            <a:off x="396277" y="1162382"/>
            <a:ext cx="3150410" cy="22328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0A57113-2311-4EAC-B0F2-8562CA2671D6}"/>
              </a:ext>
            </a:extLst>
          </p:cNvPr>
          <p:cNvSpPr txBox="1"/>
          <p:nvPr/>
        </p:nvSpPr>
        <p:spPr>
          <a:xfrm>
            <a:off x="8723101" y="3208127"/>
            <a:ext cx="3714889" cy="584775"/>
          </a:xfrm>
          <a:prstGeom prst="rect">
            <a:avLst/>
          </a:prstGeom>
          <a:noFill/>
        </p:spPr>
        <p:txBody>
          <a:bodyPr wrap="square">
            <a:spAutoFit/>
          </a:bodyPr>
          <a:lstStyle/>
          <a:p>
            <a:r>
              <a:rPr lang="mn-MN" sz="1600" dirty="0">
                <a:latin typeface="Arial" panose="020B0604020202020204" pitchFamily="34" charset="0"/>
                <a:cs typeface="Arial" panose="020B0604020202020204" pitchFamily="34" charset="0"/>
              </a:rPr>
              <a:t>Хүүхдийн клиникийн хүчил төрөгчийн холболт-250 сая ₮</a:t>
            </a:r>
          </a:p>
        </p:txBody>
      </p:sp>
      <p:sp>
        <p:nvSpPr>
          <p:cNvPr id="7" name="TextBox 6">
            <a:extLst>
              <a:ext uri="{FF2B5EF4-FFF2-40B4-BE49-F238E27FC236}">
                <a16:creationId xmlns:a16="http://schemas.microsoft.com/office/drawing/2014/main" id="{32F8CE23-A792-455F-8D08-25348E969C38}"/>
              </a:ext>
            </a:extLst>
          </p:cNvPr>
          <p:cNvSpPr txBox="1"/>
          <p:nvPr/>
        </p:nvSpPr>
        <p:spPr>
          <a:xfrm>
            <a:off x="4851355" y="3302058"/>
            <a:ext cx="3150410" cy="584775"/>
          </a:xfrm>
          <a:prstGeom prst="rect">
            <a:avLst/>
          </a:prstGeom>
          <a:noFill/>
        </p:spPr>
        <p:txBody>
          <a:bodyPr wrap="square" rtlCol="0">
            <a:spAutoFit/>
          </a:bodyPr>
          <a:lstStyle/>
          <a:p>
            <a:r>
              <a:rPr lang="mn-MN" sz="1600" dirty="0">
                <a:latin typeface="Arial" panose="020B0604020202020204" pitchFamily="34" charset="0"/>
                <a:cs typeface="Arial" panose="020B0604020202020204" pitchFamily="34" charset="0"/>
              </a:rPr>
              <a:t> 80 зүслэгт-компьютер томограф  1,8 тэрбум ₮ </a:t>
            </a:r>
            <a:endParaRPr lang="en-US" sz="16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F4B50AD-C7AE-4EBF-B47C-91E39FDE6B6B}"/>
              </a:ext>
            </a:extLst>
          </p:cNvPr>
          <p:cNvSpPr txBox="1"/>
          <p:nvPr/>
        </p:nvSpPr>
        <p:spPr>
          <a:xfrm>
            <a:off x="125730" y="3324406"/>
            <a:ext cx="4414739" cy="584775"/>
          </a:xfrm>
          <a:prstGeom prst="rect">
            <a:avLst/>
          </a:prstGeom>
          <a:noFill/>
        </p:spPr>
        <p:txBody>
          <a:bodyPr wrap="square" rtlCol="0">
            <a:spAutoFit/>
          </a:bodyPr>
          <a:lstStyle/>
          <a:p>
            <a:r>
              <a:rPr lang="mn-MN" sz="1600" dirty="0">
                <a:latin typeface="Arial" panose="020B0604020202020204" pitchFamily="34" charset="0"/>
                <a:cs typeface="Arial" panose="020B0604020202020204" pitchFamily="34" charset="0"/>
              </a:rPr>
              <a:t>Хог хаягдал устгалын автоклав-3 /637 сая ₮/</a:t>
            </a:r>
          </a:p>
          <a:p>
            <a:r>
              <a:rPr lang="mn-MN" sz="1600" dirty="0">
                <a:latin typeface="Arial" panose="020B0604020202020204" pitchFamily="34" charset="0"/>
                <a:cs typeface="Arial" panose="020B0604020202020204" pitchFamily="34" charset="0"/>
              </a:rPr>
              <a:t>ЗӨСТ-ийн лаборатори-315 сая ₮</a:t>
            </a:r>
            <a:endParaRPr lang="en-US" sz="16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B2D6DCA-31AC-4D26-86AE-1616CE60BCA4}"/>
              </a:ext>
            </a:extLst>
          </p:cNvPr>
          <p:cNvSpPr txBox="1"/>
          <p:nvPr/>
        </p:nvSpPr>
        <p:spPr>
          <a:xfrm>
            <a:off x="4118002" y="6297055"/>
            <a:ext cx="5696607" cy="338554"/>
          </a:xfrm>
          <a:prstGeom prst="rect">
            <a:avLst/>
          </a:prstGeom>
          <a:noFill/>
        </p:spPr>
        <p:txBody>
          <a:bodyPr wrap="square" rtlCol="0">
            <a:spAutoFit/>
          </a:bodyPr>
          <a:lstStyle/>
          <a:p>
            <a:r>
              <a:rPr lang="mn-MN" sz="1600" dirty="0">
                <a:latin typeface="Arial" panose="020B0604020202020204" pitchFamily="34" charset="0"/>
                <a:cs typeface="Arial" panose="020B0604020202020204" pitchFamily="34" charset="0"/>
              </a:rPr>
              <a:t>Багийн эмчийн цүнх/ цомог-112 ширхэг</a:t>
            </a:r>
            <a:endParaRPr lang="en-US" sz="1600" dirty="0">
              <a:latin typeface="Arial" panose="020B0604020202020204" pitchFamily="34" charset="0"/>
              <a:cs typeface="Arial" panose="020B0604020202020204" pitchFamily="34" charset="0"/>
            </a:endParaRPr>
          </a:p>
        </p:txBody>
      </p:sp>
      <p:pic>
        <p:nvPicPr>
          <p:cNvPr id="25" name="Picture 2">
            <a:extLst>
              <a:ext uri="{FF2B5EF4-FFF2-40B4-BE49-F238E27FC236}">
                <a16:creationId xmlns:a16="http://schemas.microsoft.com/office/drawing/2014/main" id="{65400C96-D922-4731-9CC6-F52F66F1FE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2187" y="1098979"/>
            <a:ext cx="2814031" cy="190909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80" name="Picture 8" descr="Тайлбар байхгүй.">
            <a:extLst>
              <a:ext uri="{FF2B5EF4-FFF2-40B4-BE49-F238E27FC236}">
                <a16:creationId xmlns:a16="http://schemas.microsoft.com/office/drawing/2014/main" id="{E352E84D-FC47-4337-AB73-2E20F147C35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180" b="1"/>
          <a:stretch/>
        </p:blipFill>
        <p:spPr bwMode="auto">
          <a:xfrm flipH="1">
            <a:off x="4280185" y="3970031"/>
            <a:ext cx="3317905" cy="2140603"/>
          </a:xfrm>
          <a:prstGeom prst="rect">
            <a:avLst/>
          </a:prstGeom>
          <a:noFill/>
          <a:extLst>
            <a:ext uri="{909E8E84-426E-40DD-AFC4-6F175D3DCCD1}">
              <a14:hiddenFill xmlns:a14="http://schemas.microsoft.com/office/drawing/2010/main">
                <a:solidFill>
                  <a:srgbClr val="FFFFFF"/>
                </a:solidFill>
              </a14:hiddenFill>
            </a:ext>
          </a:extLst>
        </p:spPr>
      </p:pic>
      <p:pic>
        <p:nvPicPr>
          <p:cNvPr id="28" name="Content Placeholder 3">
            <a:extLst>
              <a:ext uri="{FF2B5EF4-FFF2-40B4-BE49-F238E27FC236}">
                <a16:creationId xmlns:a16="http://schemas.microsoft.com/office/drawing/2014/main" id="{AFFEEA69-A746-4A9F-A575-38AEBCC92726}"/>
              </a:ext>
            </a:extLst>
          </p:cNvPr>
          <p:cNvPicPr>
            <a:picLocks noGrp="1" noChangeAspect="1"/>
          </p:cNvPicPr>
          <p:nvPr/>
        </p:nvPicPr>
        <p:blipFill>
          <a:blip r:embed="rId7"/>
          <a:stretch>
            <a:fillRect/>
          </a:stretch>
        </p:blipFill>
        <p:spPr>
          <a:xfrm>
            <a:off x="996696" y="3992379"/>
            <a:ext cx="2295486" cy="1836552"/>
          </a:xfrm>
          <a:prstGeom prst="rect">
            <a:avLst/>
          </a:prstGeom>
        </p:spPr>
      </p:pic>
      <p:pic>
        <p:nvPicPr>
          <p:cNvPr id="16" name="Picture 15"/>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70042" y="3909181"/>
            <a:ext cx="2850007" cy="1766643"/>
          </a:xfrm>
          <a:prstGeom prst="rect">
            <a:avLst/>
          </a:prstGeom>
          <a:noFill/>
        </p:spPr>
      </p:pic>
      <p:sp>
        <p:nvSpPr>
          <p:cNvPr id="2" name="TextBox 1">
            <a:extLst>
              <a:ext uri="{FF2B5EF4-FFF2-40B4-BE49-F238E27FC236}">
                <a16:creationId xmlns:a16="http://schemas.microsoft.com/office/drawing/2014/main" id="{371BA9F2-227F-36F2-2B93-D3D1D7EB50FD}"/>
              </a:ext>
            </a:extLst>
          </p:cNvPr>
          <p:cNvSpPr txBox="1"/>
          <p:nvPr/>
        </p:nvSpPr>
        <p:spPr>
          <a:xfrm>
            <a:off x="8309191" y="5679504"/>
            <a:ext cx="3882809" cy="923330"/>
          </a:xfrm>
          <a:prstGeom prst="rect">
            <a:avLst/>
          </a:prstGeom>
          <a:noFill/>
        </p:spPr>
        <p:txBody>
          <a:bodyPr wrap="square" rtlCol="0">
            <a:spAutoFit/>
          </a:bodyPr>
          <a:lstStyle/>
          <a:p>
            <a:r>
              <a:rPr lang="mn-MN" b="0" i="0" dirty="0">
                <a:effectLst/>
                <a:latin typeface="Segoe UI Historic" panose="020B0502040204020203" pitchFamily="34" charset="0"/>
              </a:rPr>
              <a:t>ЭМЯ-ны 1.7 тэрбум төгрөгийн хөрөнгө оруулалтаар Ангиографи төхөөрөмжийг БОЭТ-д суурилуулсан.</a:t>
            </a:r>
            <a:endParaRPr lang="en-US" dirty="0"/>
          </a:p>
        </p:txBody>
      </p:sp>
    </p:spTree>
    <p:extLst>
      <p:ext uri="{BB962C8B-B14F-4D97-AF65-F5344CB8AC3E}">
        <p14:creationId xmlns:p14="http://schemas.microsoft.com/office/powerpoint/2010/main" val="390786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68096" y="5849112"/>
            <a:ext cx="5099304" cy="597408"/>
          </a:xfrm>
          <a:prstGeom prst="rect">
            <a:avLst/>
          </a:prstGeom>
          <a:noFill/>
        </p:spPr>
        <p:txBody>
          <a:bodyPr lIns="0" tIns="0" rIns="0" bIns="0">
            <a:noAutofit/>
          </a:bodyPr>
          <a:lstStyle/>
          <a:p>
            <a:pPr marL="0" marR="0" indent="0" algn="ctr"/>
            <a:endParaRPr lang="mn" sz="2000" dirty="0">
              <a:latin typeface="Tahoma"/>
            </a:endParaRPr>
          </a:p>
        </p:txBody>
      </p:sp>
      <p:sp>
        <p:nvSpPr>
          <p:cNvPr id="2" name="Rectangle 1">
            <a:extLst>
              <a:ext uri="{FF2B5EF4-FFF2-40B4-BE49-F238E27FC236}">
                <a16:creationId xmlns:a16="http://schemas.microsoft.com/office/drawing/2014/main" id="{BF293889-44E3-92A3-9A8F-3F5CFB52D1E2}"/>
              </a:ext>
            </a:extLst>
          </p:cNvPr>
          <p:cNvSpPr/>
          <p:nvPr/>
        </p:nvSpPr>
        <p:spPr>
          <a:xfrm>
            <a:off x="0" y="0"/>
            <a:ext cx="12192000" cy="923330"/>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p>
            <a:pPr marL="0" marR="0" indent="0"/>
            <a:r>
              <a:rPr lang="mn-MN" sz="3100" b="1" dirty="0">
                <a:solidFill>
                  <a:srgbClr val="FFFFFF"/>
                </a:solidFill>
                <a:latin typeface="Arial"/>
              </a:rPr>
              <a:t>      </a:t>
            </a:r>
            <a:endParaRPr lang="mn" sz="3200" b="1" dirty="0">
              <a:solidFill>
                <a:srgbClr val="FFFFFF"/>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243CB7C8-372A-61EE-8D0B-85C72519E805}"/>
              </a:ext>
            </a:extLst>
          </p:cNvPr>
          <p:cNvSpPr/>
          <p:nvPr/>
        </p:nvSpPr>
        <p:spPr>
          <a:xfrm>
            <a:off x="-22860" y="0"/>
            <a:ext cx="297180" cy="92333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6" name="Picture 5">
            <a:extLst>
              <a:ext uri="{FF2B5EF4-FFF2-40B4-BE49-F238E27FC236}">
                <a16:creationId xmlns:a16="http://schemas.microsoft.com/office/drawing/2014/main" id="{7FD60484-9771-7AD2-7516-7220694444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154" y="12318"/>
            <a:ext cx="2476846" cy="911012"/>
          </a:xfrm>
          <a:prstGeom prst="rect">
            <a:avLst/>
          </a:prstGeom>
        </p:spPr>
      </p:pic>
      <p:sp>
        <p:nvSpPr>
          <p:cNvPr id="9" name="TextBox 8">
            <a:extLst>
              <a:ext uri="{FF2B5EF4-FFF2-40B4-BE49-F238E27FC236}">
                <a16:creationId xmlns:a16="http://schemas.microsoft.com/office/drawing/2014/main" id="{A2C4C7C6-44D5-868A-14C3-908AB7CB53FF}"/>
              </a:ext>
            </a:extLst>
          </p:cNvPr>
          <p:cNvSpPr txBox="1"/>
          <p:nvPr/>
        </p:nvSpPr>
        <p:spPr>
          <a:xfrm>
            <a:off x="1274642" y="156655"/>
            <a:ext cx="8615592" cy="954107"/>
          </a:xfrm>
          <a:prstGeom prst="rect">
            <a:avLst/>
          </a:prstGeom>
          <a:noFill/>
        </p:spPr>
        <p:txBody>
          <a:bodyPr wrap="square" rtlCol="0">
            <a:spAutoFit/>
          </a:bodyPr>
          <a:lstStyle/>
          <a:p>
            <a:r>
              <a:rPr lang="mn-MN" sz="2400" b="1" dirty="0">
                <a:solidFill>
                  <a:srgbClr val="FFFFFF"/>
                </a:solidFill>
                <a:latin typeface="Arial" panose="020B0604020202020204" pitchFamily="34" charset="0"/>
                <a:cs typeface="Arial" panose="020B0604020202020204" pitchFamily="34" charset="0"/>
              </a:rPr>
              <a:t> </a:t>
            </a:r>
            <a:r>
              <a:rPr lang="mn" sz="3200" b="1" dirty="0">
                <a:solidFill>
                  <a:srgbClr val="FFFFFF"/>
                </a:solidFill>
                <a:latin typeface="Times New Roman" panose="02020603050405020304" pitchFamily="18" charset="0"/>
                <a:cs typeface="Times New Roman" panose="02020603050405020304" pitchFamily="18" charset="0"/>
              </a:rPr>
              <a:t>АВТОМАШИНЫ ПАРК ШИНЭЧЛЭЛТ</a:t>
            </a:r>
            <a:r>
              <a:rPr lang="mn-MN" sz="3200" b="1" dirty="0">
                <a:solidFill>
                  <a:srgbClr val="FFFFFF"/>
                </a:solidFill>
                <a:latin typeface="Times New Roman" panose="02020603050405020304" pitchFamily="18" charset="0"/>
                <a:cs typeface="Times New Roman" panose="02020603050405020304" pitchFamily="18" charset="0"/>
              </a:rPr>
              <a:t>-18</a:t>
            </a:r>
            <a:endParaRPr lang="mn" sz="3200" b="1" dirty="0">
              <a:solidFill>
                <a:srgbClr val="FFFFFF"/>
              </a:solidFill>
              <a:latin typeface="Times New Roman" panose="02020603050405020304" pitchFamily="18" charset="0"/>
              <a:cs typeface="Times New Roman" panose="02020603050405020304" pitchFamily="18" charset="0"/>
            </a:endParaRPr>
          </a:p>
          <a:p>
            <a:endParaRPr lang="en-US" sz="2400" dirty="0">
              <a:latin typeface="Arial" panose="020B0604020202020204" pitchFamily="34" charset="0"/>
              <a:cs typeface="Arial" panose="020B0604020202020204" pitchFamily="34" charset="0"/>
            </a:endParaRPr>
          </a:p>
        </p:txBody>
      </p:sp>
      <p:graphicFrame>
        <p:nvGraphicFramePr>
          <p:cNvPr id="14" name="Content Placeholder 7">
            <a:extLst>
              <a:ext uri="{FF2B5EF4-FFF2-40B4-BE49-F238E27FC236}">
                <a16:creationId xmlns:a16="http://schemas.microsoft.com/office/drawing/2014/main" id="{15A74B80-C100-42E3-8B3A-B027325CA1E7}"/>
              </a:ext>
            </a:extLst>
          </p:cNvPr>
          <p:cNvGraphicFramePr>
            <a:graphicFrameLocks/>
          </p:cNvGraphicFramePr>
          <p:nvPr>
            <p:extLst>
              <p:ext uri="{D42A27DB-BD31-4B8C-83A1-F6EECF244321}">
                <p14:modId xmlns:p14="http://schemas.microsoft.com/office/powerpoint/2010/main" val="4130033857"/>
              </p:ext>
            </p:extLst>
          </p:nvPr>
        </p:nvGraphicFramePr>
        <p:xfrm>
          <a:off x="125732" y="995376"/>
          <a:ext cx="7220999" cy="5616154"/>
        </p:xfrm>
        <a:graphic>
          <a:graphicData uri="http://schemas.openxmlformats.org/drawingml/2006/table">
            <a:tbl>
              <a:tblPr firstRow="1" bandRow="1">
                <a:tableStyleId>{5C22544A-7EE6-4342-B048-85BDC9FD1C3A}</a:tableStyleId>
              </a:tblPr>
              <a:tblGrid>
                <a:gridCol w="1308008">
                  <a:extLst>
                    <a:ext uri="{9D8B030D-6E8A-4147-A177-3AD203B41FA5}">
                      <a16:colId xmlns:a16="http://schemas.microsoft.com/office/drawing/2014/main" val="2252666176"/>
                    </a:ext>
                  </a:extLst>
                </a:gridCol>
                <a:gridCol w="853001">
                  <a:extLst>
                    <a:ext uri="{9D8B030D-6E8A-4147-A177-3AD203B41FA5}">
                      <a16:colId xmlns:a16="http://schemas.microsoft.com/office/drawing/2014/main" val="3693224727"/>
                    </a:ext>
                  </a:extLst>
                </a:gridCol>
                <a:gridCol w="816399">
                  <a:extLst>
                    <a:ext uri="{9D8B030D-6E8A-4147-A177-3AD203B41FA5}">
                      <a16:colId xmlns:a16="http://schemas.microsoft.com/office/drawing/2014/main" val="608808399"/>
                    </a:ext>
                  </a:extLst>
                </a:gridCol>
                <a:gridCol w="833922">
                  <a:extLst>
                    <a:ext uri="{9D8B030D-6E8A-4147-A177-3AD203B41FA5}">
                      <a16:colId xmlns:a16="http://schemas.microsoft.com/office/drawing/2014/main" val="553036089"/>
                    </a:ext>
                  </a:extLst>
                </a:gridCol>
                <a:gridCol w="813747">
                  <a:extLst>
                    <a:ext uri="{9D8B030D-6E8A-4147-A177-3AD203B41FA5}">
                      <a16:colId xmlns:a16="http://schemas.microsoft.com/office/drawing/2014/main" val="1107275137"/>
                    </a:ext>
                  </a:extLst>
                </a:gridCol>
                <a:gridCol w="807023">
                  <a:extLst>
                    <a:ext uri="{9D8B030D-6E8A-4147-A177-3AD203B41FA5}">
                      <a16:colId xmlns:a16="http://schemas.microsoft.com/office/drawing/2014/main" val="2133077615"/>
                    </a:ext>
                  </a:extLst>
                </a:gridCol>
                <a:gridCol w="840649">
                  <a:extLst>
                    <a:ext uri="{9D8B030D-6E8A-4147-A177-3AD203B41FA5}">
                      <a16:colId xmlns:a16="http://schemas.microsoft.com/office/drawing/2014/main" val="339955655"/>
                    </a:ext>
                  </a:extLst>
                </a:gridCol>
                <a:gridCol w="948250">
                  <a:extLst>
                    <a:ext uri="{9D8B030D-6E8A-4147-A177-3AD203B41FA5}">
                      <a16:colId xmlns:a16="http://schemas.microsoft.com/office/drawing/2014/main" val="3080629708"/>
                    </a:ext>
                  </a:extLst>
                </a:gridCol>
              </a:tblGrid>
              <a:tr h="70118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mn-MN" sz="1000" dirty="0">
                          <a:latin typeface="Arial" panose="020B0604020202020204" pitchFamily="34" charset="0"/>
                          <a:cs typeface="Arial" panose="020B0604020202020204" pitchFamily="34" charset="0"/>
                        </a:rPr>
                        <a:t>Байгууллагын нэр</a:t>
                      </a:r>
                      <a:endParaRPr lang="en-US" sz="1000" dirty="0">
                        <a:latin typeface="Arial" panose="020B0604020202020204" pitchFamily="34" charset="0"/>
                        <a:cs typeface="Arial" panose="020B0604020202020204" pitchFamily="34" charset="0"/>
                      </a:endParaRPr>
                    </a:p>
                  </a:txBody>
                  <a:tcPr/>
                </a:tc>
                <a:tc>
                  <a:txBody>
                    <a:bodyPr/>
                    <a:lstStyle/>
                    <a:p>
                      <a:pPr algn="ctr"/>
                      <a:r>
                        <a:rPr lang="mn-MN" sz="1000" dirty="0">
                          <a:latin typeface="Arial" panose="020B0604020202020204" pitchFamily="34" charset="0"/>
                          <a:cs typeface="Arial" panose="020B0604020202020204" pitchFamily="34" charset="0"/>
                        </a:rPr>
                        <a:t>Ланд-200</a:t>
                      </a:r>
                      <a:endParaRPr lang="en-US" sz="1000" dirty="0">
                        <a:latin typeface="Arial" panose="020B0604020202020204" pitchFamily="34" charset="0"/>
                        <a:cs typeface="Arial" panose="020B0604020202020204" pitchFamily="34" charset="0"/>
                      </a:endParaRPr>
                    </a:p>
                  </a:txBody>
                  <a:tcPr/>
                </a:tc>
                <a:tc>
                  <a:txBody>
                    <a:bodyPr/>
                    <a:lstStyle/>
                    <a:p>
                      <a:pPr algn="ctr"/>
                      <a:r>
                        <a:rPr lang="mn-MN" sz="1000" dirty="0">
                          <a:latin typeface="Arial" panose="020B0604020202020204" pitchFamily="34" charset="0"/>
                          <a:cs typeface="Arial" panose="020B0604020202020204" pitchFamily="34" charset="0"/>
                        </a:rPr>
                        <a:t>Старикс</a:t>
                      </a:r>
                      <a:endParaRPr lang="en-US" sz="1000" dirty="0">
                        <a:latin typeface="Arial" panose="020B0604020202020204" pitchFamily="34" charset="0"/>
                        <a:cs typeface="Arial" panose="020B0604020202020204" pitchFamily="34" charset="0"/>
                      </a:endParaRPr>
                    </a:p>
                  </a:txBody>
                  <a:tcPr/>
                </a:tc>
                <a:tc>
                  <a:txBody>
                    <a:bodyPr/>
                    <a:lstStyle/>
                    <a:p>
                      <a:pPr algn="ctr"/>
                      <a:r>
                        <a:rPr lang="mn-MN" sz="1000" dirty="0">
                          <a:latin typeface="Arial" panose="020B0604020202020204" pitchFamily="34" charset="0"/>
                          <a:cs typeface="Arial" panose="020B0604020202020204" pitchFamily="34" charset="0"/>
                        </a:rPr>
                        <a:t>Ланд-77</a:t>
                      </a:r>
                      <a:endParaRPr lang="en-US" sz="1000" dirty="0">
                        <a:latin typeface="Arial" panose="020B0604020202020204" pitchFamily="34" charset="0"/>
                        <a:cs typeface="Arial" panose="020B0604020202020204" pitchFamily="34" charset="0"/>
                      </a:endParaRPr>
                    </a:p>
                  </a:txBody>
                  <a:tcPr/>
                </a:tc>
                <a:tc>
                  <a:txBody>
                    <a:bodyPr/>
                    <a:lstStyle/>
                    <a:p>
                      <a:pPr algn="ctr"/>
                      <a:r>
                        <a:rPr lang="mn-MN" sz="1000" dirty="0">
                          <a:latin typeface="Arial" panose="020B0604020202020204" pitchFamily="34" charset="0"/>
                          <a:cs typeface="Arial" panose="020B0604020202020204" pitchFamily="34" charset="0"/>
                        </a:rPr>
                        <a:t>Фургон</a:t>
                      </a:r>
                      <a:endParaRPr lang="en-US" sz="1000" dirty="0">
                        <a:latin typeface="Arial" panose="020B0604020202020204" pitchFamily="34" charset="0"/>
                        <a:cs typeface="Arial" panose="020B0604020202020204" pitchFamily="34" charset="0"/>
                      </a:endParaRPr>
                    </a:p>
                  </a:txBody>
                  <a:tcPr/>
                </a:tc>
                <a:tc>
                  <a:txBody>
                    <a:bodyPr/>
                    <a:lstStyle/>
                    <a:p>
                      <a:pPr algn="ctr"/>
                      <a:r>
                        <a:rPr lang="mn-MN" sz="1000" dirty="0">
                          <a:latin typeface="Arial" panose="020B0604020202020204" pitchFamily="34" charset="0"/>
                          <a:cs typeface="Arial" panose="020B0604020202020204" pitchFamily="34" charset="0"/>
                        </a:rPr>
                        <a:t>Пробокс</a:t>
                      </a:r>
                      <a:endParaRPr lang="en-US" sz="1000" dirty="0">
                        <a:latin typeface="Arial" panose="020B0604020202020204" pitchFamily="34" charset="0"/>
                        <a:cs typeface="Arial" panose="020B0604020202020204" pitchFamily="34" charset="0"/>
                      </a:endParaRPr>
                    </a:p>
                  </a:txBody>
                  <a:tcPr/>
                </a:tc>
                <a:tc>
                  <a:txBody>
                    <a:bodyPr/>
                    <a:lstStyle/>
                    <a:p>
                      <a:pPr algn="ctr"/>
                      <a:r>
                        <a:rPr lang="mn-MN" sz="1000" dirty="0">
                          <a:latin typeface="Arial" panose="020B0604020202020204" pitchFamily="34" charset="0"/>
                          <a:cs typeface="Arial" panose="020B0604020202020204" pitchFamily="34" charset="0"/>
                        </a:rPr>
                        <a:t>Прадо-120</a:t>
                      </a:r>
                      <a:endParaRPr lang="en-US" sz="1000" dirty="0">
                        <a:latin typeface="Arial" panose="020B0604020202020204" pitchFamily="34" charset="0"/>
                        <a:cs typeface="Arial" panose="020B0604020202020204" pitchFamily="34" charset="0"/>
                      </a:endParaRPr>
                    </a:p>
                  </a:txBody>
                  <a:tcPr/>
                </a:tc>
                <a:tc>
                  <a:txBody>
                    <a:bodyPr/>
                    <a:lstStyle/>
                    <a:p>
                      <a:pPr algn="ctr"/>
                      <a:r>
                        <a:rPr lang="mn-MN" sz="1000" dirty="0">
                          <a:latin typeface="Arial" panose="020B0604020202020204" pitchFamily="34" charset="0"/>
                          <a:cs typeface="Arial" panose="020B0604020202020204" pitchFamily="34" charset="0"/>
                        </a:rPr>
                        <a:t>Хог хаягдлын автомашин</a:t>
                      </a:r>
                      <a:endParaRPr lang="en-US" sz="1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9570677"/>
                  </a:ext>
                </a:extLst>
              </a:tr>
              <a:tr h="311637">
                <a:tc>
                  <a:txBody>
                    <a:bodyPr/>
                    <a:lstStyle/>
                    <a:p>
                      <a:r>
                        <a:rPr lang="mn-MN" sz="1000" dirty="0">
                          <a:latin typeface="Arial" panose="020B0604020202020204" pitchFamily="34" charset="0"/>
                          <a:cs typeface="Arial" panose="020B0604020202020204" pitchFamily="34" charset="0"/>
                        </a:rPr>
                        <a:t>БОЭТ</a:t>
                      </a:r>
                      <a:endParaRPr lang="en-US" sz="1000" dirty="0">
                        <a:latin typeface="Arial" panose="020B0604020202020204" pitchFamily="34" charset="0"/>
                        <a:cs typeface="Arial" panose="020B0604020202020204" pitchFamily="34" charset="0"/>
                      </a:endParaRPr>
                    </a:p>
                  </a:txBody>
                  <a:tcPr/>
                </a:tc>
                <a:tc>
                  <a:txBody>
                    <a:bodyPr/>
                    <a:lstStyle/>
                    <a:p>
                      <a:r>
                        <a:rPr lang="mn-MN" sz="1000" dirty="0">
                          <a:latin typeface="Arial" panose="020B0604020202020204" pitchFamily="34" charset="0"/>
                          <a:cs typeface="Arial" panose="020B0604020202020204" pitchFamily="34" charset="0"/>
                        </a:rPr>
                        <a:t>1-198630,6</a:t>
                      </a:r>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r>
                        <a:rPr lang="mn-MN" sz="1000" dirty="0">
                          <a:latin typeface="Arial" panose="020B0604020202020204" pitchFamily="34" charset="0"/>
                          <a:cs typeface="Arial" panose="020B0604020202020204" pitchFamily="34" charset="0"/>
                        </a:rPr>
                        <a:t>1-30,740,0</a:t>
                      </a:r>
                      <a:endParaRPr lang="en-US" sz="1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8739778"/>
                  </a:ext>
                </a:extLst>
              </a:tr>
              <a:tr h="311637">
                <a:tc>
                  <a:txBody>
                    <a:bodyPr/>
                    <a:lstStyle/>
                    <a:p>
                      <a:r>
                        <a:rPr lang="mn-MN" sz="1000" dirty="0">
                          <a:latin typeface="Arial" panose="020B0604020202020204" pitchFamily="34" charset="0"/>
                          <a:cs typeface="Arial" panose="020B0604020202020204" pitchFamily="34" charset="0"/>
                        </a:rPr>
                        <a:t>Хархорин НЭ</a:t>
                      </a:r>
                      <a:endParaRPr lang="en-US" sz="1000" dirty="0">
                        <a:latin typeface="Arial" panose="020B0604020202020204" pitchFamily="34" charset="0"/>
                        <a:cs typeface="Arial" panose="020B0604020202020204" pitchFamily="34" charset="0"/>
                      </a:endParaRPr>
                    </a:p>
                  </a:txBody>
                  <a:tcPr/>
                </a:tc>
                <a:tc>
                  <a:txBody>
                    <a:bodyPr/>
                    <a:lstStyle/>
                    <a:p>
                      <a:r>
                        <a:rPr lang="mn-MN" sz="1000" dirty="0">
                          <a:latin typeface="Arial" panose="020B0604020202020204" pitchFamily="34" charset="0"/>
                          <a:cs typeface="Arial" panose="020B0604020202020204" pitchFamily="34" charset="0"/>
                        </a:rPr>
                        <a:t>1-68016,5</a:t>
                      </a:r>
                      <a:endParaRPr lang="en-US" sz="1000" dirty="0">
                        <a:latin typeface="Arial" panose="020B0604020202020204" pitchFamily="34" charset="0"/>
                        <a:cs typeface="Arial" panose="020B0604020202020204" pitchFamily="34" charset="0"/>
                      </a:endParaRPr>
                    </a:p>
                  </a:txBody>
                  <a:tcPr/>
                </a:tc>
                <a:tc>
                  <a:txBody>
                    <a:bodyPr/>
                    <a:lstStyle/>
                    <a:p>
                      <a:endParaRPr lang="en-US" sz="100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48321612"/>
                  </a:ext>
                </a:extLst>
              </a:tr>
              <a:tr h="311637">
                <a:tc>
                  <a:txBody>
                    <a:bodyPr/>
                    <a:lstStyle/>
                    <a:p>
                      <a:r>
                        <a:rPr lang="mn-MN" sz="1000" dirty="0">
                          <a:latin typeface="Arial" panose="020B0604020202020204" pitchFamily="34" charset="0"/>
                          <a:cs typeface="Arial" panose="020B0604020202020204" pitchFamily="34" charset="0"/>
                        </a:rPr>
                        <a:t>Бат-Өлзий СЭМТ </a:t>
                      </a:r>
                      <a:endParaRPr lang="en-US" sz="1000" dirty="0">
                        <a:latin typeface="Arial" panose="020B0604020202020204" pitchFamily="34" charset="0"/>
                        <a:cs typeface="Arial" panose="020B0604020202020204" pitchFamily="34" charset="0"/>
                      </a:endParaRPr>
                    </a:p>
                  </a:txBody>
                  <a:tcPr/>
                </a:tc>
                <a:tc>
                  <a:txBody>
                    <a:bodyPr/>
                    <a:lstStyle/>
                    <a:p>
                      <a:r>
                        <a:rPr lang="mn-MN" sz="1000" dirty="0">
                          <a:latin typeface="Arial" panose="020B0604020202020204" pitchFamily="34" charset="0"/>
                          <a:cs typeface="Arial" panose="020B0604020202020204" pitchFamily="34" charset="0"/>
                        </a:rPr>
                        <a:t>1-96000,0</a:t>
                      </a:r>
                      <a:endParaRPr lang="en-US" sz="1000" dirty="0">
                        <a:latin typeface="Arial" panose="020B0604020202020204" pitchFamily="34" charset="0"/>
                        <a:cs typeface="Arial" panose="020B0604020202020204" pitchFamily="34" charset="0"/>
                      </a:endParaRPr>
                    </a:p>
                  </a:txBody>
                  <a:tcPr/>
                </a:tc>
                <a:tc>
                  <a:txBody>
                    <a:bodyPr/>
                    <a:lstStyle/>
                    <a:p>
                      <a:endParaRPr lang="en-US" sz="100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13064168"/>
                  </a:ext>
                </a:extLst>
              </a:tr>
              <a:tr h="311637">
                <a:tc>
                  <a:txBody>
                    <a:bodyPr/>
                    <a:lstStyle/>
                    <a:p>
                      <a:r>
                        <a:rPr lang="mn-MN" sz="1000" dirty="0">
                          <a:latin typeface="Arial" panose="020B0604020202020204" pitchFamily="34" charset="0"/>
                          <a:cs typeface="Arial" panose="020B0604020202020204" pitchFamily="34" charset="0"/>
                        </a:rPr>
                        <a:t>Гучин-Ус СЭМТ </a:t>
                      </a:r>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r>
                        <a:rPr lang="mn-MN" sz="1000" dirty="0">
                          <a:latin typeface="Arial" panose="020B0604020202020204" pitchFamily="34" charset="0"/>
                          <a:cs typeface="Arial" panose="020B0604020202020204" pitchFamily="34" charset="0"/>
                        </a:rPr>
                        <a:t>1-57000,0</a:t>
                      </a:r>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06960839"/>
                  </a:ext>
                </a:extLst>
              </a:tr>
              <a:tr h="311637">
                <a:tc>
                  <a:txBody>
                    <a:bodyPr/>
                    <a:lstStyle/>
                    <a:p>
                      <a:r>
                        <a:rPr lang="mn-MN" sz="1000" dirty="0">
                          <a:latin typeface="Arial" panose="020B0604020202020204" pitchFamily="34" charset="0"/>
                          <a:cs typeface="Arial" panose="020B0604020202020204" pitchFamily="34" charset="0"/>
                        </a:rPr>
                        <a:t>Богд СЭМТ </a:t>
                      </a:r>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r>
                        <a:rPr lang="mn-MN" sz="1000" dirty="0">
                          <a:latin typeface="Arial" panose="020B0604020202020204" pitchFamily="34" charset="0"/>
                          <a:cs typeface="Arial" panose="020B0604020202020204" pitchFamily="34" charset="0"/>
                        </a:rPr>
                        <a:t>1-198630,6</a:t>
                      </a:r>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80240167"/>
                  </a:ext>
                </a:extLst>
              </a:tr>
              <a:tr h="311637">
                <a:tc>
                  <a:txBody>
                    <a:bodyPr/>
                    <a:lstStyle/>
                    <a:p>
                      <a:r>
                        <a:rPr lang="mn-MN" sz="1000" dirty="0">
                          <a:latin typeface="Arial" panose="020B0604020202020204" pitchFamily="34" charset="0"/>
                          <a:cs typeface="Arial" panose="020B0604020202020204" pitchFamily="34" charset="0"/>
                        </a:rPr>
                        <a:t>Нарийнтээл СЭМТ </a:t>
                      </a:r>
                      <a:endParaRPr lang="en-US" sz="1000" dirty="0">
                        <a:latin typeface="Arial" panose="020B0604020202020204" pitchFamily="34" charset="0"/>
                        <a:cs typeface="Arial" panose="020B0604020202020204" pitchFamily="34" charset="0"/>
                      </a:endParaRPr>
                    </a:p>
                  </a:txBody>
                  <a:tcPr/>
                </a:tc>
                <a:tc>
                  <a:txBody>
                    <a:bodyPr/>
                    <a:lstStyle/>
                    <a:p>
                      <a:r>
                        <a:rPr lang="mn-MN" sz="1000" dirty="0">
                          <a:latin typeface="Arial" panose="020B0604020202020204" pitchFamily="34" charset="0"/>
                          <a:cs typeface="Arial" panose="020B0604020202020204" pitchFamily="34" charset="0"/>
                        </a:rPr>
                        <a:t>1-96087,5</a:t>
                      </a:r>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endParaRPr lang="en-US" sz="100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77871098"/>
                  </a:ext>
                </a:extLst>
              </a:tr>
              <a:tr h="311637">
                <a:tc>
                  <a:txBody>
                    <a:bodyPr/>
                    <a:lstStyle/>
                    <a:p>
                      <a:r>
                        <a:rPr lang="mn-MN" sz="1000" dirty="0">
                          <a:latin typeface="Arial" panose="020B0604020202020204" pitchFamily="34" charset="0"/>
                          <a:cs typeface="Arial" panose="020B0604020202020204" pitchFamily="34" charset="0"/>
                        </a:rPr>
                        <a:t>Уянга СЭМТ </a:t>
                      </a:r>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endParaRPr lang="en-US" sz="1000">
                        <a:latin typeface="Arial" panose="020B0604020202020204" pitchFamily="34" charset="0"/>
                        <a:cs typeface="Arial" panose="020B0604020202020204" pitchFamily="34" charset="0"/>
                      </a:endParaRPr>
                    </a:p>
                  </a:txBody>
                  <a:tcPr/>
                </a:tc>
                <a:tc>
                  <a:txBody>
                    <a:bodyPr/>
                    <a:lstStyle/>
                    <a:p>
                      <a:r>
                        <a:rPr lang="mn-MN" sz="1000" dirty="0">
                          <a:latin typeface="Arial" panose="020B0604020202020204" pitchFamily="34" charset="0"/>
                          <a:cs typeface="Arial" panose="020B0604020202020204" pitchFamily="34" charset="0"/>
                        </a:rPr>
                        <a:t>1-198000,0</a:t>
                      </a:r>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49902024"/>
                  </a:ext>
                </a:extLst>
              </a:tr>
              <a:tr h="506409">
                <a:tc>
                  <a:txBody>
                    <a:bodyPr/>
                    <a:lstStyle/>
                    <a:p>
                      <a:r>
                        <a:rPr lang="mn-MN" sz="1000" dirty="0">
                          <a:latin typeface="Arial" panose="020B0604020202020204" pitchFamily="34" charset="0"/>
                          <a:cs typeface="Arial" panose="020B0604020202020204" pitchFamily="34" charset="0"/>
                        </a:rPr>
                        <a:t>Жаргалант багийн эмнэлэг</a:t>
                      </a:r>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endParaRPr lang="en-US" sz="100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r>
                        <a:rPr lang="mn-MN" sz="1000" dirty="0">
                          <a:latin typeface="Arial" panose="020B0604020202020204" pitchFamily="34" charset="0"/>
                          <a:cs typeface="Arial" panose="020B0604020202020204" pitchFamily="34" charset="0"/>
                        </a:rPr>
                        <a:t>1-31000,0</a:t>
                      </a:r>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33590193"/>
                  </a:ext>
                </a:extLst>
              </a:tr>
              <a:tr h="311637">
                <a:tc>
                  <a:txBody>
                    <a:bodyPr/>
                    <a:lstStyle/>
                    <a:p>
                      <a:r>
                        <a:rPr lang="mn-MN" sz="1000" dirty="0">
                          <a:latin typeface="Arial" panose="020B0604020202020204" pitchFamily="34" charset="0"/>
                          <a:cs typeface="Arial" panose="020B0604020202020204" pitchFamily="34" charset="0"/>
                        </a:rPr>
                        <a:t>Хужирт СЭМТ </a:t>
                      </a:r>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endParaRPr lang="en-US" sz="1000">
                        <a:latin typeface="Arial" panose="020B0604020202020204" pitchFamily="34" charset="0"/>
                        <a:cs typeface="Arial" panose="020B0604020202020204" pitchFamily="34" charset="0"/>
                      </a:endParaRPr>
                    </a:p>
                  </a:txBody>
                  <a:tcPr/>
                </a:tc>
                <a:tc>
                  <a:txBody>
                    <a:bodyPr/>
                    <a:lstStyle/>
                    <a:p>
                      <a:r>
                        <a:rPr lang="mn-MN" sz="1000" dirty="0">
                          <a:latin typeface="Arial" panose="020B0604020202020204" pitchFamily="34" charset="0"/>
                          <a:cs typeface="Arial" panose="020B0604020202020204" pitchFamily="34" charset="0"/>
                        </a:rPr>
                        <a:t>1-156000,0</a:t>
                      </a:r>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30548831"/>
                  </a:ext>
                </a:extLst>
              </a:tr>
              <a:tr h="506409">
                <a:tc>
                  <a:txBody>
                    <a:bodyPr/>
                    <a:lstStyle/>
                    <a:p>
                      <a:r>
                        <a:rPr lang="mn-MN" sz="1000" dirty="0">
                          <a:latin typeface="Arial" panose="020B0604020202020204" pitchFamily="34" charset="0"/>
                          <a:cs typeface="Arial" panose="020B0604020202020204" pitchFamily="34" charset="0"/>
                        </a:rPr>
                        <a:t>Баруунбаян-Улаан СЭМТ, ӨЭМТ-4</a:t>
                      </a:r>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endParaRPr lang="en-US" sz="100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r>
                        <a:rPr lang="mn-MN" sz="1000" dirty="0">
                          <a:latin typeface="Arial" panose="020B0604020202020204" pitchFamily="34" charset="0"/>
                          <a:cs typeface="Arial" panose="020B0604020202020204" pitchFamily="34" charset="0"/>
                        </a:rPr>
                        <a:t>5-123,650,0</a:t>
                      </a:r>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0699036"/>
                  </a:ext>
                </a:extLst>
              </a:tr>
              <a:tr h="506409">
                <a:tc>
                  <a:txBody>
                    <a:bodyPr/>
                    <a:lstStyle/>
                    <a:p>
                      <a:r>
                        <a:rPr lang="mn-MN" sz="1000" dirty="0">
                          <a:latin typeface="Arial" panose="020B0604020202020204" pitchFamily="34" charset="0"/>
                          <a:cs typeface="Arial" panose="020B0604020202020204" pitchFamily="34" charset="0"/>
                        </a:rPr>
                        <a:t>Өлзийт, Баян-Өндөр СЭМТ</a:t>
                      </a:r>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endParaRPr lang="en-US" sz="1000">
                        <a:latin typeface="Arial" panose="020B0604020202020204" pitchFamily="34" charset="0"/>
                        <a:cs typeface="Arial" panose="020B0604020202020204" pitchFamily="34" charset="0"/>
                      </a:endParaRPr>
                    </a:p>
                  </a:txBody>
                  <a:tcPr/>
                </a:tc>
                <a:tc>
                  <a:txBody>
                    <a:bodyPr/>
                    <a:lstStyle/>
                    <a:p>
                      <a:r>
                        <a:rPr lang="mn-MN" sz="1000" dirty="0">
                          <a:latin typeface="Arial" panose="020B0604020202020204" pitchFamily="34" charset="0"/>
                          <a:cs typeface="Arial" panose="020B0604020202020204" pitchFamily="34" charset="0"/>
                        </a:rPr>
                        <a:t>2-320,000,0</a:t>
                      </a:r>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43002272"/>
                  </a:ext>
                </a:extLst>
              </a:tr>
              <a:tr h="311637">
                <a:tc>
                  <a:txBody>
                    <a:bodyPr/>
                    <a:lstStyle/>
                    <a:p>
                      <a:r>
                        <a:rPr lang="mn-MN" sz="1000" dirty="0">
                          <a:latin typeface="Arial" panose="020B0604020202020204" pitchFamily="34" charset="0"/>
                          <a:cs typeface="Arial" panose="020B0604020202020204" pitchFamily="34" charset="0"/>
                        </a:rPr>
                        <a:t>ЗӨСТ, Төгрөг СЭМТ</a:t>
                      </a:r>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endParaRPr lang="en-US" sz="100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tc>
                  <a:txBody>
                    <a:bodyPr/>
                    <a:lstStyle/>
                    <a:p>
                      <a:r>
                        <a:rPr lang="mn-MN" sz="1000" dirty="0">
                          <a:latin typeface="Arial" panose="020B0604020202020204" pitchFamily="34" charset="0"/>
                          <a:cs typeface="Arial" panose="020B0604020202020204" pitchFamily="34" charset="0"/>
                        </a:rPr>
                        <a:t>2-172,750,0</a:t>
                      </a:r>
                      <a:endParaRPr lang="en-US" sz="1000" dirty="0">
                        <a:latin typeface="Arial" panose="020B0604020202020204" pitchFamily="34" charset="0"/>
                        <a:cs typeface="Arial" panose="020B0604020202020204" pitchFamily="34" charset="0"/>
                      </a:endParaRPr>
                    </a:p>
                  </a:txBody>
                  <a:tcPr/>
                </a:tc>
                <a:tc>
                  <a:txBody>
                    <a:bodyPr/>
                    <a:lstStyle/>
                    <a:p>
                      <a:endParaRPr lang="en-US" sz="1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71913642"/>
                  </a:ext>
                </a:extLst>
              </a:tr>
              <a:tr h="506409">
                <a:tc>
                  <a:txBody>
                    <a:bodyPr/>
                    <a:lstStyle/>
                    <a:p>
                      <a:r>
                        <a:rPr lang="mn-MN" sz="1000" b="1" u="sng" dirty="0">
                          <a:latin typeface="Arial" panose="020B0604020202020204" pitchFamily="34" charset="0"/>
                          <a:cs typeface="Arial" panose="020B0604020202020204" pitchFamily="34" charset="0"/>
                        </a:rPr>
                        <a:t>Нийт дүн- 1,746,385,6</a:t>
                      </a:r>
                      <a:endParaRPr lang="en-US" sz="1000" b="1" u="sng" dirty="0">
                        <a:latin typeface="Arial" panose="020B0604020202020204" pitchFamily="34" charset="0"/>
                        <a:cs typeface="Arial" panose="020B0604020202020204" pitchFamily="34" charset="0"/>
                      </a:endParaRPr>
                    </a:p>
                  </a:txBody>
                  <a:tcPr/>
                </a:tc>
                <a:tc>
                  <a:txBody>
                    <a:bodyPr/>
                    <a:lstStyle/>
                    <a:p>
                      <a:r>
                        <a:rPr lang="mn-MN" sz="1000" b="1" u="sng" dirty="0">
                          <a:latin typeface="Arial" panose="020B0604020202020204" pitchFamily="34" charset="0"/>
                          <a:cs typeface="Arial" panose="020B0604020202020204" pitchFamily="34" charset="0"/>
                        </a:rPr>
                        <a:t>458734,6</a:t>
                      </a:r>
                      <a:endParaRPr lang="en-US" sz="1000" b="1" u="sng" dirty="0">
                        <a:latin typeface="Arial" panose="020B0604020202020204" pitchFamily="34" charset="0"/>
                        <a:cs typeface="Arial" panose="020B0604020202020204" pitchFamily="34" charset="0"/>
                      </a:endParaRPr>
                    </a:p>
                  </a:txBody>
                  <a:tcPr/>
                </a:tc>
                <a:tc>
                  <a:txBody>
                    <a:bodyPr/>
                    <a:lstStyle/>
                    <a:p>
                      <a:r>
                        <a:rPr lang="mn-MN" sz="1000" b="1" u="sng" dirty="0">
                          <a:latin typeface="Arial" panose="020B0604020202020204" pitchFamily="34" charset="0"/>
                          <a:cs typeface="Arial" panose="020B0604020202020204" pitchFamily="34" charset="0"/>
                        </a:rPr>
                        <a:t>57000,0</a:t>
                      </a:r>
                      <a:endParaRPr lang="en-US" sz="1000" b="1" u="sng" dirty="0">
                        <a:latin typeface="Arial" panose="020B0604020202020204" pitchFamily="34" charset="0"/>
                        <a:cs typeface="Arial" panose="020B0604020202020204" pitchFamily="34" charset="0"/>
                      </a:endParaRPr>
                    </a:p>
                  </a:txBody>
                  <a:tcPr/>
                </a:tc>
                <a:tc>
                  <a:txBody>
                    <a:bodyPr/>
                    <a:lstStyle/>
                    <a:p>
                      <a:r>
                        <a:rPr lang="mn-MN" sz="1000" b="1" u="sng" dirty="0">
                          <a:latin typeface="Arial" panose="020B0604020202020204" pitchFamily="34" charset="0"/>
                          <a:cs typeface="Arial" panose="020B0604020202020204" pitchFamily="34" charset="0"/>
                        </a:rPr>
                        <a:t>552630,6</a:t>
                      </a:r>
                      <a:endParaRPr lang="en-US" sz="1000" b="1" u="sng" dirty="0">
                        <a:latin typeface="Arial" panose="020B0604020202020204" pitchFamily="34" charset="0"/>
                        <a:cs typeface="Arial" panose="020B0604020202020204" pitchFamily="34" charset="0"/>
                      </a:endParaRPr>
                    </a:p>
                  </a:txBody>
                  <a:tcPr/>
                </a:tc>
                <a:tc>
                  <a:txBody>
                    <a:bodyPr/>
                    <a:lstStyle/>
                    <a:p>
                      <a:r>
                        <a:rPr lang="mn-MN" sz="1000" b="1" u="sng" dirty="0">
                          <a:latin typeface="Arial" panose="020B0604020202020204" pitchFamily="34" charset="0"/>
                          <a:cs typeface="Arial" panose="020B0604020202020204" pitchFamily="34" charset="0"/>
                        </a:rPr>
                        <a:t>31000,0</a:t>
                      </a:r>
                      <a:endParaRPr lang="en-US" sz="1000" b="1" u="sng" dirty="0">
                        <a:latin typeface="Arial" panose="020B0604020202020204" pitchFamily="34" charset="0"/>
                        <a:cs typeface="Arial" panose="020B0604020202020204" pitchFamily="34" charset="0"/>
                      </a:endParaRPr>
                    </a:p>
                  </a:txBody>
                  <a:tcPr/>
                </a:tc>
                <a:tc>
                  <a:txBody>
                    <a:bodyPr/>
                    <a:lstStyle/>
                    <a:p>
                      <a:endParaRPr lang="en-US" sz="1000" b="1" u="sng" dirty="0">
                        <a:latin typeface="Arial" panose="020B0604020202020204" pitchFamily="34" charset="0"/>
                        <a:cs typeface="Arial" panose="020B0604020202020204" pitchFamily="34" charset="0"/>
                      </a:endParaRPr>
                    </a:p>
                  </a:txBody>
                  <a:tcPr/>
                </a:tc>
                <a:tc>
                  <a:txBody>
                    <a:bodyPr/>
                    <a:lstStyle/>
                    <a:p>
                      <a:endParaRPr lang="en-US" sz="1000" b="1" u="sng" dirty="0">
                        <a:latin typeface="Arial" panose="020B0604020202020204" pitchFamily="34" charset="0"/>
                        <a:cs typeface="Arial" panose="020B0604020202020204" pitchFamily="34" charset="0"/>
                      </a:endParaRPr>
                    </a:p>
                  </a:txBody>
                  <a:tcPr/>
                </a:tc>
                <a:tc>
                  <a:txBody>
                    <a:bodyPr/>
                    <a:lstStyle/>
                    <a:p>
                      <a:endParaRPr lang="en-US" sz="1000" b="1" u="sng"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65934229"/>
                  </a:ext>
                </a:extLst>
              </a:tr>
            </a:tbl>
          </a:graphicData>
        </a:graphic>
      </p:graphicFrame>
      <p:pic>
        <p:nvPicPr>
          <p:cNvPr id="4098" name="Picture 2" descr="Тайлбар байхгүй.">
            <a:extLst>
              <a:ext uri="{FF2B5EF4-FFF2-40B4-BE49-F238E27FC236}">
                <a16:creationId xmlns:a16="http://schemas.microsoft.com/office/drawing/2014/main" id="{0321D0CE-D1BB-4C80-8C04-923E5EF56A9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97" t="28091" r="3346" b="14710"/>
          <a:stretch/>
        </p:blipFill>
        <p:spPr bwMode="auto">
          <a:xfrm>
            <a:off x="7989095" y="3651477"/>
            <a:ext cx="3753375" cy="304986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Тайлбар байхгүй.">
            <a:extLst>
              <a:ext uri="{FF2B5EF4-FFF2-40B4-BE49-F238E27FC236}">
                <a16:creationId xmlns:a16="http://schemas.microsoft.com/office/drawing/2014/main" id="{7D24DAAA-8AAA-4576-A290-A1F3D66E8DD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701" r="2528" b="3417"/>
          <a:stretch/>
        </p:blipFill>
        <p:spPr bwMode="auto">
          <a:xfrm>
            <a:off x="7880524" y="1079985"/>
            <a:ext cx="4019420" cy="2414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945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87E1B2-C552-4405-A645-D74C304F2C5C}"/>
              </a:ext>
            </a:extLst>
          </p:cNvPr>
          <p:cNvSpPr/>
          <p:nvPr/>
        </p:nvSpPr>
        <p:spPr>
          <a:xfrm>
            <a:off x="0" y="-15388"/>
            <a:ext cx="12192000" cy="923330"/>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p>
            <a:pPr>
              <a:defRPr sz="1862" b="0" i="0" u="none" strike="noStrike" kern="1200" spc="0" baseline="0">
                <a:solidFill>
                  <a:prstClr val="black">
                    <a:lumMod val="65000"/>
                    <a:lumOff val="35000"/>
                  </a:prstClr>
                </a:solidFill>
                <a:latin typeface="+mn-lt"/>
                <a:ea typeface="+mn-ea"/>
                <a:cs typeface="+mn-cs"/>
              </a:defRPr>
            </a:pPr>
            <a:r>
              <a:rPr lang="mn-MN" sz="3800" b="1" dirty="0">
                <a:solidFill>
                  <a:schemeClr val="bg1"/>
                </a:solidFill>
                <a:latin typeface="Times New Roman" panose="02020603050405020304" pitchFamily="18" charset="0"/>
                <a:cs typeface="Times New Roman" panose="02020603050405020304" pitchFamily="18" charset="0"/>
              </a:rPr>
              <a:t>    Яаралтай, түргэн тусламжийн үйлчилгээ</a:t>
            </a:r>
            <a:endParaRPr lang="en-US" sz="3800" b="1" dirty="0">
              <a:solidFill>
                <a:schemeClr val="bg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D9CD4E90-A168-46DE-A5A1-B611FB45D212}"/>
              </a:ext>
            </a:extLst>
          </p:cNvPr>
          <p:cNvSpPr/>
          <p:nvPr/>
        </p:nvSpPr>
        <p:spPr>
          <a:xfrm>
            <a:off x="0" y="-18211"/>
            <a:ext cx="297180" cy="92333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6" name="Picture 5">
            <a:extLst>
              <a:ext uri="{FF2B5EF4-FFF2-40B4-BE49-F238E27FC236}">
                <a16:creationId xmlns:a16="http://schemas.microsoft.com/office/drawing/2014/main" id="{64DE014B-BA47-466E-8B88-6C7502C9A8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3162" y="-18211"/>
            <a:ext cx="2476846" cy="911012"/>
          </a:xfrm>
          <a:prstGeom prst="rect">
            <a:avLst/>
          </a:prstGeom>
        </p:spPr>
      </p:pic>
      <p:graphicFrame>
        <p:nvGraphicFramePr>
          <p:cNvPr id="11" name="Content Placeholder 15">
            <a:extLst>
              <a:ext uri="{FF2B5EF4-FFF2-40B4-BE49-F238E27FC236}">
                <a16:creationId xmlns:a16="http://schemas.microsoft.com/office/drawing/2014/main" id="{57C751F0-DAA4-463D-B3DA-E663F9EBC8DA}"/>
              </a:ext>
            </a:extLst>
          </p:cNvPr>
          <p:cNvGraphicFramePr>
            <a:graphicFrameLocks/>
          </p:cNvGraphicFramePr>
          <p:nvPr>
            <p:extLst>
              <p:ext uri="{D42A27DB-BD31-4B8C-83A1-F6EECF244321}">
                <p14:modId xmlns:p14="http://schemas.microsoft.com/office/powerpoint/2010/main" val="3314860984"/>
              </p:ext>
            </p:extLst>
          </p:nvPr>
        </p:nvGraphicFramePr>
        <p:xfrm>
          <a:off x="148591" y="1633982"/>
          <a:ext cx="6504458" cy="2896664"/>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21">
            <a:extLst>
              <a:ext uri="{FF2B5EF4-FFF2-40B4-BE49-F238E27FC236}">
                <a16:creationId xmlns:a16="http://schemas.microsoft.com/office/drawing/2014/main" id="{CFF2B310-214C-471A-B40C-8500AF3E9777}"/>
              </a:ext>
            </a:extLst>
          </p:cNvPr>
          <p:cNvSpPr txBox="1"/>
          <p:nvPr/>
        </p:nvSpPr>
        <p:spPr>
          <a:xfrm>
            <a:off x="148590" y="4848374"/>
            <a:ext cx="11250739" cy="14773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just">
              <a:buFont typeface="Wingdings" panose="05000000000000000000" pitchFamily="2" charset="2"/>
              <a:buChar char="ü"/>
            </a:pPr>
            <a:r>
              <a:rPr lang="mn-MN" dirty="0">
                <a:latin typeface="Arial" panose="020B0604020202020204" pitchFamily="34" charset="0"/>
                <a:cs typeface="Arial" panose="020B0604020202020204" pitchFamily="34" charset="0"/>
              </a:rPr>
              <a:t>Бат-Өлзий, Есөнзүйл, Уянга, Хайрхандулаан, Хархорин, Хужирт зэрэг сумдын хүн амын тоо их, зам дагуу байршилтай, аялал жуулчлалын бүс нутагт түргэн тусламжийн дуудлагын тоо аймгийн дунджаас өндөр байна.</a:t>
            </a:r>
          </a:p>
          <a:p>
            <a:pPr marL="285750" indent="-285750" algn="just">
              <a:buFont typeface="Wingdings" panose="05000000000000000000" pitchFamily="2" charset="2"/>
              <a:buChar char="ü"/>
            </a:pPr>
            <a:r>
              <a:rPr lang="mn-MN" dirty="0">
                <a:latin typeface="Arial" panose="020B0604020202020204" pitchFamily="34" charset="0"/>
                <a:cs typeface="Arial" panose="020B0604020202020204" pitchFamily="34" charset="0"/>
              </a:rPr>
              <a:t>Осол гэмтлийн дуудлага аймгийн хэмжээнд нийт дуудлагын 4,3 хувийг эзэлж, Бүрд, ЗБУ, Хархорин сум аймгийн дунджаас өндөр үзүүлэлттэй байна.</a:t>
            </a:r>
            <a:endParaRPr lang="en-US" dirty="0">
              <a:latin typeface="Arial" panose="020B0604020202020204" pitchFamily="34" charset="0"/>
              <a:cs typeface="Arial" panose="020B0604020202020204" pitchFamily="34" charset="0"/>
            </a:endParaRPr>
          </a:p>
        </p:txBody>
      </p:sp>
      <p:graphicFrame>
        <p:nvGraphicFramePr>
          <p:cNvPr id="14" name="Chart 13">
            <a:extLst>
              <a:ext uri="{FF2B5EF4-FFF2-40B4-BE49-F238E27FC236}">
                <a16:creationId xmlns:a16="http://schemas.microsoft.com/office/drawing/2014/main" id="{DE446F31-F4F5-467B-9BA1-0938BB2D3259}"/>
              </a:ext>
            </a:extLst>
          </p:cNvPr>
          <p:cNvGraphicFramePr/>
          <p:nvPr>
            <p:extLst>
              <p:ext uri="{D42A27DB-BD31-4B8C-83A1-F6EECF244321}">
                <p14:modId xmlns:p14="http://schemas.microsoft.com/office/powerpoint/2010/main" val="4130777602"/>
              </p:ext>
            </p:extLst>
          </p:nvPr>
        </p:nvGraphicFramePr>
        <p:xfrm>
          <a:off x="6653049" y="1270962"/>
          <a:ext cx="5139558" cy="3381748"/>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5D826D69-5189-42A9-81DF-D67616B7C95A}"/>
              </a:ext>
            </a:extLst>
          </p:cNvPr>
          <p:cNvSpPr txBox="1"/>
          <p:nvPr/>
        </p:nvSpPr>
        <p:spPr>
          <a:xfrm>
            <a:off x="2133599" y="1270962"/>
            <a:ext cx="3773214" cy="369332"/>
          </a:xfrm>
          <a:prstGeom prst="rect">
            <a:avLst/>
          </a:prstGeom>
          <a:noFill/>
        </p:spPr>
        <p:txBody>
          <a:bodyPr wrap="square" rtlCol="0">
            <a:spAutoFit/>
          </a:bodyPr>
          <a:lstStyle/>
          <a:p>
            <a:r>
              <a:rPr lang="mn-MN" dirty="0">
                <a:latin typeface="Arial" panose="020B0604020202020204" pitchFamily="34" charset="0"/>
                <a:cs typeface="Arial" panose="020B0604020202020204" pitchFamily="34" charset="0"/>
              </a:rPr>
              <a:t>Түргэн тусламжийн дуудлага</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625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948690"/>
          </a:xfrm>
          <a:prstGeom prst="rect">
            <a:avLst/>
          </a:prstGeom>
          <a:solidFill>
            <a:srgbClr val="00237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p>
            <a:pPr marL="0" marR="0" indent="0"/>
            <a:r>
              <a:rPr lang="mn-MN" sz="3100" b="1" dirty="0">
                <a:solidFill>
                  <a:srgbClr val="FFFFFF"/>
                </a:solidFill>
                <a:latin typeface="Times New Roman" panose="02020603050405020304" pitchFamily="18" charset="0"/>
                <a:cs typeface="Times New Roman" panose="02020603050405020304" pitchFamily="18" charset="0"/>
              </a:rPr>
              <a:t>          </a:t>
            </a:r>
            <a:endParaRPr lang="mn" sz="3100" b="1" dirty="0">
              <a:solidFill>
                <a:srgbClr val="FFFFFF"/>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691896" y="2572512"/>
            <a:ext cx="4623816" cy="289560"/>
          </a:xfrm>
          <a:prstGeom prst="rect">
            <a:avLst/>
          </a:prstGeom>
          <a:noFill/>
        </p:spPr>
        <p:txBody>
          <a:bodyPr wrap="none" lIns="0" tIns="0" rIns="0" bIns="0">
            <a:noAutofit/>
          </a:bodyPr>
          <a:lstStyle/>
          <a:p>
            <a:pPr marL="0" marR="0" indent="0"/>
            <a:endParaRPr lang="mn" sz="2000" b="1" dirty="0">
              <a:solidFill>
                <a:srgbClr val="00227D"/>
              </a:solidFill>
              <a:latin typeface="Tahoma"/>
            </a:endParaRPr>
          </a:p>
        </p:txBody>
      </p:sp>
      <p:sp>
        <p:nvSpPr>
          <p:cNvPr id="13" name="Rectangle 12"/>
          <p:cNvSpPr/>
          <p:nvPr/>
        </p:nvSpPr>
        <p:spPr>
          <a:xfrm>
            <a:off x="6784848" y="2554224"/>
            <a:ext cx="3657600" cy="283464"/>
          </a:xfrm>
          <a:prstGeom prst="rect">
            <a:avLst/>
          </a:prstGeom>
          <a:noFill/>
        </p:spPr>
        <p:txBody>
          <a:bodyPr wrap="none" lIns="0" tIns="0" rIns="0" bIns="0">
            <a:noAutofit/>
          </a:bodyPr>
          <a:lstStyle/>
          <a:p>
            <a:pPr marL="0" marR="0" indent="0"/>
            <a:endParaRPr lang="mn" sz="2000" b="1" dirty="0">
              <a:solidFill>
                <a:srgbClr val="00227D"/>
              </a:solidFill>
              <a:latin typeface="Tahoma"/>
            </a:endParaRPr>
          </a:p>
        </p:txBody>
      </p:sp>
      <p:sp>
        <p:nvSpPr>
          <p:cNvPr id="9" name="Rectangle 8">
            <a:extLst>
              <a:ext uri="{FF2B5EF4-FFF2-40B4-BE49-F238E27FC236}">
                <a16:creationId xmlns:a16="http://schemas.microsoft.com/office/drawing/2014/main" id="{AA5460DF-F1F3-A6EA-A866-9174613E8108}"/>
              </a:ext>
            </a:extLst>
          </p:cNvPr>
          <p:cNvSpPr/>
          <p:nvPr/>
        </p:nvSpPr>
        <p:spPr>
          <a:xfrm>
            <a:off x="0" y="0"/>
            <a:ext cx="12192000" cy="948690"/>
          </a:xfrm>
          <a:prstGeom prst="rect">
            <a:avLst/>
          </a:prstGeom>
          <a:solidFill>
            <a:srgbClr val="00237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p>
            <a:pPr marL="0" marR="0" indent="0"/>
            <a:r>
              <a:rPr lang="mn-MN" sz="3100" b="1" dirty="0">
                <a:solidFill>
                  <a:srgbClr val="FFFFFF"/>
                </a:solidFill>
                <a:latin typeface="Times New Roman" panose="02020603050405020304" pitchFamily="18" charset="0"/>
                <a:cs typeface="Times New Roman" panose="02020603050405020304" pitchFamily="18" charset="0"/>
              </a:rPr>
              <a:t>          </a:t>
            </a:r>
            <a:endParaRPr lang="mn" sz="3100" b="1" dirty="0">
              <a:solidFill>
                <a:srgbClr val="FFFFFF"/>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48A7609C-A61B-A2DD-06CC-602CFA4B8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154" y="12318"/>
            <a:ext cx="2476846" cy="924054"/>
          </a:xfrm>
          <a:prstGeom prst="rect">
            <a:avLst/>
          </a:prstGeom>
        </p:spPr>
      </p:pic>
      <p:sp>
        <p:nvSpPr>
          <p:cNvPr id="11" name="TextBox 10">
            <a:extLst>
              <a:ext uri="{FF2B5EF4-FFF2-40B4-BE49-F238E27FC236}">
                <a16:creationId xmlns:a16="http://schemas.microsoft.com/office/drawing/2014/main" id="{C7226449-6218-0A44-71FD-81B4786A6CA4}"/>
              </a:ext>
            </a:extLst>
          </p:cNvPr>
          <p:cNvSpPr txBox="1"/>
          <p:nvPr/>
        </p:nvSpPr>
        <p:spPr>
          <a:xfrm>
            <a:off x="274320" y="108900"/>
            <a:ext cx="11117513" cy="677108"/>
          </a:xfrm>
          <a:prstGeom prst="rect">
            <a:avLst/>
          </a:prstGeom>
          <a:noFill/>
        </p:spPr>
        <p:txBody>
          <a:bodyPr wrap="square" rtlCol="0">
            <a:spAutoFit/>
          </a:bodyPr>
          <a:lstStyle/>
          <a:p>
            <a:r>
              <a:rPr lang="mn-MN" sz="3800" b="1" dirty="0">
                <a:solidFill>
                  <a:schemeClr val="bg1"/>
                </a:solidFill>
                <a:latin typeface="Times New Roman" panose="02020603050405020304" pitchFamily="18" charset="0"/>
                <a:cs typeface="Times New Roman" panose="02020603050405020304" pitchFamily="18" charset="0"/>
              </a:rPr>
              <a:t>Хүн ам зүйн үзүүлэлт-2023 </a:t>
            </a:r>
            <a:r>
              <a:rPr lang="mn-MN" sz="2000" b="1" dirty="0">
                <a:solidFill>
                  <a:schemeClr val="bg1"/>
                </a:solidFill>
                <a:latin typeface="Times New Roman" panose="02020603050405020304" pitchFamily="18" charset="0"/>
                <a:cs typeface="Times New Roman" panose="02020603050405020304" pitchFamily="18" charset="0"/>
              </a:rPr>
              <a:t>оны жилийн эцсийн байдлаар</a:t>
            </a:r>
            <a:endParaRPr lang="en-US" sz="3800" dirty="0">
              <a:latin typeface="Times New Roman" panose="02020603050405020304" pitchFamily="18" charset="0"/>
              <a:cs typeface="Times New Roman" panose="02020603050405020304" pitchFamily="18" charset="0"/>
            </a:endParaRPr>
          </a:p>
        </p:txBody>
      </p:sp>
      <p:grpSp>
        <p:nvGrpSpPr>
          <p:cNvPr id="14" name="Group 13" descr="group of people icon">
            <a:extLst>
              <a:ext uri="{FF2B5EF4-FFF2-40B4-BE49-F238E27FC236}">
                <a16:creationId xmlns:a16="http://schemas.microsoft.com/office/drawing/2014/main" id="{67EE9D67-91D1-E028-F751-4EF595F6170B}"/>
              </a:ext>
            </a:extLst>
          </p:cNvPr>
          <p:cNvGrpSpPr/>
          <p:nvPr/>
        </p:nvGrpSpPr>
        <p:grpSpPr>
          <a:xfrm>
            <a:off x="5237570" y="1740716"/>
            <a:ext cx="763308" cy="668442"/>
            <a:chOff x="5026025" y="8172450"/>
            <a:chExt cx="631825" cy="631825"/>
          </a:xfrm>
        </p:grpSpPr>
        <p:sp>
          <p:nvSpPr>
            <p:cNvPr id="15" name="Oval 172">
              <a:extLst>
                <a:ext uri="{FF2B5EF4-FFF2-40B4-BE49-F238E27FC236}">
                  <a16:creationId xmlns:a16="http://schemas.microsoft.com/office/drawing/2014/main" id="{699953F2-D93B-FA38-2E28-6469A18D87EC}"/>
                </a:ext>
              </a:extLst>
            </p:cNvPr>
            <p:cNvSpPr>
              <a:spLocks noChangeArrowheads="1"/>
            </p:cNvSpPr>
            <p:nvPr/>
          </p:nvSpPr>
          <p:spPr bwMode="auto">
            <a:xfrm>
              <a:off x="5026025" y="8172450"/>
              <a:ext cx="631825" cy="631825"/>
            </a:xfrm>
            <a:prstGeom prst="ellipse">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99999"/>
                </a:solidFill>
                <a:effectLst/>
                <a:uLnTx/>
                <a:uFillTx/>
                <a:latin typeface="Times New Roman"/>
              </a:endParaRPr>
            </a:p>
          </p:txBody>
        </p:sp>
        <p:sp>
          <p:nvSpPr>
            <p:cNvPr id="16" name="Freeform 193">
              <a:extLst>
                <a:ext uri="{FF2B5EF4-FFF2-40B4-BE49-F238E27FC236}">
                  <a16:creationId xmlns:a16="http://schemas.microsoft.com/office/drawing/2014/main" id="{D505192A-D241-E77B-6241-7756452A1009}"/>
                </a:ext>
              </a:extLst>
            </p:cNvPr>
            <p:cNvSpPr>
              <a:spLocks noEditPoints="1"/>
            </p:cNvSpPr>
            <p:nvPr/>
          </p:nvSpPr>
          <p:spPr bwMode="auto">
            <a:xfrm>
              <a:off x="5118100" y="8248650"/>
              <a:ext cx="450850" cy="454025"/>
            </a:xfrm>
            <a:custGeom>
              <a:avLst/>
              <a:gdLst>
                <a:gd name="T0" fmla="*/ 83 w 142"/>
                <a:gd name="T1" fmla="*/ 42 h 143"/>
                <a:gd name="T2" fmla="*/ 39 w 142"/>
                <a:gd name="T3" fmla="*/ 62 h 143"/>
                <a:gd name="T4" fmla="*/ 53 w 142"/>
                <a:gd name="T5" fmla="*/ 104 h 143"/>
                <a:gd name="T6" fmla="*/ 90 w 142"/>
                <a:gd name="T7" fmla="*/ 143 h 143"/>
                <a:gd name="T8" fmla="*/ 104 w 142"/>
                <a:gd name="T9" fmla="*/ 104 h 143"/>
                <a:gd name="T10" fmla="*/ 103 w 142"/>
                <a:gd name="T11" fmla="*/ 62 h 143"/>
                <a:gd name="T12" fmla="*/ 90 w 142"/>
                <a:gd name="T13" fmla="*/ 99 h 143"/>
                <a:gd name="T14" fmla="*/ 85 w 142"/>
                <a:gd name="T15" fmla="*/ 72 h 143"/>
                <a:gd name="T16" fmla="*/ 74 w 142"/>
                <a:gd name="T17" fmla="*/ 138 h 143"/>
                <a:gd name="T18" fmla="*/ 69 w 142"/>
                <a:gd name="T19" fmla="*/ 106 h 143"/>
                <a:gd name="T20" fmla="*/ 58 w 142"/>
                <a:gd name="T21" fmla="*/ 138 h 143"/>
                <a:gd name="T22" fmla="*/ 53 w 142"/>
                <a:gd name="T23" fmla="*/ 72 h 143"/>
                <a:gd name="T24" fmla="*/ 44 w 142"/>
                <a:gd name="T25" fmla="*/ 99 h 143"/>
                <a:gd name="T26" fmla="*/ 60 w 142"/>
                <a:gd name="T27" fmla="*/ 46 h 143"/>
                <a:gd name="T28" fmla="*/ 99 w 142"/>
                <a:gd name="T29" fmla="*/ 62 h 143"/>
                <a:gd name="T30" fmla="*/ 71 w 142"/>
                <a:gd name="T31" fmla="*/ 37 h 143"/>
                <a:gd name="T32" fmla="*/ 71 w 142"/>
                <a:gd name="T33" fmla="*/ 0 h 143"/>
                <a:gd name="T34" fmla="*/ 71 w 142"/>
                <a:gd name="T35" fmla="*/ 37 h 143"/>
                <a:gd name="T36" fmla="*/ 85 w 142"/>
                <a:gd name="T37" fmla="*/ 19 h 143"/>
                <a:gd name="T38" fmla="*/ 58 w 142"/>
                <a:gd name="T39" fmla="*/ 19 h 143"/>
                <a:gd name="T40" fmla="*/ 44 w 142"/>
                <a:gd name="T41" fmla="*/ 123 h 143"/>
                <a:gd name="T42" fmla="*/ 48 w 142"/>
                <a:gd name="T43" fmla="*/ 108 h 143"/>
                <a:gd name="T44" fmla="*/ 38 w 142"/>
                <a:gd name="T45" fmla="*/ 133 h 143"/>
                <a:gd name="T46" fmla="*/ 12 w 142"/>
                <a:gd name="T47" fmla="*/ 123 h 143"/>
                <a:gd name="T48" fmla="*/ 0 w 142"/>
                <a:gd name="T49" fmla="*/ 99 h 143"/>
                <a:gd name="T50" fmla="*/ 21 w 142"/>
                <a:gd name="T51" fmla="*/ 51 h 143"/>
                <a:gd name="T52" fmla="*/ 37 w 142"/>
                <a:gd name="T53" fmla="*/ 55 h 143"/>
                <a:gd name="T54" fmla="*/ 5 w 142"/>
                <a:gd name="T55" fmla="*/ 72 h 143"/>
                <a:gd name="T56" fmla="*/ 12 w 142"/>
                <a:gd name="T57" fmla="*/ 95 h 143"/>
                <a:gd name="T58" fmla="*/ 16 w 142"/>
                <a:gd name="T59" fmla="*/ 78 h 143"/>
                <a:gd name="T60" fmla="*/ 22 w 142"/>
                <a:gd name="T61" fmla="*/ 129 h 143"/>
                <a:gd name="T62" fmla="*/ 28 w 142"/>
                <a:gd name="T63" fmla="*/ 101 h 143"/>
                <a:gd name="T64" fmla="*/ 32 w 142"/>
                <a:gd name="T65" fmla="*/ 129 h 143"/>
                <a:gd name="T66" fmla="*/ 44 w 142"/>
                <a:gd name="T67" fmla="*/ 123 h 143"/>
                <a:gd name="T68" fmla="*/ 48 w 142"/>
                <a:gd name="T69" fmla="*/ 28 h 143"/>
                <a:gd name="T70" fmla="*/ 12 w 142"/>
                <a:gd name="T71" fmla="*/ 28 h 143"/>
                <a:gd name="T72" fmla="*/ 30 w 142"/>
                <a:gd name="T73" fmla="*/ 14 h 143"/>
                <a:gd name="T74" fmla="*/ 30 w 142"/>
                <a:gd name="T75" fmla="*/ 42 h 143"/>
                <a:gd name="T76" fmla="*/ 30 w 142"/>
                <a:gd name="T77" fmla="*/ 14 h 143"/>
                <a:gd name="T78" fmla="*/ 142 w 142"/>
                <a:gd name="T79" fmla="*/ 99 h 143"/>
                <a:gd name="T80" fmla="*/ 131 w 142"/>
                <a:gd name="T81" fmla="*/ 123 h 143"/>
                <a:gd name="T82" fmla="*/ 105 w 142"/>
                <a:gd name="T83" fmla="*/ 134 h 143"/>
                <a:gd name="T84" fmla="*/ 94 w 142"/>
                <a:gd name="T85" fmla="*/ 108 h 143"/>
                <a:gd name="T86" fmla="*/ 99 w 142"/>
                <a:gd name="T87" fmla="*/ 123 h 143"/>
                <a:gd name="T88" fmla="*/ 110 w 142"/>
                <a:gd name="T89" fmla="*/ 129 h 143"/>
                <a:gd name="T90" fmla="*/ 115 w 142"/>
                <a:gd name="T91" fmla="*/ 101 h 143"/>
                <a:gd name="T92" fmla="*/ 121 w 142"/>
                <a:gd name="T93" fmla="*/ 129 h 143"/>
                <a:gd name="T94" fmla="*/ 126 w 142"/>
                <a:gd name="T95" fmla="*/ 78 h 143"/>
                <a:gd name="T96" fmla="*/ 131 w 142"/>
                <a:gd name="T97" fmla="*/ 95 h 143"/>
                <a:gd name="T98" fmla="*/ 138 w 142"/>
                <a:gd name="T99" fmla="*/ 72 h 143"/>
                <a:gd name="T100" fmla="*/ 106 w 142"/>
                <a:gd name="T101" fmla="*/ 55 h 143"/>
                <a:gd name="T102" fmla="*/ 122 w 142"/>
                <a:gd name="T103" fmla="*/ 51 h 143"/>
                <a:gd name="T104" fmla="*/ 113 w 142"/>
                <a:gd name="T105" fmla="*/ 46 h 143"/>
                <a:gd name="T106" fmla="*/ 113 w 142"/>
                <a:gd name="T107" fmla="*/ 10 h 143"/>
                <a:gd name="T108" fmla="*/ 113 w 142"/>
                <a:gd name="T109" fmla="*/ 46 h 143"/>
                <a:gd name="T110" fmla="*/ 126 w 142"/>
                <a:gd name="T111" fmla="*/ 28 h 143"/>
                <a:gd name="T112" fmla="*/ 99 w 142"/>
                <a:gd name="T113" fmla="*/ 2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2" h="143">
                  <a:moveTo>
                    <a:pt x="103" y="62"/>
                  </a:moveTo>
                  <a:cubicBezTo>
                    <a:pt x="103" y="51"/>
                    <a:pt x="94" y="42"/>
                    <a:pt x="83" y="42"/>
                  </a:cubicBezTo>
                  <a:cubicBezTo>
                    <a:pt x="60" y="42"/>
                    <a:pt x="60" y="42"/>
                    <a:pt x="60" y="42"/>
                  </a:cubicBezTo>
                  <a:cubicBezTo>
                    <a:pt x="48" y="42"/>
                    <a:pt x="39" y="51"/>
                    <a:pt x="39" y="62"/>
                  </a:cubicBezTo>
                  <a:cubicBezTo>
                    <a:pt x="39" y="104"/>
                    <a:pt x="39" y="104"/>
                    <a:pt x="39" y="104"/>
                  </a:cubicBezTo>
                  <a:cubicBezTo>
                    <a:pt x="53" y="104"/>
                    <a:pt x="53" y="104"/>
                    <a:pt x="53" y="104"/>
                  </a:cubicBezTo>
                  <a:cubicBezTo>
                    <a:pt x="53" y="143"/>
                    <a:pt x="53" y="143"/>
                    <a:pt x="53" y="143"/>
                  </a:cubicBezTo>
                  <a:cubicBezTo>
                    <a:pt x="90" y="143"/>
                    <a:pt x="90" y="143"/>
                    <a:pt x="90" y="143"/>
                  </a:cubicBezTo>
                  <a:cubicBezTo>
                    <a:pt x="90" y="104"/>
                    <a:pt x="90" y="104"/>
                    <a:pt x="90" y="104"/>
                  </a:cubicBezTo>
                  <a:cubicBezTo>
                    <a:pt x="104" y="104"/>
                    <a:pt x="104" y="104"/>
                    <a:pt x="104" y="104"/>
                  </a:cubicBezTo>
                  <a:cubicBezTo>
                    <a:pt x="104" y="62"/>
                    <a:pt x="104" y="62"/>
                    <a:pt x="104" y="62"/>
                  </a:cubicBezTo>
                  <a:lnTo>
                    <a:pt x="103" y="62"/>
                  </a:lnTo>
                  <a:close/>
                  <a:moveTo>
                    <a:pt x="99" y="99"/>
                  </a:moveTo>
                  <a:cubicBezTo>
                    <a:pt x="90" y="99"/>
                    <a:pt x="90" y="99"/>
                    <a:pt x="90" y="99"/>
                  </a:cubicBezTo>
                  <a:cubicBezTo>
                    <a:pt x="90" y="72"/>
                    <a:pt x="90" y="72"/>
                    <a:pt x="90" y="72"/>
                  </a:cubicBezTo>
                  <a:cubicBezTo>
                    <a:pt x="85" y="72"/>
                    <a:pt x="85" y="72"/>
                    <a:pt x="85" y="72"/>
                  </a:cubicBezTo>
                  <a:cubicBezTo>
                    <a:pt x="85" y="138"/>
                    <a:pt x="85" y="138"/>
                    <a:pt x="85" y="138"/>
                  </a:cubicBezTo>
                  <a:cubicBezTo>
                    <a:pt x="74" y="138"/>
                    <a:pt x="74" y="138"/>
                    <a:pt x="74" y="138"/>
                  </a:cubicBezTo>
                  <a:cubicBezTo>
                    <a:pt x="74" y="106"/>
                    <a:pt x="74" y="106"/>
                    <a:pt x="74" y="106"/>
                  </a:cubicBezTo>
                  <a:cubicBezTo>
                    <a:pt x="69" y="106"/>
                    <a:pt x="69" y="106"/>
                    <a:pt x="69" y="106"/>
                  </a:cubicBezTo>
                  <a:cubicBezTo>
                    <a:pt x="69" y="138"/>
                    <a:pt x="69" y="138"/>
                    <a:pt x="69" y="138"/>
                  </a:cubicBezTo>
                  <a:cubicBezTo>
                    <a:pt x="58" y="138"/>
                    <a:pt x="58" y="138"/>
                    <a:pt x="58" y="138"/>
                  </a:cubicBezTo>
                  <a:cubicBezTo>
                    <a:pt x="58" y="72"/>
                    <a:pt x="58" y="72"/>
                    <a:pt x="58" y="72"/>
                  </a:cubicBezTo>
                  <a:cubicBezTo>
                    <a:pt x="53" y="72"/>
                    <a:pt x="53" y="72"/>
                    <a:pt x="53" y="72"/>
                  </a:cubicBezTo>
                  <a:cubicBezTo>
                    <a:pt x="53" y="99"/>
                    <a:pt x="53" y="99"/>
                    <a:pt x="53" y="99"/>
                  </a:cubicBezTo>
                  <a:cubicBezTo>
                    <a:pt x="44" y="99"/>
                    <a:pt x="44" y="99"/>
                    <a:pt x="44" y="99"/>
                  </a:cubicBezTo>
                  <a:cubicBezTo>
                    <a:pt x="44" y="62"/>
                    <a:pt x="44" y="62"/>
                    <a:pt x="44" y="62"/>
                  </a:cubicBezTo>
                  <a:cubicBezTo>
                    <a:pt x="44" y="54"/>
                    <a:pt x="51" y="46"/>
                    <a:pt x="60" y="46"/>
                  </a:cubicBezTo>
                  <a:cubicBezTo>
                    <a:pt x="83" y="46"/>
                    <a:pt x="83" y="46"/>
                    <a:pt x="83" y="46"/>
                  </a:cubicBezTo>
                  <a:cubicBezTo>
                    <a:pt x="92" y="46"/>
                    <a:pt x="99" y="53"/>
                    <a:pt x="99" y="62"/>
                  </a:cubicBezTo>
                  <a:cubicBezTo>
                    <a:pt x="99" y="99"/>
                    <a:pt x="99" y="99"/>
                    <a:pt x="99" y="99"/>
                  </a:cubicBezTo>
                  <a:close/>
                  <a:moveTo>
                    <a:pt x="71" y="37"/>
                  </a:moveTo>
                  <a:cubicBezTo>
                    <a:pt x="81" y="37"/>
                    <a:pt x="90" y="29"/>
                    <a:pt x="90" y="19"/>
                  </a:cubicBezTo>
                  <a:cubicBezTo>
                    <a:pt x="90" y="9"/>
                    <a:pt x="81" y="0"/>
                    <a:pt x="71" y="0"/>
                  </a:cubicBezTo>
                  <a:cubicBezTo>
                    <a:pt x="61" y="0"/>
                    <a:pt x="53" y="9"/>
                    <a:pt x="53" y="19"/>
                  </a:cubicBezTo>
                  <a:cubicBezTo>
                    <a:pt x="53" y="29"/>
                    <a:pt x="61" y="37"/>
                    <a:pt x="71" y="37"/>
                  </a:cubicBezTo>
                  <a:close/>
                  <a:moveTo>
                    <a:pt x="71" y="5"/>
                  </a:moveTo>
                  <a:cubicBezTo>
                    <a:pt x="79" y="5"/>
                    <a:pt x="85" y="11"/>
                    <a:pt x="85" y="19"/>
                  </a:cubicBezTo>
                  <a:cubicBezTo>
                    <a:pt x="85" y="26"/>
                    <a:pt x="79" y="33"/>
                    <a:pt x="71" y="33"/>
                  </a:cubicBezTo>
                  <a:cubicBezTo>
                    <a:pt x="64" y="33"/>
                    <a:pt x="58" y="26"/>
                    <a:pt x="58" y="19"/>
                  </a:cubicBezTo>
                  <a:cubicBezTo>
                    <a:pt x="58" y="11"/>
                    <a:pt x="64" y="5"/>
                    <a:pt x="71" y="5"/>
                  </a:cubicBezTo>
                  <a:close/>
                  <a:moveTo>
                    <a:pt x="44" y="123"/>
                  </a:moveTo>
                  <a:cubicBezTo>
                    <a:pt x="44" y="108"/>
                    <a:pt x="44" y="108"/>
                    <a:pt x="44" y="108"/>
                  </a:cubicBezTo>
                  <a:cubicBezTo>
                    <a:pt x="48" y="108"/>
                    <a:pt x="48" y="108"/>
                    <a:pt x="48" y="108"/>
                  </a:cubicBezTo>
                  <a:cubicBezTo>
                    <a:pt x="48" y="123"/>
                    <a:pt x="48" y="123"/>
                    <a:pt x="48" y="123"/>
                  </a:cubicBezTo>
                  <a:cubicBezTo>
                    <a:pt x="48" y="129"/>
                    <a:pt x="44" y="133"/>
                    <a:pt x="38" y="133"/>
                  </a:cubicBezTo>
                  <a:cubicBezTo>
                    <a:pt x="22" y="133"/>
                    <a:pt x="22" y="133"/>
                    <a:pt x="22" y="133"/>
                  </a:cubicBezTo>
                  <a:cubicBezTo>
                    <a:pt x="16" y="133"/>
                    <a:pt x="12" y="129"/>
                    <a:pt x="12" y="123"/>
                  </a:cubicBezTo>
                  <a:cubicBezTo>
                    <a:pt x="12" y="99"/>
                    <a:pt x="12" y="99"/>
                    <a:pt x="12" y="99"/>
                  </a:cubicBezTo>
                  <a:cubicBezTo>
                    <a:pt x="0" y="99"/>
                    <a:pt x="0" y="99"/>
                    <a:pt x="0" y="99"/>
                  </a:cubicBezTo>
                  <a:cubicBezTo>
                    <a:pt x="0" y="72"/>
                    <a:pt x="0" y="72"/>
                    <a:pt x="0" y="72"/>
                  </a:cubicBezTo>
                  <a:cubicBezTo>
                    <a:pt x="0" y="60"/>
                    <a:pt x="10" y="51"/>
                    <a:pt x="21" y="51"/>
                  </a:cubicBezTo>
                  <a:cubicBezTo>
                    <a:pt x="37" y="51"/>
                    <a:pt x="37" y="51"/>
                    <a:pt x="37" y="51"/>
                  </a:cubicBezTo>
                  <a:cubicBezTo>
                    <a:pt x="37" y="55"/>
                    <a:pt x="37" y="55"/>
                    <a:pt x="37" y="55"/>
                  </a:cubicBezTo>
                  <a:cubicBezTo>
                    <a:pt x="21" y="55"/>
                    <a:pt x="21" y="55"/>
                    <a:pt x="21" y="55"/>
                  </a:cubicBezTo>
                  <a:cubicBezTo>
                    <a:pt x="12" y="55"/>
                    <a:pt x="5" y="63"/>
                    <a:pt x="5" y="72"/>
                  </a:cubicBezTo>
                  <a:cubicBezTo>
                    <a:pt x="5" y="95"/>
                    <a:pt x="5" y="95"/>
                    <a:pt x="5" y="95"/>
                  </a:cubicBezTo>
                  <a:cubicBezTo>
                    <a:pt x="12" y="95"/>
                    <a:pt x="12" y="95"/>
                    <a:pt x="12" y="95"/>
                  </a:cubicBezTo>
                  <a:cubicBezTo>
                    <a:pt x="12" y="78"/>
                    <a:pt x="12" y="78"/>
                    <a:pt x="12" y="78"/>
                  </a:cubicBezTo>
                  <a:cubicBezTo>
                    <a:pt x="16" y="78"/>
                    <a:pt x="16" y="78"/>
                    <a:pt x="16" y="78"/>
                  </a:cubicBezTo>
                  <a:cubicBezTo>
                    <a:pt x="16" y="123"/>
                    <a:pt x="16" y="123"/>
                    <a:pt x="16" y="123"/>
                  </a:cubicBezTo>
                  <a:cubicBezTo>
                    <a:pt x="16" y="126"/>
                    <a:pt x="19" y="129"/>
                    <a:pt x="22" y="129"/>
                  </a:cubicBezTo>
                  <a:cubicBezTo>
                    <a:pt x="28" y="129"/>
                    <a:pt x="28" y="129"/>
                    <a:pt x="28" y="129"/>
                  </a:cubicBezTo>
                  <a:cubicBezTo>
                    <a:pt x="28" y="101"/>
                    <a:pt x="28" y="101"/>
                    <a:pt x="28" y="101"/>
                  </a:cubicBezTo>
                  <a:cubicBezTo>
                    <a:pt x="32" y="101"/>
                    <a:pt x="32" y="101"/>
                    <a:pt x="32" y="101"/>
                  </a:cubicBezTo>
                  <a:cubicBezTo>
                    <a:pt x="32" y="129"/>
                    <a:pt x="32" y="129"/>
                    <a:pt x="32" y="129"/>
                  </a:cubicBezTo>
                  <a:cubicBezTo>
                    <a:pt x="38" y="129"/>
                    <a:pt x="38" y="129"/>
                    <a:pt x="38" y="129"/>
                  </a:cubicBezTo>
                  <a:cubicBezTo>
                    <a:pt x="41" y="129"/>
                    <a:pt x="44" y="126"/>
                    <a:pt x="44" y="123"/>
                  </a:cubicBezTo>
                  <a:close/>
                  <a:moveTo>
                    <a:pt x="30" y="46"/>
                  </a:moveTo>
                  <a:cubicBezTo>
                    <a:pt x="40" y="46"/>
                    <a:pt x="48" y="38"/>
                    <a:pt x="48" y="28"/>
                  </a:cubicBezTo>
                  <a:cubicBezTo>
                    <a:pt x="48" y="18"/>
                    <a:pt x="40" y="10"/>
                    <a:pt x="30" y="10"/>
                  </a:cubicBezTo>
                  <a:cubicBezTo>
                    <a:pt x="20" y="10"/>
                    <a:pt x="12" y="18"/>
                    <a:pt x="12" y="28"/>
                  </a:cubicBezTo>
                  <a:cubicBezTo>
                    <a:pt x="12" y="38"/>
                    <a:pt x="20" y="46"/>
                    <a:pt x="30" y="46"/>
                  </a:cubicBezTo>
                  <a:close/>
                  <a:moveTo>
                    <a:pt x="30" y="14"/>
                  </a:moveTo>
                  <a:cubicBezTo>
                    <a:pt x="38" y="14"/>
                    <a:pt x="44" y="20"/>
                    <a:pt x="44" y="28"/>
                  </a:cubicBezTo>
                  <a:cubicBezTo>
                    <a:pt x="44" y="36"/>
                    <a:pt x="38" y="42"/>
                    <a:pt x="30" y="42"/>
                  </a:cubicBezTo>
                  <a:cubicBezTo>
                    <a:pt x="22" y="42"/>
                    <a:pt x="16" y="36"/>
                    <a:pt x="16" y="28"/>
                  </a:cubicBezTo>
                  <a:cubicBezTo>
                    <a:pt x="16" y="20"/>
                    <a:pt x="22" y="14"/>
                    <a:pt x="30" y="14"/>
                  </a:cubicBezTo>
                  <a:close/>
                  <a:moveTo>
                    <a:pt x="142" y="72"/>
                  </a:moveTo>
                  <a:cubicBezTo>
                    <a:pt x="142" y="99"/>
                    <a:pt x="142" y="99"/>
                    <a:pt x="142" y="99"/>
                  </a:cubicBezTo>
                  <a:cubicBezTo>
                    <a:pt x="131" y="99"/>
                    <a:pt x="131" y="99"/>
                    <a:pt x="131" y="99"/>
                  </a:cubicBezTo>
                  <a:cubicBezTo>
                    <a:pt x="131" y="123"/>
                    <a:pt x="131" y="123"/>
                    <a:pt x="131" y="123"/>
                  </a:cubicBezTo>
                  <a:cubicBezTo>
                    <a:pt x="131" y="129"/>
                    <a:pt x="126" y="134"/>
                    <a:pt x="121" y="134"/>
                  </a:cubicBezTo>
                  <a:cubicBezTo>
                    <a:pt x="105" y="134"/>
                    <a:pt x="105" y="134"/>
                    <a:pt x="105" y="134"/>
                  </a:cubicBezTo>
                  <a:cubicBezTo>
                    <a:pt x="99" y="134"/>
                    <a:pt x="94" y="129"/>
                    <a:pt x="94" y="123"/>
                  </a:cubicBezTo>
                  <a:cubicBezTo>
                    <a:pt x="94" y="108"/>
                    <a:pt x="94" y="108"/>
                    <a:pt x="94" y="108"/>
                  </a:cubicBezTo>
                  <a:cubicBezTo>
                    <a:pt x="99" y="108"/>
                    <a:pt x="99" y="108"/>
                    <a:pt x="99" y="108"/>
                  </a:cubicBezTo>
                  <a:cubicBezTo>
                    <a:pt x="99" y="123"/>
                    <a:pt x="99" y="123"/>
                    <a:pt x="99" y="123"/>
                  </a:cubicBezTo>
                  <a:cubicBezTo>
                    <a:pt x="99" y="126"/>
                    <a:pt x="101" y="129"/>
                    <a:pt x="105" y="129"/>
                  </a:cubicBezTo>
                  <a:cubicBezTo>
                    <a:pt x="110" y="129"/>
                    <a:pt x="110" y="129"/>
                    <a:pt x="110" y="129"/>
                  </a:cubicBezTo>
                  <a:cubicBezTo>
                    <a:pt x="110" y="101"/>
                    <a:pt x="110" y="101"/>
                    <a:pt x="110" y="101"/>
                  </a:cubicBezTo>
                  <a:cubicBezTo>
                    <a:pt x="115" y="101"/>
                    <a:pt x="115" y="101"/>
                    <a:pt x="115" y="101"/>
                  </a:cubicBezTo>
                  <a:cubicBezTo>
                    <a:pt x="115" y="129"/>
                    <a:pt x="115" y="129"/>
                    <a:pt x="115" y="129"/>
                  </a:cubicBezTo>
                  <a:cubicBezTo>
                    <a:pt x="121" y="129"/>
                    <a:pt x="121" y="129"/>
                    <a:pt x="121" y="129"/>
                  </a:cubicBezTo>
                  <a:cubicBezTo>
                    <a:pt x="124" y="129"/>
                    <a:pt x="126" y="126"/>
                    <a:pt x="126" y="123"/>
                  </a:cubicBezTo>
                  <a:cubicBezTo>
                    <a:pt x="126" y="78"/>
                    <a:pt x="126" y="78"/>
                    <a:pt x="126" y="78"/>
                  </a:cubicBezTo>
                  <a:cubicBezTo>
                    <a:pt x="131" y="78"/>
                    <a:pt x="131" y="78"/>
                    <a:pt x="131" y="78"/>
                  </a:cubicBezTo>
                  <a:cubicBezTo>
                    <a:pt x="131" y="95"/>
                    <a:pt x="131" y="95"/>
                    <a:pt x="131" y="95"/>
                  </a:cubicBezTo>
                  <a:cubicBezTo>
                    <a:pt x="138" y="95"/>
                    <a:pt x="138" y="95"/>
                    <a:pt x="138" y="95"/>
                  </a:cubicBezTo>
                  <a:cubicBezTo>
                    <a:pt x="138" y="72"/>
                    <a:pt x="138" y="72"/>
                    <a:pt x="138" y="72"/>
                  </a:cubicBezTo>
                  <a:cubicBezTo>
                    <a:pt x="138" y="63"/>
                    <a:pt x="131" y="55"/>
                    <a:pt x="122" y="55"/>
                  </a:cubicBezTo>
                  <a:cubicBezTo>
                    <a:pt x="106" y="55"/>
                    <a:pt x="106" y="55"/>
                    <a:pt x="106" y="55"/>
                  </a:cubicBezTo>
                  <a:cubicBezTo>
                    <a:pt x="106" y="51"/>
                    <a:pt x="106" y="51"/>
                    <a:pt x="106" y="51"/>
                  </a:cubicBezTo>
                  <a:cubicBezTo>
                    <a:pt x="122" y="51"/>
                    <a:pt x="122" y="51"/>
                    <a:pt x="122" y="51"/>
                  </a:cubicBezTo>
                  <a:cubicBezTo>
                    <a:pt x="133" y="51"/>
                    <a:pt x="142" y="60"/>
                    <a:pt x="142" y="72"/>
                  </a:cubicBezTo>
                  <a:close/>
                  <a:moveTo>
                    <a:pt x="113" y="46"/>
                  </a:moveTo>
                  <a:cubicBezTo>
                    <a:pt x="123" y="46"/>
                    <a:pt x="131" y="38"/>
                    <a:pt x="131" y="28"/>
                  </a:cubicBezTo>
                  <a:cubicBezTo>
                    <a:pt x="131" y="18"/>
                    <a:pt x="123" y="10"/>
                    <a:pt x="113" y="10"/>
                  </a:cubicBezTo>
                  <a:cubicBezTo>
                    <a:pt x="103" y="10"/>
                    <a:pt x="94" y="18"/>
                    <a:pt x="94" y="28"/>
                  </a:cubicBezTo>
                  <a:cubicBezTo>
                    <a:pt x="94" y="38"/>
                    <a:pt x="103" y="46"/>
                    <a:pt x="113" y="46"/>
                  </a:cubicBezTo>
                  <a:close/>
                  <a:moveTo>
                    <a:pt x="113" y="14"/>
                  </a:moveTo>
                  <a:cubicBezTo>
                    <a:pt x="120" y="14"/>
                    <a:pt x="126" y="20"/>
                    <a:pt x="126" y="28"/>
                  </a:cubicBezTo>
                  <a:cubicBezTo>
                    <a:pt x="126" y="36"/>
                    <a:pt x="120" y="42"/>
                    <a:pt x="113" y="42"/>
                  </a:cubicBezTo>
                  <a:cubicBezTo>
                    <a:pt x="105" y="42"/>
                    <a:pt x="99" y="36"/>
                    <a:pt x="99" y="28"/>
                  </a:cubicBezTo>
                  <a:cubicBezTo>
                    <a:pt x="99" y="20"/>
                    <a:pt x="105" y="14"/>
                    <a:pt x="113" y="14"/>
                  </a:cubicBezTo>
                  <a:close/>
                </a:path>
              </a:pathLst>
            </a:custGeom>
            <a:solidFill>
              <a:srgbClr val="000000">
                <a:alpha val="50000"/>
              </a:srgbClr>
            </a:solidFill>
            <a:ln>
              <a:no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99999"/>
                </a:solidFill>
                <a:effectLst/>
                <a:uLnTx/>
                <a:uFillTx/>
                <a:latin typeface="Times New Roman"/>
              </a:endParaRPr>
            </a:p>
          </p:txBody>
        </p:sp>
      </p:grpSp>
      <p:sp>
        <p:nvSpPr>
          <p:cNvPr id="17" name="TextBox 16">
            <a:extLst>
              <a:ext uri="{FF2B5EF4-FFF2-40B4-BE49-F238E27FC236}">
                <a16:creationId xmlns:a16="http://schemas.microsoft.com/office/drawing/2014/main" id="{401B04ED-7F6C-F831-E1E4-45300B98FDE4}"/>
              </a:ext>
            </a:extLst>
          </p:cNvPr>
          <p:cNvSpPr txBox="1"/>
          <p:nvPr/>
        </p:nvSpPr>
        <p:spPr>
          <a:xfrm>
            <a:off x="6734330" y="1204881"/>
            <a:ext cx="2980824"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mn-MN" b="1" dirty="0">
                <a:latin typeface="Arial" panose="020B0604020202020204" pitchFamily="34" charset="0"/>
                <a:cs typeface="Arial" panose="020B0604020202020204" pitchFamily="34" charset="0"/>
              </a:rPr>
              <a:t>Нийт хүн ам - 115575</a:t>
            </a:r>
            <a:endParaRPr lang="en-US" b="1" dirty="0">
              <a:latin typeface="Arial" panose="020B0604020202020204" pitchFamily="34" charset="0"/>
              <a:cs typeface="Arial" panose="020B0604020202020204" pitchFamily="34" charset="0"/>
            </a:endParaRPr>
          </a:p>
        </p:txBody>
      </p:sp>
      <p:grpSp>
        <p:nvGrpSpPr>
          <p:cNvPr id="18" name="Group 17" descr="female shape">
            <a:extLst>
              <a:ext uri="{FF2B5EF4-FFF2-40B4-BE49-F238E27FC236}">
                <a16:creationId xmlns:a16="http://schemas.microsoft.com/office/drawing/2014/main" id="{8E496E2C-A92D-182A-62B7-C5A4B4A37F94}"/>
              </a:ext>
            </a:extLst>
          </p:cNvPr>
          <p:cNvGrpSpPr/>
          <p:nvPr/>
        </p:nvGrpSpPr>
        <p:grpSpPr>
          <a:xfrm>
            <a:off x="7427787" y="1897854"/>
            <a:ext cx="978813" cy="1453555"/>
            <a:chOff x="508294" y="466725"/>
            <a:chExt cx="454456" cy="833438"/>
          </a:xfrm>
          <a:solidFill>
            <a:srgbClr val="7030A0"/>
          </a:solidFill>
        </p:grpSpPr>
        <p:sp>
          <p:nvSpPr>
            <p:cNvPr id="19" name="Oval 198">
              <a:extLst>
                <a:ext uri="{FF2B5EF4-FFF2-40B4-BE49-F238E27FC236}">
                  <a16:creationId xmlns:a16="http://schemas.microsoft.com/office/drawing/2014/main" id="{FA61B27B-5C71-DF88-2DBC-2DBF2A62E028}"/>
                </a:ext>
              </a:extLst>
            </p:cNvPr>
            <p:cNvSpPr>
              <a:spLocks noChangeArrowheads="1"/>
            </p:cNvSpPr>
            <p:nvPr userDrawn="1"/>
          </p:nvSpPr>
          <p:spPr bwMode="auto">
            <a:xfrm>
              <a:off x="653973" y="466725"/>
              <a:ext cx="161514" cy="1619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99999"/>
                </a:solidFill>
                <a:effectLst/>
                <a:uLnTx/>
                <a:uFillTx/>
                <a:latin typeface="Times New Roman"/>
              </a:endParaRPr>
            </a:p>
          </p:txBody>
        </p:sp>
        <p:sp>
          <p:nvSpPr>
            <p:cNvPr id="20" name="Freeform 199">
              <a:extLst>
                <a:ext uri="{FF2B5EF4-FFF2-40B4-BE49-F238E27FC236}">
                  <a16:creationId xmlns:a16="http://schemas.microsoft.com/office/drawing/2014/main" id="{B1797A49-50C7-738E-A8C2-6694567845ED}"/>
                </a:ext>
              </a:extLst>
            </p:cNvPr>
            <p:cNvSpPr>
              <a:spLocks/>
            </p:cNvSpPr>
            <p:nvPr userDrawn="1"/>
          </p:nvSpPr>
          <p:spPr bwMode="auto">
            <a:xfrm>
              <a:off x="508294" y="650875"/>
              <a:ext cx="454456" cy="649288"/>
            </a:xfrm>
            <a:custGeom>
              <a:avLst/>
              <a:gdLst>
                <a:gd name="T0" fmla="*/ 3 w 143"/>
                <a:gd name="T1" fmla="*/ 75 h 204"/>
                <a:gd name="T2" fmla="*/ 35 w 143"/>
                <a:gd name="T3" fmla="*/ 7 h 204"/>
                <a:gd name="T4" fmla="*/ 47 w 143"/>
                <a:gd name="T5" fmla="*/ 1 h 204"/>
                <a:gd name="T6" fmla="*/ 48 w 143"/>
                <a:gd name="T7" fmla="*/ 1 h 204"/>
                <a:gd name="T8" fmla="*/ 55 w 143"/>
                <a:gd name="T9" fmla="*/ 1 h 204"/>
                <a:gd name="T10" fmla="*/ 88 w 143"/>
                <a:gd name="T11" fmla="*/ 1 h 204"/>
                <a:gd name="T12" fmla="*/ 94 w 143"/>
                <a:gd name="T13" fmla="*/ 1 h 204"/>
                <a:gd name="T14" fmla="*/ 95 w 143"/>
                <a:gd name="T15" fmla="*/ 1 h 204"/>
                <a:gd name="T16" fmla="*/ 107 w 143"/>
                <a:gd name="T17" fmla="*/ 7 h 204"/>
                <a:gd name="T18" fmla="*/ 140 w 143"/>
                <a:gd name="T19" fmla="*/ 75 h 204"/>
                <a:gd name="T20" fmla="*/ 135 w 143"/>
                <a:gd name="T21" fmla="*/ 90 h 204"/>
                <a:gd name="T22" fmla="*/ 120 w 143"/>
                <a:gd name="T23" fmla="*/ 84 h 204"/>
                <a:gd name="T24" fmla="*/ 99 w 143"/>
                <a:gd name="T25" fmla="*/ 43 h 204"/>
                <a:gd name="T26" fmla="*/ 98 w 143"/>
                <a:gd name="T27" fmla="*/ 67 h 204"/>
                <a:gd name="T28" fmla="*/ 121 w 143"/>
                <a:gd name="T29" fmla="*/ 121 h 204"/>
                <a:gd name="T30" fmla="*/ 115 w 143"/>
                <a:gd name="T31" fmla="*/ 129 h 204"/>
                <a:gd name="T32" fmla="*/ 97 w 143"/>
                <a:gd name="T33" fmla="*/ 129 h 204"/>
                <a:gd name="T34" fmla="*/ 97 w 143"/>
                <a:gd name="T35" fmla="*/ 193 h 204"/>
                <a:gd name="T36" fmla="*/ 86 w 143"/>
                <a:gd name="T37" fmla="*/ 204 h 204"/>
                <a:gd name="T38" fmla="*/ 75 w 143"/>
                <a:gd name="T39" fmla="*/ 193 h 204"/>
                <a:gd name="T40" fmla="*/ 75 w 143"/>
                <a:gd name="T41" fmla="*/ 129 h 204"/>
                <a:gd name="T42" fmla="*/ 68 w 143"/>
                <a:gd name="T43" fmla="*/ 129 h 204"/>
                <a:gd name="T44" fmla="*/ 68 w 143"/>
                <a:gd name="T45" fmla="*/ 193 h 204"/>
                <a:gd name="T46" fmla="*/ 57 w 143"/>
                <a:gd name="T47" fmla="*/ 204 h 204"/>
                <a:gd name="T48" fmla="*/ 46 w 143"/>
                <a:gd name="T49" fmla="*/ 193 h 204"/>
                <a:gd name="T50" fmla="*/ 46 w 143"/>
                <a:gd name="T51" fmla="*/ 129 h 204"/>
                <a:gd name="T52" fmla="*/ 27 w 143"/>
                <a:gd name="T53" fmla="*/ 129 h 204"/>
                <a:gd name="T54" fmla="*/ 21 w 143"/>
                <a:gd name="T55" fmla="*/ 121 h 204"/>
                <a:gd name="T56" fmla="*/ 44 w 143"/>
                <a:gd name="T57" fmla="*/ 67 h 204"/>
                <a:gd name="T58" fmla="*/ 43 w 143"/>
                <a:gd name="T59" fmla="*/ 43 h 204"/>
                <a:gd name="T60" fmla="*/ 23 w 143"/>
                <a:gd name="T61" fmla="*/ 84 h 204"/>
                <a:gd name="T62" fmla="*/ 8 w 143"/>
                <a:gd name="T63" fmla="*/ 90 h 204"/>
                <a:gd name="T64" fmla="*/ 3 w 143"/>
                <a:gd name="T65" fmla="*/ 7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3" h="204">
                  <a:moveTo>
                    <a:pt x="3" y="75"/>
                  </a:moveTo>
                  <a:cubicBezTo>
                    <a:pt x="35" y="7"/>
                    <a:pt x="35" y="7"/>
                    <a:pt x="35" y="7"/>
                  </a:cubicBezTo>
                  <a:cubicBezTo>
                    <a:pt x="37" y="3"/>
                    <a:pt x="42" y="0"/>
                    <a:pt x="47" y="1"/>
                  </a:cubicBezTo>
                  <a:cubicBezTo>
                    <a:pt x="48" y="1"/>
                    <a:pt x="48" y="1"/>
                    <a:pt x="48" y="1"/>
                  </a:cubicBezTo>
                  <a:cubicBezTo>
                    <a:pt x="55" y="1"/>
                    <a:pt x="55" y="1"/>
                    <a:pt x="55" y="1"/>
                  </a:cubicBezTo>
                  <a:cubicBezTo>
                    <a:pt x="88" y="1"/>
                    <a:pt x="88" y="1"/>
                    <a:pt x="88" y="1"/>
                  </a:cubicBezTo>
                  <a:cubicBezTo>
                    <a:pt x="94" y="1"/>
                    <a:pt x="94" y="1"/>
                    <a:pt x="94" y="1"/>
                  </a:cubicBezTo>
                  <a:cubicBezTo>
                    <a:pt x="95" y="1"/>
                    <a:pt x="95" y="1"/>
                    <a:pt x="95" y="1"/>
                  </a:cubicBezTo>
                  <a:cubicBezTo>
                    <a:pt x="100" y="0"/>
                    <a:pt x="105" y="3"/>
                    <a:pt x="107" y="7"/>
                  </a:cubicBezTo>
                  <a:cubicBezTo>
                    <a:pt x="140" y="75"/>
                    <a:pt x="140" y="75"/>
                    <a:pt x="140" y="75"/>
                  </a:cubicBezTo>
                  <a:cubicBezTo>
                    <a:pt x="143" y="80"/>
                    <a:pt x="140" y="87"/>
                    <a:pt x="135" y="90"/>
                  </a:cubicBezTo>
                  <a:cubicBezTo>
                    <a:pt x="129" y="92"/>
                    <a:pt x="122" y="90"/>
                    <a:pt x="120" y="84"/>
                  </a:cubicBezTo>
                  <a:cubicBezTo>
                    <a:pt x="99" y="43"/>
                    <a:pt x="99" y="43"/>
                    <a:pt x="99" y="43"/>
                  </a:cubicBezTo>
                  <a:cubicBezTo>
                    <a:pt x="98" y="67"/>
                    <a:pt x="98" y="67"/>
                    <a:pt x="98" y="67"/>
                  </a:cubicBezTo>
                  <a:cubicBezTo>
                    <a:pt x="121" y="121"/>
                    <a:pt x="121" y="121"/>
                    <a:pt x="121" y="121"/>
                  </a:cubicBezTo>
                  <a:cubicBezTo>
                    <a:pt x="123" y="125"/>
                    <a:pt x="120" y="129"/>
                    <a:pt x="115" y="129"/>
                  </a:cubicBezTo>
                  <a:cubicBezTo>
                    <a:pt x="97" y="129"/>
                    <a:pt x="97" y="129"/>
                    <a:pt x="97" y="129"/>
                  </a:cubicBezTo>
                  <a:cubicBezTo>
                    <a:pt x="97" y="193"/>
                    <a:pt x="97" y="193"/>
                    <a:pt x="97" y="193"/>
                  </a:cubicBezTo>
                  <a:cubicBezTo>
                    <a:pt x="97" y="199"/>
                    <a:pt x="92" y="204"/>
                    <a:pt x="86" y="204"/>
                  </a:cubicBezTo>
                  <a:cubicBezTo>
                    <a:pt x="80" y="204"/>
                    <a:pt x="75" y="199"/>
                    <a:pt x="75" y="193"/>
                  </a:cubicBezTo>
                  <a:cubicBezTo>
                    <a:pt x="75" y="129"/>
                    <a:pt x="75" y="129"/>
                    <a:pt x="75" y="129"/>
                  </a:cubicBezTo>
                  <a:cubicBezTo>
                    <a:pt x="68" y="129"/>
                    <a:pt x="68" y="129"/>
                    <a:pt x="68" y="129"/>
                  </a:cubicBezTo>
                  <a:cubicBezTo>
                    <a:pt x="68" y="193"/>
                    <a:pt x="68" y="193"/>
                    <a:pt x="68" y="193"/>
                  </a:cubicBezTo>
                  <a:cubicBezTo>
                    <a:pt x="68" y="199"/>
                    <a:pt x="63" y="204"/>
                    <a:pt x="57" y="204"/>
                  </a:cubicBezTo>
                  <a:cubicBezTo>
                    <a:pt x="51" y="204"/>
                    <a:pt x="46" y="199"/>
                    <a:pt x="46" y="193"/>
                  </a:cubicBezTo>
                  <a:cubicBezTo>
                    <a:pt x="46" y="129"/>
                    <a:pt x="46" y="129"/>
                    <a:pt x="46" y="129"/>
                  </a:cubicBezTo>
                  <a:cubicBezTo>
                    <a:pt x="27" y="129"/>
                    <a:pt x="27" y="129"/>
                    <a:pt x="27" y="129"/>
                  </a:cubicBezTo>
                  <a:cubicBezTo>
                    <a:pt x="23" y="129"/>
                    <a:pt x="20" y="125"/>
                    <a:pt x="21" y="121"/>
                  </a:cubicBezTo>
                  <a:cubicBezTo>
                    <a:pt x="44" y="67"/>
                    <a:pt x="44" y="67"/>
                    <a:pt x="44" y="67"/>
                  </a:cubicBezTo>
                  <a:cubicBezTo>
                    <a:pt x="43" y="43"/>
                    <a:pt x="43" y="43"/>
                    <a:pt x="43" y="43"/>
                  </a:cubicBezTo>
                  <a:cubicBezTo>
                    <a:pt x="23" y="84"/>
                    <a:pt x="23" y="84"/>
                    <a:pt x="23" y="84"/>
                  </a:cubicBezTo>
                  <a:cubicBezTo>
                    <a:pt x="20" y="90"/>
                    <a:pt x="13" y="92"/>
                    <a:pt x="8" y="90"/>
                  </a:cubicBezTo>
                  <a:cubicBezTo>
                    <a:pt x="2" y="87"/>
                    <a:pt x="0" y="80"/>
                    <a:pt x="3"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999999"/>
                </a:solidFill>
                <a:effectLst/>
                <a:uLnTx/>
                <a:uFillTx/>
                <a:latin typeface="Times New Roman"/>
              </a:endParaRPr>
            </a:p>
          </p:txBody>
        </p:sp>
      </p:grpSp>
      <p:grpSp>
        <p:nvGrpSpPr>
          <p:cNvPr id="22" name="Group 21" descr="male shape">
            <a:extLst>
              <a:ext uri="{FF2B5EF4-FFF2-40B4-BE49-F238E27FC236}">
                <a16:creationId xmlns:a16="http://schemas.microsoft.com/office/drawing/2014/main" id="{FE205439-CE68-12FF-3626-9A250F9B9BD1}"/>
              </a:ext>
            </a:extLst>
          </p:cNvPr>
          <p:cNvGrpSpPr/>
          <p:nvPr/>
        </p:nvGrpSpPr>
        <p:grpSpPr>
          <a:xfrm>
            <a:off x="8490292" y="1920156"/>
            <a:ext cx="1109422" cy="1465533"/>
            <a:chOff x="991251" y="466725"/>
            <a:chExt cx="478207" cy="833438"/>
          </a:xfrm>
          <a:solidFill>
            <a:srgbClr val="002060"/>
          </a:solidFill>
        </p:grpSpPr>
        <p:sp>
          <p:nvSpPr>
            <p:cNvPr id="23" name="Oval 196">
              <a:extLst>
                <a:ext uri="{FF2B5EF4-FFF2-40B4-BE49-F238E27FC236}">
                  <a16:creationId xmlns:a16="http://schemas.microsoft.com/office/drawing/2014/main" id="{E0C589F0-863C-984F-77DF-0CC487415FCD}"/>
                </a:ext>
              </a:extLst>
            </p:cNvPr>
            <p:cNvSpPr>
              <a:spLocks noChangeArrowheads="1"/>
            </p:cNvSpPr>
            <p:nvPr userDrawn="1"/>
          </p:nvSpPr>
          <p:spPr bwMode="auto">
            <a:xfrm>
              <a:off x="1149598" y="466725"/>
              <a:ext cx="161514" cy="1619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99999"/>
                </a:solidFill>
                <a:effectLst/>
                <a:uLnTx/>
                <a:uFillTx/>
                <a:latin typeface="Times New Roman"/>
              </a:endParaRPr>
            </a:p>
          </p:txBody>
        </p:sp>
        <p:sp>
          <p:nvSpPr>
            <p:cNvPr id="24" name="Freeform 197">
              <a:extLst>
                <a:ext uri="{FF2B5EF4-FFF2-40B4-BE49-F238E27FC236}">
                  <a16:creationId xmlns:a16="http://schemas.microsoft.com/office/drawing/2014/main" id="{C4F74AC5-1D21-E61D-1C4E-72086717ADA7}"/>
                </a:ext>
              </a:extLst>
            </p:cNvPr>
            <p:cNvSpPr>
              <a:spLocks/>
            </p:cNvSpPr>
            <p:nvPr userDrawn="1"/>
          </p:nvSpPr>
          <p:spPr bwMode="auto">
            <a:xfrm>
              <a:off x="991251" y="650875"/>
              <a:ext cx="478207" cy="649288"/>
            </a:xfrm>
            <a:custGeom>
              <a:avLst/>
              <a:gdLst>
                <a:gd name="T0" fmla="*/ 3 w 151"/>
                <a:gd name="T1" fmla="*/ 75 h 204"/>
                <a:gd name="T2" fmla="*/ 36 w 151"/>
                <a:gd name="T3" fmla="*/ 7 h 204"/>
                <a:gd name="T4" fmla="*/ 47 w 151"/>
                <a:gd name="T5" fmla="*/ 1 h 204"/>
                <a:gd name="T6" fmla="*/ 57 w 151"/>
                <a:gd name="T7" fmla="*/ 1 h 204"/>
                <a:gd name="T8" fmla="*/ 95 w 151"/>
                <a:gd name="T9" fmla="*/ 1 h 204"/>
                <a:gd name="T10" fmla="*/ 105 w 151"/>
                <a:gd name="T11" fmla="*/ 1 h 204"/>
                <a:gd name="T12" fmla="*/ 116 w 151"/>
                <a:gd name="T13" fmla="*/ 7 h 204"/>
                <a:gd name="T14" fmla="*/ 149 w 151"/>
                <a:gd name="T15" fmla="*/ 75 h 204"/>
                <a:gd name="T16" fmla="*/ 143 w 151"/>
                <a:gd name="T17" fmla="*/ 90 h 204"/>
                <a:gd name="T18" fmla="*/ 128 w 151"/>
                <a:gd name="T19" fmla="*/ 84 h 204"/>
                <a:gd name="T20" fmla="*/ 110 w 151"/>
                <a:gd name="T21" fmla="*/ 46 h 204"/>
                <a:gd name="T22" fmla="*/ 110 w 151"/>
                <a:gd name="T23" fmla="*/ 93 h 204"/>
                <a:gd name="T24" fmla="*/ 110 w 151"/>
                <a:gd name="T25" fmla="*/ 95 h 204"/>
                <a:gd name="T26" fmla="*/ 110 w 151"/>
                <a:gd name="T27" fmla="*/ 190 h 204"/>
                <a:gd name="T28" fmla="*/ 96 w 151"/>
                <a:gd name="T29" fmla="*/ 204 h 204"/>
                <a:gd name="T30" fmla="*/ 82 w 151"/>
                <a:gd name="T31" fmla="*/ 190 h 204"/>
                <a:gd name="T32" fmla="*/ 82 w 151"/>
                <a:gd name="T33" fmla="*/ 110 h 204"/>
                <a:gd name="T34" fmla="*/ 70 w 151"/>
                <a:gd name="T35" fmla="*/ 110 h 204"/>
                <a:gd name="T36" fmla="*/ 70 w 151"/>
                <a:gd name="T37" fmla="*/ 190 h 204"/>
                <a:gd name="T38" fmla="*/ 56 w 151"/>
                <a:gd name="T39" fmla="*/ 204 h 204"/>
                <a:gd name="T40" fmla="*/ 42 w 151"/>
                <a:gd name="T41" fmla="*/ 190 h 204"/>
                <a:gd name="T42" fmla="*/ 42 w 151"/>
                <a:gd name="T43" fmla="*/ 95 h 204"/>
                <a:gd name="T44" fmla="*/ 42 w 151"/>
                <a:gd name="T45" fmla="*/ 93 h 204"/>
                <a:gd name="T46" fmla="*/ 42 w 151"/>
                <a:gd name="T47" fmla="*/ 46 h 204"/>
                <a:gd name="T48" fmla="*/ 23 w 151"/>
                <a:gd name="T49" fmla="*/ 84 h 204"/>
                <a:gd name="T50" fmla="*/ 8 w 151"/>
                <a:gd name="T51" fmla="*/ 90 h 204"/>
                <a:gd name="T52" fmla="*/ 3 w 151"/>
                <a:gd name="T53" fmla="*/ 7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1" h="204">
                  <a:moveTo>
                    <a:pt x="3" y="75"/>
                  </a:moveTo>
                  <a:cubicBezTo>
                    <a:pt x="36" y="7"/>
                    <a:pt x="36" y="7"/>
                    <a:pt x="36" y="7"/>
                  </a:cubicBezTo>
                  <a:cubicBezTo>
                    <a:pt x="38" y="3"/>
                    <a:pt x="43" y="0"/>
                    <a:pt x="47" y="1"/>
                  </a:cubicBezTo>
                  <a:cubicBezTo>
                    <a:pt x="57" y="1"/>
                    <a:pt x="57" y="1"/>
                    <a:pt x="57" y="1"/>
                  </a:cubicBezTo>
                  <a:cubicBezTo>
                    <a:pt x="95" y="1"/>
                    <a:pt x="95" y="1"/>
                    <a:pt x="95" y="1"/>
                  </a:cubicBezTo>
                  <a:cubicBezTo>
                    <a:pt x="105" y="1"/>
                    <a:pt x="105" y="1"/>
                    <a:pt x="105" y="1"/>
                  </a:cubicBezTo>
                  <a:cubicBezTo>
                    <a:pt x="109" y="0"/>
                    <a:pt x="114" y="3"/>
                    <a:pt x="116" y="7"/>
                  </a:cubicBezTo>
                  <a:cubicBezTo>
                    <a:pt x="149" y="75"/>
                    <a:pt x="149" y="75"/>
                    <a:pt x="149" y="75"/>
                  </a:cubicBezTo>
                  <a:cubicBezTo>
                    <a:pt x="151" y="80"/>
                    <a:pt x="149" y="87"/>
                    <a:pt x="143" y="90"/>
                  </a:cubicBezTo>
                  <a:cubicBezTo>
                    <a:pt x="138" y="92"/>
                    <a:pt x="131" y="90"/>
                    <a:pt x="128" y="84"/>
                  </a:cubicBezTo>
                  <a:cubicBezTo>
                    <a:pt x="110" y="46"/>
                    <a:pt x="110" y="46"/>
                    <a:pt x="110" y="46"/>
                  </a:cubicBezTo>
                  <a:cubicBezTo>
                    <a:pt x="110" y="93"/>
                    <a:pt x="110" y="93"/>
                    <a:pt x="110" y="93"/>
                  </a:cubicBezTo>
                  <a:cubicBezTo>
                    <a:pt x="110" y="95"/>
                    <a:pt x="110" y="95"/>
                    <a:pt x="110" y="95"/>
                  </a:cubicBezTo>
                  <a:cubicBezTo>
                    <a:pt x="110" y="190"/>
                    <a:pt x="110" y="190"/>
                    <a:pt x="110" y="190"/>
                  </a:cubicBezTo>
                  <a:cubicBezTo>
                    <a:pt x="110" y="197"/>
                    <a:pt x="104" y="204"/>
                    <a:pt x="96" y="204"/>
                  </a:cubicBezTo>
                  <a:cubicBezTo>
                    <a:pt x="88" y="204"/>
                    <a:pt x="82" y="197"/>
                    <a:pt x="82" y="190"/>
                  </a:cubicBezTo>
                  <a:cubicBezTo>
                    <a:pt x="82" y="110"/>
                    <a:pt x="82" y="110"/>
                    <a:pt x="82" y="110"/>
                  </a:cubicBezTo>
                  <a:cubicBezTo>
                    <a:pt x="70" y="110"/>
                    <a:pt x="70" y="110"/>
                    <a:pt x="70" y="110"/>
                  </a:cubicBezTo>
                  <a:cubicBezTo>
                    <a:pt x="70" y="190"/>
                    <a:pt x="70" y="190"/>
                    <a:pt x="70" y="190"/>
                  </a:cubicBezTo>
                  <a:cubicBezTo>
                    <a:pt x="70" y="197"/>
                    <a:pt x="63" y="204"/>
                    <a:pt x="56" y="204"/>
                  </a:cubicBezTo>
                  <a:cubicBezTo>
                    <a:pt x="48" y="204"/>
                    <a:pt x="42" y="197"/>
                    <a:pt x="42" y="190"/>
                  </a:cubicBezTo>
                  <a:cubicBezTo>
                    <a:pt x="42" y="95"/>
                    <a:pt x="42" y="95"/>
                    <a:pt x="42" y="95"/>
                  </a:cubicBezTo>
                  <a:cubicBezTo>
                    <a:pt x="42" y="93"/>
                    <a:pt x="42" y="93"/>
                    <a:pt x="42" y="93"/>
                  </a:cubicBezTo>
                  <a:cubicBezTo>
                    <a:pt x="42" y="46"/>
                    <a:pt x="42" y="46"/>
                    <a:pt x="42" y="46"/>
                  </a:cubicBezTo>
                  <a:cubicBezTo>
                    <a:pt x="23" y="84"/>
                    <a:pt x="23" y="84"/>
                    <a:pt x="23" y="84"/>
                  </a:cubicBezTo>
                  <a:cubicBezTo>
                    <a:pt x="21" y="90"/>
                    <a:pt x="14" y="92"/>
                    <a:pt x="8" y="90"/>
                  </a:cubicBezTo>
                  <a:cubicBezTo>
                    <a:pt x="3" y="87"/>
                    <a:pt x="0" y="80"/>
                    <a:pt x="3"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99999"/>
                </a:solidFill>
                <a:effectLst/>
                <a:uLnTx/>
                <a:uFillTx/>
                <a:latin typeface="Times New Roman"/>
              </a:endParaRPr>
            </a:p>
          </p:txBody>
        </p:sp>
      </p:grpSp>
      <p:sp>
        <p:nvSpPr>
          <p:cNvPr id="25" name="TextBox 24">
            <a:extLst>
              <a:ext uri="{FF2B5EF4-FFF2-40B4-BE49-F238E27FC236}">
                <a16:creationId xmlns:a16="http://schemas.microsoft.com/office/drawing/2014/main" id="{D4A38C36-24D1-96DD-3701-EFC8E75B6F21}"/>
              </a:ext>
            </a:extLst>
          </p:cNvPr>
          <p:cNvSpPr txBox="1"/>
          <p:nvPr/>
        </p:nvSpPr>
        <p:spPr>
          <a:xfrm>
            <a:off x="9663414" y="2327229"/>
            <a:ext cx="1628024" cy="363946"/>
          </a:xfrm>
          <a:prstGeom prst="rect">
            <a:avLst/>
          </a:prstGeom>
          <a:noFill/>
        </p:spPr>
        <p:txBody>
          <a:bodyPr wrap="square" rtlCol="0">
            <a:spAutoFit/>
          </a:bodyPr>
          <a:lstStyle/>
          <a:p>
            <a:pPr lvl="0" algn="ctr">
              <a:spcBef>
                <a:spcPct val="20000"/>
              </a:spcBef>
            </a:pPr>
            <a:r>
              <a:rPr lang="mn-MN" sz="1765" b="1" dirty="0">
                <a:solidFill>
                  <a:srgbClr val="0000FF"/>
                </a:solidFill>
                <a:latin typeface="Arial" panose="020B0604020202020204" pitchFamily="34" charset="0"/>
                <a:cs typeface="Arial" panose="020B0604020202020204" pitchFamily="34" charset="0"/>
              </a:rPr>
              <a:t>57474/ </a:t>
            </a:r>
            <a:r>
              <a:rPr lang="mn-MN" sz="1765" b="1" dirty="0">
                <a:solidFill>
                  <a:srgbClr val="C00000"/>
                </a:solidFill>
                <a:latin typeface="Arial" panose="020B0604020202020204" pitchFamily="34" charset="0"/>
                <a:cs typeface="Arial" panose="020B0604020202020204" pitchFamily="34" charset="0"/>
              </a:rPr>
              <a:t>49.7%</a:t>
            </a:r>
            <a:endParaRPr lang="en-US" sz="1765" b="1" dirty="0">
              <a:solidFill>
                <a:srgbClr val="C00000"/>
              </a:solidFill>
              <a:latin typeface="Arial" panose="020B0604020202020204" pitchFamily="34" charset="0"/>
              <a:cs typeface="Arial" panose="020B0604020202020204" pitchFamily="34" charset="0"/>
            </a:endParaRPr>
          </a:p>
        </p:txBody>
      </p:sp>
      <p:sp>
        <p:nvSpPr>
          <p:cNvPr id="26" name="Text Placeholder 11">
            <a:extLst>
              <a:ext uri="{FF2B5EF4-FFF2-40B4-BE49-F238E27FC236}">
                <a16:creationId xmlns:a16="http://schemas.microsoft.com/office/drawing/2014/main" id="{429F4497-D26D-45B4-DB9F-B8A614D62D80}"/>
              </a:ext>
            </a:extLst>
          </p:cNvPr>
          <p:cNvSpPr txBox="1">
            <a:spLocks/>
          </p:cNvSpPr>
          <p:nvPr/>
        </p:nvSpPr>
        <p:spPr>
          <a:xfrm>
            <a:off x="5747038" y="2520738"/>
            <a:ext cx="1582725" cy="479777"/>
          </a:xfrm>
          <a:prstGeom prst="rect">
            <a:avLst/>
          </a:prstGeom>
        </p:spPr>
        <p:txBody>
          <a:bodyPr vert="horz" lIns="91440" tIns="45720" rIns="91440" bIns="45720" rtlCol="0">
            <a:noAutofit/>
          </a:bodyPr>
          <a:lstStyle>
            <a:lvl1pPr marL="342900" indent="-342900" algn="ctr" defTabSz="914400" rtl="0" eaLnBrk="1" latinLnBrk="0" hangingPunct="1">
              <a:spcBef>
                <a:spcPct val="20000"/>
              </a:spcBef>
              <a:buFont typeface="Arial" pitchFamily="34" charset="0"/>
              <a:buChar char="•"/>
              <a:defRPr sz="2118" kern="1200">
                <a:solidFill>
                  <a:schemeClr val="tx2"/>
                </a:solidFill>
                <a:latin typeface="+mj-lt"/>
                <a:ea typeface="+mn-ea"/>
                <a:cs typeface="+mn-cs"/>
              </a:defRPr>
            </a:lvl1pPr>
            <a:lvl2pPr marL="742950" indent="-285750" algn="l" defTabSz="914400" rtl="0" eaLnBrk="1" latinLnBrk="0" hangingPunct="1">
              <a:spcBef>
                <a:spcPct val="20000"/>
              </a:spcBef>
              <a:buFont typeface="Arial" pitchFamily="34" charset="0"/>
              <a:buChar char="–"/>
              <a:defRPr sz="2118" kern="1200">
                <a:solidFill>
                  <a:schemeClr val="tx1"/>
                </a:solidFill>
                <a:latin typeface="+mj-lt"/>
                <a:ea typeface="+mn-ea"/>
                <a:cs typeface="+mn-cs"/>
              </a:defRPr>
            </a:lvl2pPr>
            <a:lvl3pPr marL="1143000" indent="-228600" algn="l" defTabSz="914400" rtl="0" eaLnBrk="1" latinLnBrk="0" hangingPunct="1">
              <a:spcBef>
                <a:spcPct val="20000"/>
              </a:spcBef>
              <a:buFont typeface="Arial" pitchFamily="34" charset="0"/>
              <a:buChar char="•"/>
              <a:defRPr sz="2118" kern="1200">
                <a:solidFill>
                  <a:schemeClr val="tx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118" kern="1200">
                <a:solidFill>
                  <a:schemeClr val="tx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118"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mn-MN" sz="1765" b="1" dirty="0">
                <a:solidFill>
                  <a:srgbClr val="0000FF"/>
                </a:solidFill>
                <a:latin typeface="Arial" panose="020B0604020202020204" pitchFamily="34" charset="0"/>
                <a:cs typeface="Arial" panose="020B0604020202020204" pitchFamily="34" charset="0"/>
              </a:rPr>
              <a:t>58101/ </a:t>
            </a:r>
            <a:r>
              <a:rPr lang="mn-MN" sz="1765" b="1" dirty="0">
                <a:solidFill>
                  <a:srgbClr val="C00000"/>
                </a:solidFill>
                <a:latin typeface="Arial" panose="020B0604020202020204" pitchFamily="34" charset="0"/>
                <a:cs typeface="Arial" panose="020B0604020202020204" pitchFamily="34" charset="0"/>
              </a:rPr>
              <a:t>50.3%</a:t>
            </a:r>
            <a:endParaRPr lang="en-US" sz="1765" b="1" dirty="0">
              <a:solidFill>
                <a:srgbClr val="C00000"/>
              </a:solidFill>
              <a:latin typeface="Arial" panose="020B0604020202020204" pitchFamily="34" charset="0"/>
              <a:cs typeface="Arial" panose="020B0604020202020204" pitchFamily="34" charset="0"/>
            </a:endParaRPr>
          </a:p>
        </p:txBody>
      </p:sp>
      <p:graphicFrame>
        <p:nvGraphicFramePr>
          <p:cNvPr id="27" name="Table 26">
            <a:extLst>
              <a:ext uri="{FF2B5EF4-FFF2-40B4-BE49-F238E27FC236}">
                <a16:creationId xmlns:a16="http://schemas.microsoft.com/office/drawing/2014/main" id="{29D71602-2ABE-747D-588B-46446F018F3C}"/>
              </a:ext>
            </a:extLst>
          </p:cNvPr>
          <p:cNvGraphicFramePr>
            <a:graphicFrameLocks noGrp="1"/>
          </p:cNvGraphicFramePr>
          <p:nvPr>
            <p:extLst>
              <p:ext uri="{D42A27DB-BD31-4B8C-83A1-F6EECF244321}">
                <p14:modId xmlns:p14="http://schemas.microsoft.com/office/powerpoint/2010/main" val="2866982255"/>
              </p:ext>
            </p:extLst>
          </p:nvPr>
        </p:nvGraphicFramePr>
        <p:xfrm>
          <a:off x="667265" y="4187031"/>
          <a:ext cx="11117513" cy="2175490"/>
        </p:xfrm>
        <a:graphic>
          <a:graphicData uri="http://schemas.openxmlformats.org/drawingml/2006/table">
            <a:tbl>
              <a:tblPr/>
              <a:tblGrid>
                <a:gridCol w="1010683">
                  <a:extLst>
                    <a:ext uri="{9D8B030D-6E8A-4147-A177-3AD203B41FA5}">
                      <a16:colId xmlns:a16="http://schemas.microsoft.com/office/drawing/2014/main" val="3780877517"/>
                    </a:ext>
                  </a:extLst>
                </a:gridCol>
                <a:gridCol w="1010683">
                  <a:extLst>
                    <a:ext uri="{9D8B030D-6E8A-4147-A177-3AD203B41FA5}">
                      <a16:colId xmlns:a16="http://schemas.microsoft.com/office/drawing/2014/main" val="1105259146"/>
                    </a:ext>
                  </a:extLst>
                </a:gridCol>
                <a:gridCol w="1010683">
                  <a:extLst>
                    <a:ext uri="{9D8B030D-6E8A-4147-A177-3AD203B41FA5}">
                      <a16:colId xmlns:a16="http://schemas.microsoft.com/office/drawing/2014/main" val="834641074"/>
                    </a:ext>
                  </a:extLst>
                </a:gridCol>
                <a:gridCol w="1010683">
                  <a:extLst>
                    <a:ext uri="{9D8B030D-6E8A-4147-A177-3AD203B41FA5}">
                      <a16:colId xmlns:a16="http://schemas.microsoft.com/office/drawing/2014/main" val="890782959"/>
                    </a:ext>
                  </a:extLst>
                </a:gridCol>
                <a:gridCol w="1010683">
                  <a:extLst>
                    <a:ext uri="{9D8B030D-6E8A-4147-A177-3AD203B41FA5}">
                      <a16:colId xmlns:a16="http://schemas.microsoft.com/office/drawing/2014/main" val="3171584857"/>
                    </a:ext>
                  </a:extLst>
                </a:gridCol>
                <a:gridCol w="1010683">
                  <a:extLst>
                    <a:ext uri="{9D8B030D-6E8A-4147-A177-3AD203B41FA5}">
                      <a16:colId xmlns:a16="http://schemas.microsoft.com/office/drawing/2014/main" val="2423986536"/>
                    </a:ext>
                  </a:extLst>
                </a:gridCol>
                <a:gridCol w="1010683">
                  <a:extLst>
                    <a:ext uri="{9D8B030D-6E8A-4147-A177-3AD203B41FA5}">
                      <a16:colId xmlns:a16="http://schemas.microsoft.com/office/drawing/2014/main" val="2789060752"/>
                    </a:ext>
                  </a:extLst>
                </a:gridCol>
                <a:gridCol w="1010683">
                  <a:extLst>
                    <a:ext uri="{9D8B030D-6E8A-4147-A177-3AD203B41FA5}">
                      <a16:colId xmlns:a16="http://schemas.microsoft.com/office/drawing/2014/main" val="656425724"/>
                    </a:ext>
                  </a:extLst>
                </a:gridCol>
                <a:gridCol w="1010683">
                  <a:extLst>
                    <a:ext uri="{9D8B030D-6E8A-4147-A177-3AD203B41FA5}">
                      <a16:colId xmlns:a16="http://schemas.microsoft.com/office/drawing/2014/main" val="2480638546"/>
                    </a:ext>
                  </a:extLst>
                </a:gridCol>
                <a:gridCol w="1010683">
                  <a:extLst>
                    <a:ext uri="{9D8B030D-6E8A-4147-A177-3AD203B41FA5}">
                      <a16:colId xmlns:a16="http://schemas.microsoft.com/office/drawing/2014/main" val="24121579"/>
                    </a:ext>
                  </a:extLst>
                </a:gridCol>
                <a:gridCol w="1010683">
                  <a:extLst>
                    <a:ext uri="{9D8B030D-6E8A-4147-A177-3AD203B41FA5}">
                      <a16:colId xmlns:a16="http://schemas.microsoft.com/office/drawing/2014/main" val="3041974823"/>
                    </a:ext>
                  </a:extLst>
                </a:gridCol>
              </a:tblGrid>
              <a:tr h="272176">
                <a:tc rowSpan="2">
                  <a:txBody>
                    <a:bodyPr/>
                    <a:lstStyle/>
                    <a:p>
                      <a:pPr algn="ctr" rtl="0" fontAlgn="ctr"/>
                      <a:r>
                        <a:rPr lang="mn-MN" sz="1200" b="1" i="0" u="none" strike="noStrike" dirty="0">
                          <a:solidFill>
                            <a:schemeClr val="tx1"/>
                          </a:solidFill>
                          <a:effectLst/>
                          <a:latin typeface="Arial" panose="020B0604020202020204" pitchFamily="34" charset="0"/>
                          <a:cs typeface="Arial" panose="020B0604020202020204" pitchFamily="34" charset="0"/>
                        </a:rPr>
                        <a:t>Он</a:t>
                      </a:r>
                    </a:p>
                  </a:txBody>
                  <a:tcPr marL="9525" marR="9525" marT="9525" marB="0" anchor="ctr">
                    <a:lnL>
                      <a:noFill/>
                    </a:lnL>
                    <a:lnR>
                      <a:noFill/>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tcPr>
                </a:tc>
                <a:tc gridSpan="5">
                  <a:txBody>
                    <a:bodyPr/>
                    <a:lstStyle/>
                    <a:p>
                      <a:pPr algn="ctr" rtl="0" fontAlgn="ctr"/>
                      <a:r>
                        <a:rPr lang="mn-MN" sz="2000" b="1" i="0" u="none" strike="noStrike" dirty="0">
                          <a:solidFill>
                            <a:schemeClr val="tx1"/>
                          </a:solidFill>
                          <a:effectLst/>
                          <a:latin typeface="Arial" panose="020B0604020202020204" pitchFamily="34" charset="0"/>
                          <a:cs typeface="Arial" panose="020B0604020202020204" pitchFamily="34" charset="0"/>
                        </a:rPr>
                        <a:t>Улс </a:t>
                      </a:r>
                    </a:p>
                  </a:txBody>
                  <a:tcPr marL="9525" marR="9525" marT="9525" marB="0" anchor="ctr">
                    <a:lnL>
                      <a:noFill/>
                    </a:lnL>
                    <a:lnR>
                      <a:noFill/>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rtl="0" fontAlgn="ctr"/>
                      <a:r>
                        <a:rPr lang="mn-MN" sz="1800" b="1" i="0" u="none" strike="noStrike" dirty="0">
                          <a:solidFill>
                            <a:schemeClr val="tx1"/>
                          </a:solidFill>
                          <a:effectLst/>
                          <a:latin typeface="Arial" panose="020B0604020202020204" pitchFamily="34" charset="0"/>
                          <a:cs typeface="Arial" panose="020B0604020202020204" pitchFamily="34" charset="0"/>
                        </a:rPr>
                        <a:t>Аймаг </a:t>
                      </a:r>
                    </a:p>
                  </a:txBody>
                  <a:tcPr marL="9525" marR="9525" marT="9525" marB="0" anchor="ctr">
                    <a:lnL>
                      <a:noFill/>
                    </a:lnL>
                    <a:lnR>
                      <a:noFill/>
                    </a:lnR>
                    <a:lnT>
                      <a:noFill/>
                    </a:lnT>
                    <a:lnB w="12700" cap="flat" cmpd="sng" algn="ctr">
                      <a:solidFill>
                        <a:srgbClr val="C0504D"/>
                      </a:solidFill>
                      <a:prstDash val="solid"/>
                      <a:round/>
                      <a:headEnd type="none" w="med" len="med"/>
                      <a:tailEnd type="none" w="med" len="med"/>
                    </a:lnB>
                    <a:solidFill>
                      <a:srgbClr val="F4B08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94978170"/>
                  </a:ext>
                </a:extLst>
              </a:tr>
              <a:tr h="531392">
                <a:tc vMerge="1">
                  <a:txBody>
                    <a:bodyPr/>
                    <a:lstStyle/>
                    <a:p>
                      <a:endParaRPr lang="en-US"/>
                    </a:p>
                  </a:txBody>
                  <a:tcPr/>
                </a:tc>
                <a:tc>
                  <a:txBody>
                    <a:bodyPr/>
                    <a:lstStyle/>
                    <a:p>
                      <a:pPr algn="l" rtl="0" fontAlgn="ctr"/>
                      <a:r>
                        <a:rPr lang="mn-MN" sz="1200" b="0" i="0" u="none" strike="noStrike" dirty="0">
                          <a:solidFill>
                            <a:schemeClr val="tx1"/>
                          </a:solidFill>
                          <a:effectLst/>
                          <a:latin typeface="Arial" panose="020B0604020202020204" pitchFamily="34" charset="0"/>
                          <a:cs typeface="Arial" panose="020B0604020202020204" pitchFamily="34" charset="0"/>
                        </a:rPr>
                        <a:t>Эрэгтэй</a:t>
                      </a:r>
                    </a:p>
                  </a:txBody>
                  <a:tcPr marL="9525" marR="9525" marT="9525" marB="0" anchor="ctr">
                    <a:lnL w="12700" cap="flat" cmpd="sng" algn="ctr">
                      <a:solidFill>
                        <a:srgbClr val="C0504D"/>
                      </a:solidFill>
                      <a:prstDash val="solid"/>
                      <a:round/>
                      <a:headEnd type="none" w="med" len="med"/>
                      <a:tailEnd type="none" w="med" len="med"/>
                    </a:lnL>
                    <a:lnR>
                      <a:noFill/>
                    </a:lnR>
                    <a:lnT w="12700" cap="flat" cmpd="sng" algn="ctr">
                      <a:solidFill>
                        <a:srgbClr val="C0504D"/>
                      </a:solidFill>
                      <a:prstDash val="solid"/>
                      <a:round/>
                      <a:headEnd type="none" w="med" len="med"/>
                      <a:tailEnd type="none" w="med" len="med"/>
                    </a:lnT>
                    <a:lnB>
                      <a:noFill/>
                    </a:lnB>
                    <a:solidFill>
                      <a:srgbClr val="E8EDEF"/>
                    </a:solidFill>
                  </a:tcPr>
                </a:tc>
                <a:tc>
                  <a:txBody>
                    <a:bodyPr/>
                    <a:lstStyle/>
                    <a:p>
                      <a:pPr algn="l" rtl="0" fontAlgn="ctr"/>
                      <a:r>
                        <a:rPr lang="mn-MN" sz="1200" b="0" i="0" u="none" strike="noStrike" dirty="0">
                          <a:solidFill>
                            <a:schemeClr val="tx1"/>
                          </a:solidFill>
                          <a:effectLst/>
                          <a:latin typeface="Arial" panose="020B0604020202020204" pitchFamily="34" charset="0"/>
                          <a:cs typeface="Arial" panose="020B0604020202020204" pitchFamily="34" charset="0"/>
                        </a:rPr>
                        <a:t>Эмэгтэй</a:t>
                      </a:r>
                    </a:p>
                  </a:txBody>
                  <a:tcPr marL="9525" marR="9525" marT="9525" marB="0" anchor="ctr">
                    <a:lnL>
                      <a:noFill/>
                    </a:lnL>
                    <a:lnR>
                      <a:noFill/>
                    </a:lnR>
                    <a:lnT w="12700" cap="flat" cmpd="sng" algn="ctr">
                      <a:solidFill>
                        <a:srgbClr val="C0504D"/>
                      </a:solidFill>
                      <a:prstDash val="solid"/>
                      <a:round/>
                      <a:headEnd type="none" w="med" len="med"/>
                      <a:tailEnd type="none" w="med" len="med"/>
                    </a:lnT>
                    <a:lnB>
                      <a:noFill/>
                    </a:lnB>
                    <a:solidFill>
                      <a:srgbClr val="E8EDEF"/>
                    </a:solidFill>
                  </a:tcPr>
                </a:tc>
                <a:tc>
                  <a:txBody>
                    <a:bodyPr/>
                    <a:lstStyle/>
                    <a:p>
                      <a:pPr algn="l" rtl="0" fontAlgn="ctr"/>
                      <a:r>
                        <a:rPr lang="mn-MN" sz="1200" b="1" i="0" u="none" strike="noStrike" dirty="0">
                          <a:solidFill>
                            <a:schemeClr val="tx1"/>
                          </a:solidFill>
                          <a:effectLst/>
                          <a:latin typeface="Arial" panose="020B0604020202020204" pitchFamily="34" charset="0"/>
                          <a:cs typeface="Arial" panose="020B0604020202020204" pitchFamily="34" charset="0"/>
                        </a:rPr>
                        <a:t>зөрүү</a:t>
                      </a:r>
                    </a:p>
                  </a:txBody>
                  <a:tcPr marL="9525" marR="9525" marT="9525" marB="0" anchor="ctr">
                    <a:lnL>
                      <a:noFill/>
                    </a:lnL>
                    <a:lnR>
                      <a:noFill/>
                    </a:lnR>
                    <a:lnT w="12700" cap="flat" cmpd="sng" algn="ctr">
                      <a:solidFill>
                        <a:srgbClr val="C0504D"/>
                      </a:solidFill>
                      <a:prstDash val="solid"/>
                      <a:round/>
                      <a:headEnd type="none" w="med" len="med"/>
                      <a:tailEnd type="none" w="med" len="med"/>
                    </a:lnT>
                    <a:lnB>
                      <a:noFill/>
                    </a:lnB>
                    <a:solidFill>
                      <a:srgbClr val="92D050"/>
                    </a:solidFill>
                  </a:tcPr>
                </a:tc>
                <a:tc>
                  <a:txBody>
                    <a:bodyPr/>
                    <a:lstStyle/>
                    <a:p>
                      <a:pPr algn="l" rtl="0" fontAlgn="ctr"/>
                      <a:r>
                        <a:rPr lang="mn-MN" sz="1200" b="0" i="0" u="none" strike="noStrike" dirty="0">
                          <a:solidFill>
                            <a:schemeClr val="tx1"/>
                          </a:solidFill>
                          <a:effectLst/>
                          <a:latin typeface="Arial" panose="020B0604020202020204" pitchFamily="34" charset="0"/>
                          <a:cs typeface="Arial" panose="020B0604020202020204" pitchFamily="34" charset="0"/>
                        </a:rPr>
                        <a:t>Өсөлт, бууралт</a:t>
                      </a:r>
                    </a:p>
                  </a:txBody>
                  <a:tcPr marL="9525" marR="9525" marT="9525" marB="0" anchor="ctr">
                    <a:lnL>
                      <a:noFill/>
                    </a:lnL>
                    <a:lnR>
                      <a:noFill/>
                    </a:lnR>
                    <a:lnT w="12700" cap="flat" cmpd="sng" algn="ctr">
                      <a:solidFill>
                        <a:srgbClr val="C0504D"/>
                      </a:solidFill>
                      <a:prstDash val="solid"/>
                      <a:round/>
                      <a:headEnd type="none" w="med" len="med"/>
                      <a:tailEnd type="none" w="med" len="med"/>
                    </a:lnT>
                    <a:lnB>
                      <a:noFill/>
                    </a:lnB>
                    <a:solidFill>
                      <a:srgbClr val="FFFF00"/>
                    </a:solidFill>
                  </a:tcPr>
                </a:tc>
                <a:tc>
                  <a:txBody>
                    <a:bodyPr/>
                    <a:lstStyle/>
                    <a:p>
                      <a:pPr algn="l" rtl="0" fontAlgn="ctr"/>
                      <a:r>
                        <a:rPr lang="mn-MN" sz="1200" b="0" i="0" u="none" strike="noStrike" dirty="0">
                          <a:solidFill>
                            <a:schemeClr val="tx1"/>
                          </a:solidFill>
                          <a:effectLst/>
                          <a:latin typeface="Arial" panose="020B0604020202020204" pitchFamily="34" charset="0"/>
                          <a:cs typeface="Arial" panose="020B0604020202020204" pitchFamily="34" charset="0"/>
                        </a:rPr>
                        <a:t> </a:t>
                      </a:r>
                      <a:r>
                        <a:rPr lang="mn-MN" sz="1200" b="1" i="0" u="none" strike="noStrike" dirty="0">
                          <a:solidFill>
                            <a:schemeClr val="tx1"/>
                          </a:solidFill>
                          <a:effectLst/>
                          <a:latin typeface="Arial" panose="020B0604020202020204" pitchFamily="34" charset="0"/>
                          <a:cs typeface="Arial" panose="020B0604020202020204" pitchFamily="34" charset="0"/>
                        </a:rPr>
                        <a:t>Дундаж наслалт</a:t>
                      </a:r>
                    </a:p>
                  </a:txBody>
                  <a:tcPr marL="9525" marR="9525" marT="9525" marB="0" anchor="ctr">
                    <a:lnL>
                      <a:noFill/>
                    </a:lnL>
                    <a:lnR>
                      <a:noFill/>
                    </a:lnR>
                    <a:lnT w="12700" cap="flat" cmpd="sng" algn="ctr">
                      <a:solidFill>
                        <a:srgbClr val="C0504D"/>
                      </a:solidFill>
                      <a:prstDash val="solid"/>
                      <a:round/>
                      <a:headEnd type="none" w="med" len="med"/>
                      <a:tailEnd type="none" w="med" len="med"/>
                    </a:lnT>
                    <a:lnB>
                      <a:noFill/>
                    </a:lnB>
                    <a:solidFill>
                      <a:srgbClr val="E8EDEF"/>
                    </a:solidFill>
                  </a:tcPr>
                </a:tc>
                <a:tc>
                  <a:txBody>
                    <a:bodyPr/>
                    <a:lstStyle/>
                    <a:p>
                      <a:pPr algn="l" rtl="0" fontAlgn="ctr"/>
                      <a:r>
                        <a:rPr lang="mn-MN" sz="1200" b="0" i="0" u="none" strike="noStrike">
                          <a:solidFill>
                            <a:schemeClr val="tx1"/>
                          </a:solidFill>
                          <a:effectLst/>
                          <a:latin typeface="Arial" panose="020B0604020202020204" pitchFamily="34" charset="0"/>
                          <a:cs typeface="Arial" panose="020B0604020202020204" pitchFamily="34" charset="0"/>
                        </a:rPr>
                        <a:t>эрэгтэй</a:t>
                      </a:r>
                    </a:p>
                  </a:txBody>
                  <a:tcPr marL="9525" marR="9525" marT="9525" marB="0" anchor="ctr">
                    <a:lnL>
                      <a:noFill/>
                    </a:lnL>
                    <a:lnR>
                      <a:noFill/>
                    </a:lnR>
                    <a:lnT w="12700" cap="flat" cmpd="sng" algn="ctr">
                      <a:solidFill>
                        <a:srgbClr val="C0504D"/>
                      </a:solidFill>
                      <a:prstDash val="solid"/>
                      <a:round/>
                      <a:headEnd type="none" w="med" len="med"/>
                      <a:tailEnd type="none" w="med" len="med"/>
                    </a:lnT>
                    <a:lnB>
                      <a:noFill/>
                    </a:lnB>
                    <a:solidFill>
                      <a:srgbClr val="FAEBE7"/>
                    </a:solidFill>
                  </a:tcPr>
                </a:tc>
                <a:tc>
                  <a:txBody>
                    <a:bodyPr/>
                    <a:lstStyle/>
                    <a:p>
                      <a:pPr algn="l" rtl="0" fontAlgn="ctr"/>
                      <a:r>
                        <a:rPr lang="mn-MN" sz="1200" b="0" i="0" u="none" strike="noStrike">
                          <a:solidFill>
                            <a:schemeClr val="tx1"/>
                          </a:solidFill>
                          <a:effectLst/>
                          <a:latin typeface="Arial" panose="020B0604020202020204" pitchFamily="34" charset="0"/>
                          <a:cs typeface="Arial" panose="020B0604020202020204" pitchFamily="34" charset="0"/>
                        </a:rPr>
                        <a:t>эмэгтэй</a:t>
                      </a:r>
                    </a:p>
                  </a:txBody>
                  <a:tcPr marL="9525" marR="9525" marT="9525" marB="0" anchor="ctr">
                    <a:lnL>
                      <a:noFill/>
                    </a:lnL>
                    <a:lnR>
                      <a:noFill/>
                    </a:lnR>
                    <a:lnT w="12700" cap="flat" cmpd="sng" algn="ctr">
                      <a:solidFill>
                        <a:srgbClr val="C0504D"/>
                      </a:solidFill>
                      <a:prstDash val="solid"/>
                      <a:round/>
                      <a:headEnd type="none" w="med" len="med"/>
                      <a:tailEnd type="none" w="med" len="med"/>
                    </a:lnT>
                    <a:lnB>
                      <a:noFill/>
                    </a:lnB>
                    <a:solidFill>
                      <a:srgbClr val="FAEBE7"/>
                    </a:solidFill>
                  </a:tcPr>
                </a:tc>
                <a:tc>
                  <a:txBody>
                    <a:bodyPr/>
                    <a:lstStyle/>
                    <a:p>
                      <a:pPr algn="l" rtl="0" fontAlgn="ctr"/>
                      <a:r>
                        <a:rPr lang="mn-MN" sz="1400" b="1" i="0" u="none" strike="noStrike" dirty="0">
                          <a:solidFill>
                            <a:schemeClr val="tx1"/>
                          </a:solidFill>
                          <a:effectLst/>
                          <a:latin typeface="Arial" panose="020B0604020202020204" pitchFamily="34" charset="0"/>
                          <a:cs typeface="Arial" panose="020B0604020202020204" pitchFamily="34" charset="0"/>
                        </a:rPr>
                        <a:t>зөрүү</a:t>
                      </a:r>
                    </a:p>
                  </a:txBody>
                  <a:tcPr marL="9525" marR="9525" marT="9525" marB="0" anchor="ctr">
                    <a:lnL>
                      <a:noFill/>
                    </a:lnL>
                    <a:lnR>
                      <a:noFill/>
                    </a:lnR>
                    <a:lnT w="12700" cap="flat" cmpd="sng" algn="ctr">
                      <a:solidFill>
                        <a:srgbClr val="C0504D"/>
                      </a:solidFill>
                      <a:prstDash val="solid"/>
                      <a:round/>
                      <a:headEnd type="none" w="med" len="med"/>
                      <a:tailEnd type="none" w="med" len="med"/>
                    </a:lnT>
                    <a:lnB>
                      <a:noFill/>
                    </a:lnB>
                    <a:solidFill>
                      <a:srgbClr val="92D050"/>
                    </a:solidFill>
                  </a:tcPr>
                </a:tc>
                <a:tc>
                  <a:txBody>
                    <a:bodyPr/>
                    <a:lstStyle/>
                    <a:p>
                      <a:pPr algn="l" rtl="0" fontAlgn="ctr"/>
                      <a:r>
                        <a:rPr lang="mn-MN" sz="1200" b="0" i="0" u="none" strike="noStrike" dirty="0">
                          <a:solidFill>
                            <a:schemeClr val="tx1"/>
                          </a:solidFill>
                          <a:effectLst/>
                          <a:latin typeface="Arial" panose="020B0604020202020204" pitchFamily="34" charset="0"/>
                          <a:cs typeface="Arial" panose="020B0604020202020204" pitchFamily="34" charset="0"/>
                        </a:rPr>
                        <a:t>Өсөлт, бууралт</a:t>
                      </a:r>
                    </a:p>
                  </a:txBody>
                  <a:tcPr marL="9525" marR="9525" marT="9525" marB="0" anchor="ctr">
                    <a:lnL>
                      <a:noFill/>
                    </a:lnL>
                    <a:lnR>
                      <a:noFill/>
                    </a:lnR>
                    <a:lnT w="12700" cap="flat" cmpd="sng" algn="ctr">
                      <a:solidFill>
                        <a:srgbClr val="C0504D"/>
                      </a:solidFill>
                      <a:prstDash val="solid"/>
                      <a:round/>
                      <a:headEnd type="none" w="med" len="med"/>
                      <a:tailEnd type="none" w="med" len="med"/>
                    </a:lnT>
                    <a:lnB>
                      <a:noFill/>
                    </a:lnB>
                    <a:solidFill>
                      <a:srgbClr val="FFFF00"/>
                    </a:solidFill>
                  </a:tcPr>
                </a:tc>
                <a:tc>
                  <a:txBody>
                    <a:bodyPr/>
                    <a:lstStyle/>
                    <a:p>
                      <a:pPr algn="ctr" rtl="0" fontAlgn="b"/>
                      <a:r>
                        <a:rPr lang="mn-MN" sz="1200" b="1" i="0" u="none" strike="noStrike" dirty="0">
                          <a:solidFill>
                            <a:schemeClr val="tx1"/>
                          </a:solidFill>
                          <a:effectLst/>
                          <a:latin typeface="Arial" panose="020B0604020202020204" pitchFamily="34" charset="0"/>
                          <a:cs typeface="Arial" panose="020B0604020202020204" pitchFamily="34" charset="0"/>
                        </a:rPr>
                        <a:t>Дундаж</a:t>
                      </a:r>
                      <a:br>
                        <a:rPr lang="mn-MN" sz="1200" b="1" i="0" u="none" strike="noStrike" dirty="0">
                          <a:solidFill>
                            <a:schemeClr val="tx1"/>
                          </a:solidFill>
                          <a:effectLst/>
                          <a:latin typeface="Arial" panose="020B0604020202020204" pitchFamily="34" charset="0"/>
                          <a:cs typeface="Arial" panose="020B0604020202020204" pitchFamily="34" charset="0"/>
                        </a:rPr>
                      </a:br>
                      <a:r>
                        <a:rPr lang="mn-MN" sz="1200" b="1" i="0" u="none" strike="noStrike" dirty="0">
                          <a:solidFill>
                            <a:schemeClr val="tx1"/>
                          </a:solidFill>
                          <a:effectLst/>
                          <a:latin typeface="Arial" panose="020B0604020202020204" pitchFamily="34" charset="0"/>
                          <a:cs typeface="Arial" panose="020B0604020202020204" pitchFamily="34" charset="0"/>
                        </a:rPr>
                        <a:t>наслалт</a:t>
                      </a:r>
                    </a:p>
                  </a:txBody>
                  <a:tcPr marL="9525" marR="9525" marT="9525" marB="0" anchor="b">
                    <a:lnL>
                      <a:noFill/>
                    </a:lnL>
                    <a:lnR>
                      <a:noFill/>
                    </a:lnR>
                    <a:lnT>
                      <a:noFill/>
                    </a:lnT>
                    <a:lnB>
                      <a:noFill/>
                    </a:lnB>
                  </a:tcPr>
                </a:tc>
                <a:extLst>
                  <a:ext uri="{0D108BD9-81ED-4DB2-BD59-A6C34878D82A}">
                    <a16:rowId xmlns:a16="http://schemas.microsoft.com/office/drawing/2014/main" val="2664854973"/>
                  </a:ext>
                </a:extLst>
              </a:tr>
              <a:tr h="261807">
                <a:tc>
                  <a:txBody>
                    <a:bodyPr/>
                    <a:lstStyle/>
                    <a:p>
                      <a:pPr algn="ctr" rtl="0" fontAlgn="ctr"/>
                      <a:r>
                        <a:rPr lang="en-US" sz="1200" b="0" i="0" u="none" strike="noStrike" dirty="0">
                          <a:solidFill>
                            <a:schemeClr val="tx1"/>
                          </a:solidFill>
                          <a:effectLst/>
                          <a:latin typeface="Arial" panose="020B0604020202020204" pitchFamily="34" charset="0"/>
                          <a:cs typeface="Arial" panose="020B0604020202020204" pitchFamily="34" charset="0"/>
                        </a:rPr>
                        <a:t>2019</a:t>
                      </a:r>
                    </a:p>
                  </a:txBody>
                  <a:tcPr marL="9525" marR="9525" marT="9525" marB="0" anchor="ctr">
                    <a:lnL>
                      <a:noFill/>
                    </a:lnL>
                    <a:lnR>
                      <a:noFill/>
                    </a:lnR>
                    <a:lnT w="12700" cap="flat" cmpd="sng" algn="ctr">
                      <a:solidFill>
                        <a:srgbClr val="C0504D"/>
                      </a:solidFill>
                      <a:prstDash val="solid"/>
                      <a:round/>
                      <a:headEnd type="none" w="med" len="med"/>
                      <a:tailEnd type="none" w="med" len="med"/>
                    </a:lnT>
                    <a:lnB>
                      <a:noFill/>
                    </a:lnB>
                  </a:tcPr>
                </a:tc>
                <a:tc>
                  <a:txBody>
                    <a:bodyPr/>
                    <a:lstStyle/>
                    <a:p>
                      <a:pPr algn="ctr" rtl="0" fontAlgn="ctr"/>
                      <a:r>
                        <a:rPr lang="en-US" sz="1200" b="0" i="0" u="none" strike="noStrike">
                          <a:solidFill>
                            <a:schemeClr val="tx1"/>
                          </a:solidFill>
                          <a:effectLst/>
                          <a:latin typeface="Arial" panose="020B0604020202020204" pitchFamily="34" charset="0"/>
                          <a:cs typeface="Arial" panose="020B0604020202020204" pitchFamily="34" charset="0"/>
                        </a:rPr>
                        <a:t>66.38</a:t>
                      </a:r>
                    </a:p>
                  </a:txBody>
                  <a:tcPr marL="9525" marR="9525" marT="9525" marB="0" anchor="ctr">
                    <a:lnL>
                      <a:noFill/>
                    </a:lnL>
                    <a:lnR>
                      <a:noFill/>
                    </a:lnR>
                    <a:lnT>
                      <a:noFill/>
                    </a:lnT>
                    <a:lnB>
                      <a:noFill/>
                    </a:lnB>
                  </a:tcPr>
                </a:tc>
                <a:tc>
                  <a:txBody>
                    <a:bodyPr/>
                    <a:lstStyle/>
                    <a:p>
                      <a:pPr algn="ctr" rtl="0" fontAlgn="ctr"/>
                      <a:r>
                        <a:rPr lang="en-US" sz="1200" b="0" i="0" u="none" strike="noStrike" dirty="0">
                          <a:solidFill>
                            <a:schemeClr val="tx1"/>
                          </a:solidFill>
                          <a:effectLst/>
                          <a:latin typeface="Arial" panose="020B0604020202020204" pitchFamily="34" charset="0"/>
                          <a:cs typeface="Arial" panose="020B0604020202020204" pitchFamily="34" charset="0"/>
                        </a:rPr>
                        <a:t>75.96</a:t>
                      </a:r>
                    </a:p>
                  </a:txBody>
                  <a:tcPr marL="9525" marR="9525" marT="9525" marB="0" anchor="ctr">
                    <a:lnL>
                      <a:noFill/>
                    </a:lnL>
                    <a:lnR>
                      <a:noFill/>
                    </a:lnR>
                    <a:lnT>
                      <a:noFill/>
                    </a:lnT>
                    <a:lnB>
                      <a:noFill/>
                    </a:lnB>
                  </a:tcPr>
                </a:tc>
                <a:tc>
                  <a:txBody>
                    <a:bodyPr/>
                    <a:lstStyle/>
                    <a:p>
                      <a:pPr algn="ctr" rtl="0" fontAlgn="ctr"/>
                      <a:r>
                        <a:rPr lang="en-US" sz="1200" b="0" i="0" u="none" strike="noStrike" dirty="0">
                          <a:solidFill>
                            <a:schemeClr val="tx1"/>
                          </a:solidFill>
                          <a:effectLst/>
                          <a:latin typeface="Arial" panose="020B0604020202020204" pitchFamily="34" charset="0"/>
                          <a:cs typeface="Arial" panose="020B0604020202020204" pitchFamily="34" charset="0"/>
                        </a:rPr>
                        <a:t>9.58</a:t>
                      </a:r>
                    </a:p>
                  </a:txBody>
                  <a:tcPr marL="9525" marR="9525" marT="9525" marB="0" anchor="ctr">
                    <a:lnL>
                      <a:noFill/>
                    </a:lnL>
                    <a:lnR>
                      <a:noFill/>
                    </a:lnR>
                    <a:lnT>
                      <a:noFill/>
                    </a:lnT>
                    <a:lnB>
                      <a:noFill/>
                    </a:lnB>
                    <a:solidFill>
                      <a:srgbClr val="92D050"/>
                    </a:solidFill>
                  </a:tcPr>
                </a:tc>
                <a:tc rowSpan="2">
                  <a:txBody>
                    <a:bodyPr/>
                    <a:lstStyle/>
                    <a:p>
                      <a:pPr algn="ctr" rtl="0" fontAlgn="ctr"/>
                      <a:r>
                        <a:rPr lang="en-US" sz="1200" b="0" i="0" u="none" strike="noStrike" dirty="0">
                          <a:solidFill>
                            <a:schemeClr val="tx1"/>
                          </a:solidFill>
                          <a:effectLst/>
                          <a:latin typeface="Arial" panose="020B0604020202020204" pitchFamily="34" charset="0"/>
                          <a:cs typeface="Arial" panose="020B0604020202020204" pitchFamily="34" charset="0"/>
                        </a:rPr>
                        <a:t>0.07</a:t>
                      </a:r>
                    </a:p>
                  </a:txBody>
                  <a:tcPr marL="9525" marR="9525" marT="9525" marB="0" anchor="ctr">
                    <a:lnL>
                      <a:noFill/>
                    </a:lnL>
                    <a:lnR>
                      <a:noFill/>
                    </a:lnR>
                    <a:lnT>
                      <a:noFill/>
                    </a:lnT>
                    <a:lnB w="12700" cap="flat" cmpd="sng" algn="ctr">
                      <a:solidFill>
                        <a:srgbClr val="C0504D"/>
                      </a:solidFill>
                      <a:prstDash val="solid"/>
                      <a:round/>
                      <a:headEnd type="none" w="med" len="med"/>
                      <a:tailEnd type="none" w="med" len="med"/>
                    </a:lnB>
                    <a:solidFill>
                      <a:srgbClr val="FFFF00"/>
                    </a:solidFill>
                  </a:tcPr>
                </a:tc>
                <a:tc>
                  <a:txBody>
                    <a:bodyPr/>
                    <a:lstStyle/>
                    <a:p>
                      <a:pPr algn="ctr" rtl="0" fontAlgn="ctr"/>
                      <a:r>
                        <a:rPr lang="en-US" sz="1200" b="0" i="0" u="none" strike="noStrike" dirty="0">
                          <a:solidFill>
                            <a:schemeClr val="tx1"/>
                          </a:solidFill>
                          <a:effectLst/>
                          <a:latin typeface="Arial" panose="020B0604020202020204" pitchFamily="34" charset="0"/>
                          <a:cs typeface="Arial" panose="020B0604020202020204" pitchFamily="34" charset="0"/>
                        </a:rPr>
                        <a:t>70.41</a:t>
                      </a:r>
                    </a:p>
                  </a:txBody>
                  <a:tcPr marL="9525" marR="9525" marT="9525" marB="0" anchor="ctr">
                    <a:lnL>
                      <a:noFill/>
                    </a:lnL>
                    <a:lnR>
                      <a:noFill/>
                    </a:lnR>
                    <a:lnT>
                      <a:noFill/>
                    </a:lnT>
                    <a:lnB>
                      <a:noFill/>
                    </a:lnB>
                  </a:tcPr>
                </a:tc>
                <a:tc>
                  <a:txBody>
                    <a:bodyPr/>
                    <a:lstStyle/>
                    <a:p>
                      <a:pPr algn="ctr" rtl="0" fontAlgn="ctr"/>
                      <a:r>
                        <a:rPr lang="en-US" sz="1200" b="0" i="0" u="none" strike="noStrike" dirty="0">
                          <a:solidFill>
                            <a:schemeClr val="tx1"/>
                          </a:solidFill>
                          <a:effectLst/>
                          <a:latin typeface="Arial" panose="020B0604020202020204" pitchFamily="34" charset="0"/>
                          <a:cs typeface="Arial" panose="020B0604020202020204" pitchFamily="34" charset="0"/>
                        </a:rPr>
                        <a:t>68.1</a:t>
                      </a:r>
                    </a:p>
                  </a:txBody>
                  <a:tcPr marL="9525" marR="9525" marT="9525" marB="0" anchor="ctr">
                    <a:lnL>
                      <a:noFill/>
                    </a:lnL>
                    <a:lnR>
                      <a:noFill/>
                    </a:lnR>
                    <a:lnT>
                      <a:noFill/>
                    </a:lnT>
                    <a:lnB>
                      <a:noFill/>
                    </a:lnB>
                  </a:tcPr>
                </a:tc>
                <a:tc>
                  <a:txBody>
                    <a:bodyPr/>
                    <a:lstStyle/>
                    <a:p>
                      <a:pPr algn="ctr" rtl="0" fontAlgn="ctr"/>
                      <a:r>
                        <a:rPr lang="en-US" sz="1200" b="0" i="0" u="none" strike="noStrike">
                          <a:solidFill>
                            <a:schemeClr val="tx1"/>
                          </a:solidFill>
                          <a:effectLst/>
                          <a:latin typeface="Arial" panose="020B0604020202020204" pitchFamily="34" charset="0"/>
                          <a:cs typeface="Arial" panose="020B0604020202020204" pitchFamily="34" charset="0"/>
                        </a:rPr>
                        <a:t>73.78</a:t>
                      </a:r>
                    </a:p>
                  </a:txBody>
                  <a:tcPr marL="9525" marR="9525" marT="9525" marB="0" anchor="ctr">
                    <a:lnL>
                      <a:noFill/>
                    </a:lnL>
                    <a:lnR>
                      <a:noFill/>
                    </a:lnR>
                    <a:lnT>
                      <a:noFill/>
                    </a:lnT>
                    <a:lnB>
                      <a:noFill/>
                    </a:lnB>
                  </a:tcPr>
                </a:tc>
                <a:tc>
                  <a:txBody>
                    <a:bodyPr/>
                    <a:lstStyle/>
                    <a:p>
                      <a:pPr algn="ctr" rtl="0" fontAlgn="ctr"/>
                      <a:r>
                        <a:rPr lang="en-US" sz="1200" b="0" i="0" u="none" strike="noStrike" dirty="0">
                          <a:solidFill>
                            <a:schemeClr val="tx1"/>
                          </a:solidFill>
                          <a:effectLst/>
                          <a:latin typeface="Arial" panose="020B0604020202020204" pitchFamily="34" charset="0"/>
                          <a:cs typeface="Arial" panose="020B0604020202020204" pitchFamily="34" charset="0"/>
                        </a:rPr>
                        <a:t>5.68</a:t>
                      </a:r>
                    </a:p>
                  </a:txBody>
                  <a:tcPr marL="9525" marR="9525" marT="9525" marB="0" anchor="ctr">
                    <a:lnL>
                      <a:noFill/>
                    </a:lnL>
                    <a:lnR>
                      <a:noFill/>
                    </a:lnR>
                    <a:lnT>
                      <a:noFill/>
                    </a:lnT>
                    <a:lnB>
                      <a:noFill/>
                    </a:lnB>
                    <a:solidFill>
                      <a:srgbClr val="92D050"/>
                    </a:solidFill>
                  </a:tcPr>
                </a:tc>
                <a:tc>
                  <a:txBody>
                    <a:bodyPr/>
                    <a:lstStyle/>
                    <a:p>
                      <a:pPr algn="ctr" rtl="0" fontAlgn="ctr"/>
                      <a:r>
                        <a:rPr lang="en-US" sz="1200" b="0" i="0" u="none" strike="noStrike" dirty="0">
                          <a:solidFill>
                            <a:schemeClr val="tx1"/>
                          </a:solidFill>
                          <a:effectLst/>
                          <a:latin typeface="Arial" panose="020B0604020202020204" pitchFamily="34" charset="0"/>
                          <a:cs typeface="Arial" panose="020B0604020202020204" pitchFamily="34" charset="0"/>
                        </a:rPr>
                        <a:t>0</a:t>
                      </a:r>
                    </a:p>
                  </a:txBody>
                  <a:tcPr marL="9525" marR="9525" marT="9525" marB="0" anchor="ctr">
                    <a:lnL>
                      <a:noFill/>
                    </a:lnL>
                    <a:lnR>
                      <a:noFill/>
                    </a:lnR>
                    <a:lnT>
                      <a:noFill/>
                    </a:lnT>
                    <a:lnB>
                      <a:noFill/>
                    </a:lnB>
                    <a:solidFill>
                      <a:srgbClr val="FFFF00"/>
                    </a:solidFill>
                  </a:tcPr>
                </a:tc>
                <a:tc>
                  <a:txBody>
                    <a:bodyPr/>
                    <a:lstStyle/>
                    <a:p>
                      <a:pPr algn="ctr" rtl="0" fontAlgn="b"/>
                      <a:r>
                        <a:rPr lang="en-US" sz="1200" b="0" i="0" u="none" strike="noStrike" dirty="0">
                          <a:solidFill>
                            <a:schemeClr val="tx1"/>
                          </a:solidFill>
                          <a:effectLst/>
                          <a:latin typeface="Arial" panose="020B0604020202020204" pitchFamily="34" charset="0"/>
                          <a:cs typeface="Arial" panose="020B0604020202020204" pitchFamily="34" charset="0"/>
                        </a:rPr>
                        <a:t>70.76</a:t>
                      </a:r>
                    </a:p>
                  </a:txBody>
                  <a:tcPr marL="9525" marR="9525" marT="9525" marB="0" anchor="b">
                    <a:lnL>
                      <a:noFill/>
                    </a:lnL>
                    <a:lnR>
                      <a:noFill/>
                    </a:lnR>
                    <a:lnT>
                      <a:noFill/>
                    </a:lnT>
                    <a:lnB>
                      <a:noFill/>
                    </a:lnB>
                  </a:tcPr>
                </a:tc>
                <a:extLst>
                  <a:ext uri="{0D108BD9-81ED-4DB2-BD59-A6C34878D82A}">
                    <a16:rowId xmlns:a16="http://schemas.microsoft.com/office/drawing/2014/main" val="2295086289"/>
                  </a:ext>
                </a:extLst>
              </a:tr>
              <a:tr h="272176">
                <a:tc>
                  <a:txBody>
                    <a:bodyPr/>
                    <a:lstStyle/>
                    <a:p>
                      <a:pPr algn="ctr" rtl="0" fontAlgn="ctr"/>
                      <a:r>
                        <a:rPr lang="en-US" sz="1200" b="0" i="0" u="none" strike="noStrike">
                          <a:solidFill>
                            <a:schemeClr val="tx1"/>
                          </a:solidFill>
                          <a:effectLst/>
                          <a:latin typeface="Arial" panose="020B0604020202020204" pitchFamily="34" charset="0"/>
                          <a:cs typeface="Arial" panose="020B0604020202020204" pitchFamily="34" charset="0"/>
                        </a:rPr>
                        <a:t>2020</a:t>
                      </a:r>
                    </a:p>
                  </a:txBody>
                  <a:tcPr marL="9525" marR="9525" marT="9525" marB="0" anchor="ctr">
                    <a:lnL>
                      <a:noFill/>
                    </a:lnL>
                    <a:lnR>
                      <a:noFill/>
                    </a:lnR>
                    <a:lnT>
                      <a:noFill/>
                    </a:lnT>
                    <a:lnB w="12700" cap="flat" cmpd="sng" algn="ctr">
                      <a:solidFill>
                        <a:srgbClr val="C0504D"/>
                      </a:solidFill>
                      <a:prstDash val="solid"/>
                      <a:round/>
                      <a:headEnd type="none" w="med" len="med"/>
                      <a:tailEnd type="none" w="med" len="med"/>
                    </a:lnB>
                  </a:tcPr>
                </a:tc>
                <a:tc>
                  <a:txBody>
                    <a:bodyPr/>
                    <a:lstStyle/>
                    <a:p>
                      <a:pPr algn="ctr" rtl="0" fontAlgn="ctr"/>
                      <a:r>
                        <a:rPr lang="en-US" sz="1200" b="0" i="0" u="none" strike="noStrike">
                          <a:solidFill>
                            <a:schemeClr val="tx1"/>
                          </a:solidFill>
                          <a:effectLst/>
                          <a:latin typeface="Arial" panose="020B0604020202020204" pitchFamily="34" charset="0"/>
                          <a:cs typeface="Arial" panose="020B0604020202020204" pitchFamily="34" charset="0"/>
                        </a:rPr>
                        <a:t>66.71</a:t>
                      </a:r>
                    </a:p>
                  </a:txBody>
                  <a:tcPr marL="9525" marR="9525" marT="9525" marB="0" anchor="ctr">
                    <a:lnL>
                      <a:noFill/>
                    </a:lnL>
                    <a:lnR>
                      <a:noFill/>
                    </a:lnR>
                    <a:lnT>
                      <a:noFill/>
                    </a:lnT>
                    <a:lnB w="12700" cap="flat" cmpd="sng" algn="ctr">
                      <a:solidFill>
                        <a:srgbClr val="C0504D"/>
                      </a:solidFill>
                      <a:prstDash val="solid"/>
                      <a:round/>
                      <a:headEnd type="none" w="med" len="med"/>
                      <a:tailEnd type="none" w="med" len="med"/>
                    </a:lnB>
                  </a:tcPr>
                </a:tc>
                <a:tc>
                  <a:txBody>
                    <a:bodyPr/>
                    <a:lstStyle/>
                    <a:p>
                      <a:pPr algn="ctr" rtl="0" fontAlgn="ctr"/>
                      <a:r>
                        <a:rPr lang="en-US" sz="1200" b="0" i="0" u="none" strike="noStrike">
                          <a:solidFill>
                            <a:schemeClr val="tx1"/>
                          </a:solidFill>
                          <a:effectLst/>
                          <a:latin typeface="Arial" panose="020B0604020202020204" pitchFamily="34" charset="0"/>
                          <a:cs typeface="Arial" panose="020B0604020202020204" pitchFamily="34" charset="0"/>
                        </a:rPr>
                        <a:t>76.22</a:t>
                      </a:r>
                    </a:p>
                  </a:txBody>
                  <a:tcPr marL="9525" marR="9525" marT="9525" marB="0" anchor="ctr">
                    <a:lnL>
                      <a:noFill/>
                    </a:lnL>
                    <a:lnR>
                      <a:noFill/>
                    </a:lnR>
                    <a:lnT>
                      <a:noFill/>
                    </a:lnT>
                    <a:lnB w="12700" cap="flat" cmpd="sng" algn="ctr">
                      <a:solidFill>
                        <a:srgbClr val="C0504D"/>
                      </a:solidFill>
                      <a:prstDash val="solid"/>
                      <a:round/>
                      <a:headEnd type="none" w="med" len="med"/>
                      <a:tailEnd type="none" w="med" len="med"/>
                    </a:lnB>
                  </a:tcPr>
                </a:tc>
                <a:tc>
                  <a:txBody>
                    <a:bodyPr/>
                    <a:lstStyle/>
                    <a:p>
                      <a:pPr algn="ctr" rtl="0" fontAlgn="ctr"/>
                      <a:r>
                        <a:rPr lang="en-US" sz="1200" b="0" i="0" u="none" strike="noStrike" dirty="0">
                          <a:solidFill>
                            <a:schemeClr val="tx1"/>
                          </a:solidFill>
                          <a:effectLst/>
                          <a:latin typeface="Arial" panose="020B0604020202020204" pitchFamily="34" charset="0"/>
                          <a:cs typeface="Arial" panose="020B0604020202020204" pitchFamily="34" charset="0"/>
                        </a:rPr>
                        <a:t>9.51</a:t>
                      </a:r>
                    </a:p>
                  </a:txBody>
                  <a:tcPr marL="9525" marR="9525" marT="9525" marB="0" anchor="ctr">
                    <a:lnL>
                      <a:noFill/>
                    </a:lnL>
                    <a:lnR>
                      <a:noFill/>
                    </a:lnR>
                    <a:lnT>
                      <a:noFill/>
                    </a:lnT>
                    <a:lnB w="12700" cap="flat" cmpd="sng" algn="ctr">
                      <a:solidFill>
                        <a:srgbClr val="C0504D"/>
                      </a:solidFill>
                      <a:prstDash val="solid"/>
                      <a:round/>
                      <a:headEnd type="none" w="med" len="med"/>
                      <a:tailEnd type="none" w="med" len="med"/>
                    </a:lnB>
                    <a:solidFill>
                      <a:srgbClr val="92D050"/>
                    </a:solidFill>
                  </a:tcPr>
                </a:tc>
                <a:tc vMerge="1">
                  <a:txBody>
                    <a:bodyPr/>
                    <a:lstStyle/>
                    <a:p>
                      <a:endParaRPr lang="en-US"/>
                    </a:p>
                  </a:txBody>
                  <a:tcPr/>
                </a:tc>
                <a:tc>
                  <a:txBody>
                    <a:bodyPr/>
                    <a:lstStyle/>
                    <a:p>
                      <a:pPr algn="ctr" rtl="0" fontAlgn="ctr"/>
                      <a:r>
                        <a:rPr lang="en-US" sz="1200" b="0" i="0" u="none" strike="noStrike">
                          <a:solidFill>
                            <a:schemeClr val="tx1"/>
                          </a:solidFill>
                          <a:effectLst/>
                          <a:latin typeface="Arial" panose="020B0604020202020204" pitchFamily="34" charset="0"/>
                          <a:cs typeface="Arial" panose="020B0604020202020204" pitchFamily="34" charset="0"/>
                        </a:rPr>
                        <a:t>70.71</a:t>
                      </a:r>
                    </a:p>
                  </a:txBody>
                  <a:tcPr marL="9525" marR="9525" marT="9525" marB="0" anchor="ctr">
                    <a:lnL>
                      <a:noFill/>
                    </a:lnL>
                    <a:lnR>
                      <a:noFill/>
                    </a:lnR>
                    <a:lnT>
                      <a:noFill/>
                    </a:lnT>
                    <a:lnB w="12700" cap="flat" cmpd="sng" algn="ctr">
                      <a:solidFill>
                        <a:srgbClr val="C0504D"/>
                      </a:solidFill>
                      <a:prstDash val="solid"/>
                      <a:round/>
                      <a:headEnd type="none" w="med" len="med"/>
                      <a:tailEnd type="none" w="med" len="med"/>
                    </a:lnB>
                  </a:tcPr>
                </a:tc>
                <a:tc>
                  <a:txBody>
                    <a:bodyPr/>
                    <a:lstStyle/>
                    <a:p>
                      <a:pPr algn="ctr" rtl="0" fontAlgn="ctr"/>
                      <a:r>
                        <a:rPr lang="en-US" sz="1200" b="0" i="0" u="none" strike="noStrike" dirty="0">
                          <a:solidFill>
                            <a:schemeClr val="tx1"/>
                          </a:solidFill>
                          <a:effectLst/>
                          <a:latin typeface="Arial" panose="020B0604020202020204" pitchFamily="34" charset="0"/>
                          <a:cs typeface="Arial" panose="020B0604020202020204" pitchFamily="34" charset="0"/>
                        </a:rPr>
                        <a:t>68.98</a:t>
                      </a:r>
                    </a:p>
                  </a:txBody>
                  <a:tcPr marL="9525" marR="9525" marT="9525" marB="0" anchor="ctr">
                    <a:lnL>
                      <a:noFill/>
                    </a:lnL>
                    <a:lnR>
                      <a:noFill/>
                    </a:lnR>
                    <a:lnT>
                      <a:noFill/>
                    </a:lnT>
                    <a:lnB w="12700" cap="flat" cmpd="sng" algn="ctr">
                      <a:solidFill>
                        <a:srgbClr val="C0504D"/>
                      </a:solidFill>
                      <a:prstDash val="solid"/>
                      <a:round/>
                      <a:headEnd type="none" w="med" len="med"/>
                      <a:tailEnd type="none" w="med" len="med"/>
                    </a:lnB>
                  </a:tcPr>
                </a:tc>
                <a:tc>
                  <a:txBody>
                    <a:bodyPr/>
                    <a:lstStyle/>
                    <a:p>
                      <a:pPr algn="ctr" rtl="0" fontAlgn="ctr"/>
                      <a:r>
                        <a:rPr lang="en-US" sz="1200" b="0" i="0" u="none" strike="noStrike" dirty="0">
                          <a:solidFill>
                            <a:schemeClr val="tx1"/>
                          </a:solidFill>
                          <a:effectLst/>
                          <a:latin typeface="Arial" panose="020B0604020202020204" pitchFamily="34" charset="0"/>
                          <a:cs typeface="Arial" panose="020B0604020202020204" pitchFamily="34" charset="0"/>
                        </a:rPr>
                        <a:t>74.08</a:t>
                      </a:r>
                    </a:p>
                  </a:txBody>
                  <a:tcPr marL="9525" marR="9525" marT="9525" marB="0" anchor="ctr">
                    <a:lnL>
                      <a:noFill/>
                    </a:lnL>
                    <a:lnR>
                      <a:noFill/>
                    </a:lnR>
                    <a:lnT>
                      <a:noFill/>
                    </a:lnT>
                    <a:lnB w="12700" cap="flat" cmpd="sng" algn="ctr">
                      <a:solidFill>
                        <a:srgbClr val="C0504D"/>
                      </a:solidFill>
                      <a:prstDash val="solid"/>
                      <a:round/>
                      <a:headEnd type="none" w="med" len="med"/>
                      <a:tailEnd type="none" w="med" len="med"/>
                    </a:lnB>
                  </a:tcPr>
                </a:tc>
                <a:tc>
                  <a:txBody>
                    <a:bodyPr/>
                    <a:lstStyle/>
                    <a:p>
                      <a:pPr algn="ctr" rtl="0" fontAlgn="ctr"/>
                      <a:r>
                        <a:rPr lang="en-US" sz="1200" b="0" i="0" u="none" strike="noStrike" dirty="0">
                          <a:solidFill>
                            <a:schemeClr val="tx1"/>
                          </a:solidFill>
                          <a:effectLst/>
                          <a:latin typeface="Arial" panose="020B0604020202020204" pitchFamily="34" charset="0"/>
                          <a:cs typeface="Arial" panose="020B0604020202020204" pitchFamily="34" charset="0"/>
                        </a:rPr>
                        <a:t>5.1</a:t>
                      </a:r>
                    </a:p>
                  </a:txBody>
                  <a:tcPr marL="9525" marR="9525" marT="9525" marB="0" anchor="ctr">
                    <a:lnL>
                      <a:noFill/>
                    </a:lnL>
                    <a:lnR>
                      <a:noFill/>
                    </a:lnR>
                    <a:lnT>
                      <a:noFill/>
                    </a:lnT>
                    <a:lnB w="12700" cap="flat" cmpd="sng" algn="ctr">
                      <a:solidFill>
                        <a:srgbClr val="C0504D"/>
                      </a:solidFill>
                      <a:prstDash val="solid"/>
                      <a:round/>
                      <a:headEnd type="none" w="med" len="med"/>
                      <a:tailEnd type="none" w="med" len="med"/>
                    </a:lnB>
                    <a:solidFill>
                      <a:srgbClr val="92D050"/>
                    </a:solidFill>
                  </a:tcPr>
                </a:tc>
                <a:tc>
                  <a:txBody>
                    <a:bodyPr/>
                    <a:lstStyle/>
                    <a:p>
                      <a:pPr algn="ctr" rtl="0" fontAlgn="ctr"/>
                      <a:r>
                        <a:rPr lang="en-US" sz="1200" b="0" i="0" u="none" strike="noStrike" dirty="0">
                          <a:solidFill>
                            <a:schemeClr val="tx1"/>
                          </a:solidFill>
                          <a:effectLst/>
                          <a:latin typeface="Arial" panose="020B0604020202020204" pitchFamily="34" charset="0"/>
                          <a:cs typeface="Arial" panose="020B0604020202020204" pitchFamily="34" charset="0"/>
                        </a:rPr>
                        <a:t>0.58</a:t>
                      </a:r>
                    </a:p>
                  </a:txBody>
                  <a:tcPr marL="9525" marR="9525" marT="9525" marB="0" anchor="ctr">
                    <a:lnL>
                      <a:noFill/>
                    </a:lnL>
                    <a:lnR>
                      <a:noFill/>
                    </a:lnR>
                    <a:lnT>
                      <a:noFill/>
                    </a:lnT>
                    <a:lnB w="12700" cap="flat" cmpd="sng" algn="ctr">
                      <a:solidFill>
                        <a:srgbClr val="C0504D"/>
                      </a:solidFill>
                      <a:prstDash val="solid"/>
                      <a:round/>
                      <a:headEnd type="none" w="med" len="med"/>
                      <a:tailEnd type="none" w="med" len="med"/>
                    </a:lnB>
                    <a:solidFill>
                      <a:srgbClr val="FFFF00"/>
                    </a:solidFill>
                  </a:tcPr>
                </a:tc>
                <a:tc>
                  <a:txBody>
                    <a:bodyPr/>
                    <a:lstStyle/>
                    <a:p>
                      <a:pPr algn="ctr" rtl="0" fontAlgn="b"/>
                      <a:r>
                        <a:rPr lang="en-US" sz="1200" b="0" i="0" u="none" strike="noStrike">
                          <a:solidFill>
                            <a:schemeClr val="tx1"/>
                          </a:solidFill>
                          <a:effectLst/>
                          <a:latin typeface="Arial" panose="020B0604020202020204" pitchFamily="34" charset="0"/>
                          <a:cs typeface="Arial" panose="020B0604020202020204" pitchFamily="34" charset="0"/>
                        </a:rPr>
                        <a:t>71.37</a:t>
                      </a:r>
                    </a:p>
                  </a:txBody>
                  <a:tcPr marL="9525" marR="9525" marT="9525" marB="0" anchor="b">
                    <a:lnL>
                      <a:noFill/>
                    </a:lnL>
                    <a:lnR>
                      <a:noFill/>
                    </a:lnR>
                    <a:lnT>
                      <a:noFill/>
                    </a:lnT>
                    <a:lnB>
                      <a:noFill/>
                    </a:lnB>
                  </a:tcPr>
                </a:tc>
                <a:extLst>
                  <a:ext uri="{0D108BD9-81ED-4DB2-BD59-A6C34878D82A}">
                    <a16:rowId xmlns:a16="http://schemas.microsoft.com/office/drawing/2014/main" val="1447115939"/>
                  </a:ext>
                </a:extLst>
              </a:tr>
              <a:tr h="261807">
                <a:tc>
                  <a:txBody>
                    <a:bodyPr/>
                    <a:lstStyle/>
                    <a:p>
                      <a:pPr algn="ctr" rtl="0" fontAlgn="b"/>
                      <a:r>
                        <a:rPr lang="en-US" sz="1200" b="0" i="0" u="none" strike="noStrike">
                          <a:solidFill>
                            <a:schemeClr val="tx1"/>
                          </a:solidFill>
                          <a:effectLst/>
                          <a:latin typeface="Arial" panose="020B0604020202020204" pitchFamily="34" charset="0"/>
                          <a:cs typeface="Arial" panose="020B0604020202020204" pitchFamily="34" charset="0"/>
                        </a:rPr>
                        <a:t>2021</a:t>
                      </a:r>
                    </a:p>
                  </a:txBody>
                  <a:tcPr marL="9525" marR="9525" marT="9525" marB="0" anchor="b">
                    <a:lnL>
                      <a:noFill/>
                    </a:lnL>
                    <a:lnR>
                      <a:noFill/>
                    </a:lnR>
                    <a:lnT w="12700" cap="flat" cmpd="sng" algn="ctr">
                      <a:solidFill>
                        <a:srgbClr val="C0504D"/>
                      </a:solidFill>
                      <a:prstDash val="solid"/>
                      <a:round/>
                      <a:headEnd type="none" w="med" len="med"/>
                      <a:tailEnd type="none" w="med" len="med"/>
                    </a:lnT>
                    <a:lnB>
                      <a:noFill/>
                    </a:lnB>
                  </a:tcPr>
                </a:tc>
                <a:tc>
                  <a:txBody>
                    <a:bodyPr/>
                    <a:lstStyle/>
                    <a:p>
                      <a:pPr algn="ctr" rtl="0" fontAlgn="b"/>
                      <a:r>
                        <a:rPr lang="en-US" sz="1200" b="0" i="0" u="none" strike="noStrike">
                          <a:solidFill>
                            <a:schemeClr val="tx1"/>
                          </a:solidFill>
                          <a:effectLst/>
                          <a:latin typeface="Arial" panose="020B0604020202020204" pitchFamily="34" charset="0"/>
                          <a:cs typeface="Arial" panose="020B0604020202020204" pitchFamily="34" charset="0"/>
                        </a:rPr>
                        <a:t>67.05</a:t>
                      </a:r>
                    </a:p>
                  </a:txBody>
                  <a:tcPr marL="9525" marR="9525" marT="9525" marB="0" anchor="b">
                    <a:lnL>
                      <a:noFill/>
                    </a:lnL>
                    <a:lnR>
                      <a:noFill/>
                    </a:lnR>
                    <a:lnT w="12700" cap="flat" cmpd="sng" algn="ctr">
                      <a:solidFill>
                        <a:srgbClr val="C0504D"/>
                      </a:solidFill>
                      <a:prstDash val="solid"/>
                      <a:round/>
                      <a:headEnd type="none" w="med" len="med"/>
                      <a:tailEnd type="none" w="med" len="med"/>
                    </a:lnT>
                    <a:lnB>
                      <a:noFill/>
                    </a:lnB>
                  </a:tcPr>
                </a:tc>
                <a:tc>
                  <a:txBody>
                    <a:bodyPr/>
                    <a:lstStyle/>
                    <a:p>
                      <a:pPr algn="ctr" rtl="0" fontAlgn="b"/>
                      <a:r>
                        <a:rPr lang="en-US" sz="1200" b="0" i="0" u="none" strike="noStrike">
                          <a:solidFill>
                            <a:schemeClr val="tx1"/>
                          </a:solidFill>
                          <a:effectLst/>
                          <a:latin typeface="Arial" panose="020B0604020202020204" pitchFamily="34" charset="0"/>
                          <a:cs typeface="Arial" panose="020B0604020202020204" pitchFamily="34" charset="0"/>
                        </a:rPr>
                        <a:t>76.47</a:t>
                      </a:r>
                    </a:p>
                  </a:txBody>
                  <a:tcPr marL="9525" marR="9525" marT="9525" marB="0" anchor="b">
                    <a:lnL>
                      <a:noFill/>
                    </a:lnL>
                    <a:lnR>
                      <a:noFill/>
                    </a:lnR>
                    <a:lnT w="12700" cap="flat" cmpd="sng" algn="ctr">
                      <a:solidFill>
                        <a:srgbClr val="C0504D"/>
                      </a:solidFill>
                      <a:prstDash val="solid"/>
                      <a:round/>
                      <a:headEnd type="none" w="med" len="med"/>
                      <a:tailEnd type="none" w="med" len="med"/>
                    </a:lnT>
                    <a:lnB>
                      <a:noFill/>
                    </a:lnB>
                  </a:tcPr>
                </a:tc>
                <a:tc>
                  <a:txBody>
                    <a:bodyPr/>
                    <a:lstStyle/>
                    <a:p>
                      <a:pPr algn="ctr" rtl="0" fontAlgn="b"/>
                      <a:r>
                        <a:rPr lang="en-US" sz="1200" b="0" i="0" u="none" strike="noStrike" dirty="0">
                          <a:solidFill>
                            <a:schemeClr val="tx1"/>
                          </a:solidFill>
                          <a:effectLst/>
                          <a:latin typeface="Arial" panose="020B0604020202020204" pitchFamily="34" charset="0"/>
                          <a:cs typeface="Arial" panose="020B0604020202020204" pitchFamily="34" charset="0"/>
                        </a:rPr>
                        <a:t>9.42</a:t>
                      </a:r>
                    </a:p>
                  </a:txBody>
                  <a:tcPr marL="9525" marR="9525" marT="9525" marB="0" anchor="b">
                    <a:lnL>
                      <a:noFill/>
                    </a:lnL>
                    <a:lnR>
                      <a:noFill/>
                    </a:lnR>
                    <a:lnT w="12700" cap="flat" cmpd="sng" algn="ctr">
                      <a:solidFill>
                        <a:srgbClr val="C0504D"/>
                      </a:solidFill>
                      <a:prstDash val="solid"/>
                      <a:round/>
                      <a:headEnd type="none" w="med" len="med"/>
                      <a:tailEnd type="none" w="med" len="med"/>
                    </a:lnT>
                    <a:lnB>
                      <a:noFill/>
                    </a:lnB>
                    <a:solidFill>
                      <a:srgbClr val="92D050"/>
                    </a:solidFill>
                  </a:tcPr>
                </a:tc>
                <a:tc>
                  <a:txBody>
                    <a:bodyPr/>
                    <a:lstStyle/>
                    <a:p>
                      <a:pPr algn="ctr" rtl="0" fontAlgn="b"/>
                      <a:r>
                        <a:rPr lang="en-US" sz="1200" b="0" i="0" u="none" strike="noStrike" dirty="0">
                          <a:solidFill>
                            <a:schemeClr val="tx1"/>
                          </a:solidFill>
                          <a:effectLst/>
                          <a:latin typeface="Arial" panose="020B0604020202020204" pitchFamily="34" charset="0"/>
                          <a:cs typeface="Arial" panose="020B0604020202020204" pitchFamily="34" charset="0"/>
                        </a:rPr>
                        <a:t>0.09</a:t>
                      </a:r>
                    </a:p>
                  </a:txBody>
                  <a:tcPr marL="9525" marR="9525" marT="9525" marB="0" anchor="b">
                    <a:lnL>
                      <a:noFill/>
                    </a:lnL>
                    <a:lnR>
                      <a:noFill/>
                    </a:lnR>
                    <a:lnT w="12700" cap="flat" cmpd="sng" algn="ctr">
                      <a:solidFill>
                        <a:srgbClr val="C0504D"/>
                      </a:solidFill>
                      <a:prstDash val="solid"/>
                      <a:round/>
                      <a:headEnd type="none" w="med" len="med"/>
                      <a:tailEnd type="none" w="med" len="med"/>
                    </a:lnT>
                    <a:lnB>
                      <a:noFill/>
                    </a:lnB>
                    <a:solidFill>
                      <a:srgbClr val="FFFF00"/>
                    </a:solidFill>
                  </a:tcPr>
                </a:tc>
                <a:tc>
                  <a:txBody>
                    <a:bodyPr/>
                    <a:lstStyle/>
                    <a:p>
                      <a:pPr algn="ctr" rtl="0" fontAlgn="b"/>
                      <a:r>
                        <a:rPr lang="en-US" sz="1200" b="0" i="0" u="none" strike="noStrike">
                          <a:solidFill>
                            <a:schemeClr val="tx1"/>
                          </a:solidFill>
                          <a:effectLst/>
                          <a:latin typeface="Arial" panose="020B0604020202020204" pitchFamily="34" charset="0"/>
                          <a:cs typeface="Arial" panose="020B0604020202020204" pitchFamily="34" charset="0"/>
                        </a:rPr>
                        <a:t>71.01</a:t>
                      </a:r>
                    </a:p>
                  </a:txBody>
                  <a:tcPr marL="9525" marR="9525" marT="9525" marB="0" anchor="b">
                    <a:lnL>
                      <a:noFill/>
                    </a:lnL>
                    <a:lnR>
                      <a:noFill/>
                    </a:lnR>
                    <a:lnT w="12700" cap="flat" cmpd="sng" algn="ctr">
                      <a:solidFill>
                        <a:srgbClr val="C0504D"/>
                      </a:solidFill>
                      <a:prstDash val="solid"/>
                      <a:round/>
                      <a:headEnd type="none" w="med" len="med"/>
                      <a:tailEnd type="none" w="med" len="med"/>
                    </a:lnT>
                    <a:lnB>
                      <a:noFill/>
                    </a:lnB>
                  </a:tcPr>
                </a:tc>
                <a:tc>
                  <a:txBody>
                    <a:bodyPr/>
                    <a:lstStyle/>
                    <a:p>
                      <a:pPr algn="ctr" rtl="0" fontAlgn="b"/>
                      <a:r>
                        <a:rPr lang="en-US" sz="1200" b="0" i="0" u="none" strike="noStrike" dirty="0">
                          <a:solidFill>
                            <a:schemeClr val="tx1"/>
                          </a:solidFill>
                          <a:effectLst/>
                          <a:latin typeface="Arial" panose="020B0604020202020204" pitchFamily="34" charset="0"/>
                          <a:cs typeface="Arial" panose="020B0604020202020204" pitchFamily="34" charset="0"/>
                        </a:rPr>
                        <a:t>69.67</a:t>
                      </a:r>
                    </a:p>
                  </a:txBody>
                  <a:tcPr marL="9525" marR="9525" marT="9525" marB="0" anchor="b">
                    <a:lnL>
                      <a:noFill/>
                    </a:lnL>
                    <a:lnR>
                      <a:noFill/>
                    </a:lnR>
                    <a:lnT w="12700" cap="flat" cmpd="sng" algn="ctr">
                      <a:solidFill>
                        <a:srgbClr val="C0504D"/>
                      </a:solidFill>
                      <a:prstDash val="solid"/>
                      <a:round/>
                      <a:headEnd type="none" w="med" len="med"/>
                      <a:tailEnd type="none" w="med" len="med"/>
                    </a:lnT>
                    <a:lnB>
                      <a:noFill/>
                    </a:lnB>
                  </a:tcPr>
                </a:tc>
                <a:tc>
                  <a:txBody>
                    <a:bodyPr/>
                    <a:lstStyle/>
                    <a:p>
                      <a:pPr algn="ctr" rtl="0" fontAlgn="b"/>
                      <a:r>
                        <a:rPr lang="en-US" sz="1200" b="0" i="0" u="none" strike="noStrike" dirty="0">
                          <a:solidFill>
                            <a:schemeClr val="tx1"/>
                          </a:solidFill>
                          <a:effectLst/>
                          <a:latin typeface="Arial" panose="020B0604020202020204" pitchFamily="34" charset="0"/>
                          <a:cs typeface="Arial" panose="020B0604020202020204" pitchFamily="34" charset="0"/>
                        </a:rPr>
                        <a:t>74.47</a:t>
                      </a:r>
                    </a:p>
                  </a:txBody>
                  <a:tcPr marL="9525" marR="9525" marT="9525" marB="0" anchor="b">
                    <a:lnL>
                      <a:noFill/>
                    </a:lnL>
                    <a:lnR>
                      <a:noFill/>
                    </a:lnR>
                    <a:lnT w="12700" cap="flat" cmpd="sng" algn="ctr">
                      <a:solidFill>
                        <a:srgbClr val="C0504D"/>
                      </a:solidFill>
                      <a:prstDash val="solid"/>
                      <a:round/>
                      <a:headEnd type="none" w="med" len="med"/>
                      <a:tailEnd type="none" w="med" len="med"/>
                    </a:lnT>
                    <a:lnB>
                      <a:noFill/>
                    </a:lnB>
                  </a:tcPr>
                </a:tc>
                <a:tc>
                  <a:txBody>
                    <a:bodyPr/>
                    <a:lstStyle/>
                    <a:p>
                      <a:pPr algn="ctr" rtl="0" fontAlgn="b"/>
                      <a:r>
                        <a:rPr lang="en-US" sz="1200" b="0" i="0" u="none" strike="noStrike" dirty="0">
                          <a:solidFill>
                            <a:schemeClr val="tx1"/>
                          </a:solidFill>
                          <a:effectLst/>
                          <a:latin typeface="Arial" panose="020B0604020202020204" pitchFamily="34" charset="0"/>
                          <a:cs typeface="Arial" panose="020B0604020202020204" pitchFamily="34" charset="0"/>
                        </a:rPr>
                        <a:t>4.8</a:t>
                      </a:r>
                    </a:p>
                  </a:txBody>
                  <a:tcPr marL="9525" marR="9525" marT="9525" marB="0" anchor="b">
                    <a:lnL>
                      <a:noFill/>
                    </a:lnL>
                    <a:lnR>
                      <a:noFill/>
                    </a:lnR>
                    <a:lnT w="12700" cap="flat" cmpd="sng" algn="ctr">
                      <a:solidFill>
                        <a:srgbClr val="C0504D"/>
                      </a:solidFill>
                      <a:prstDash val="solid"/>
                      <a:round/>
                      <a:headEnd type="none" w="med" len="med"/>
                      <a:tailEnd type="none" w="med" len="med"/>
                    </a:lnT>
                    <a:lnB>
                      <a:noFill/>
                    </a:lnB>
                    <a:solidFill>
                      <a:srgbClr val="92D050"/>
                    </a:solidFill>
                  </a:tcPr>
                </a:tc>
                <a:tc>
                  <a:txBody>
                    <a:bodyPr/>
                    <a:lstStyle/>
                    <a:p>
                      <a:pPr algn="ctr" rtl="0" fontAlgn="b"/>
                      <a:r>
                        <a:rPr lang="en-US" sz="1200" b="0" i="0" u="none" strike="noStrike" dirty="0">
                          <a:solidFill>
                            <a:schemeClr val="tx1"/>
                          </a:solidFill>
                          <a:effectLst/>
                          <a:latin typeface="Arial" panose="020B0604020202020204" pitchFamily="34" charset="0"/>
                          <a:cs typeface="Arial" panose="020B0604020202020204" pitchFamily="34" charset="0"/>
                        </a:rPr>
                        <a:t>0.3</a:t>
                      </a:r>
                    </a:p>
                  </a:txBody>
                  <a:tcPr marL="9525" marR="9525" marT="9525" marB="0" anchor="b">
                    <a:lnL>
                      <a:noFill/>
                    </a:lnL>
                    <a:lnR>
                      <a:noFill/>
                    </a:lnR>
                    <a:lnT w="12700" cap="flat" cmpd="sng" algn="ctr">
                      <a:solidFill>
                        <a:srgbClr val="C0504D"/>
                      </a:solidFill>
                      <a:prstDash val="solid"/>
                      <a:round/>
                      <a:headEnd type="none" w="med" len="med"/>
                      <a:tailEnd type="none" w="med" len="med"/>
                    </a:lnT>
                    <a:lnB>
                      <a:noFill/>
                    </a:lnB>
                    <a:solidFill>
                      <a:srgbClr val="FFFF00"/>
                    </a:solidFill>
                  </a:tcPr>
                </a:tc>
                <a:tc>
                  <a:txBody>
                    <a:bodyPr/>
                    <a:lstStyle/>
                    <a:p>
                      <a:pPr algn="ctr" rtl="0" fontAlgn="b"/>
                      <a:r>
                        <a:rPr lang="en-US" sz="1200" b="0" i="0" u="none" strike="noStrike">
                          <a:solidFill>
                            <a:schemeClr val="tx1"/>
                          </a:solidFill>
                          <a:effectLst/>
                          <a:latin typeface="Arial" panose="020B0604020202020204" pitchFamily="34" charset="0"/>
                          <a:cs typeface="Arial" panose="020B0604020202020204" pitchFamily="34" charset="0"/>
                        </a:rPr>
                        <a:t>71.9</a:t>
                      </a:r>
                    </a:p>
                  </a:txBody>
                  <a:tcPr marL="9525" marR="9525" marT="9525" marB="0" anchor="b">
                    <a:lnL>
                      <a:noFill/>
                    </a:lnL>
                    <a:lnR>
                      <a:noFill/>
                    </a:lnR>
                    <a:lnT>
                      <a:noFill/>
                    </a:lnT>
                    <a:lnB>
                      <a:noFill/>
                    </a:lnB>
                  </a:tcPr>
                </a:tc>
                <a:extLst>
                  <a:ext uri="{0D108BD9-81ED-4DB2-BD59-A6C34878D82A}">
                    <a16:rowId xmlns:a16="http://schemas.microsoft.com/office/drawing/2014/main" val="1626154026"/>
                  </a:ext>
                </a:extLst>
              </a:tr>
              <a:tr h="272176">
                <a:tc>
                  <a:txBody>
                    <a:bodyPr/>
                    <a:lstStyle/>
                    <a:p>
                      <a:pPr algn="ctr" rtl="0" fontAlgn="b"/>
                      <a:r>
                        <a:rPr lang="en-US" sz="1200" b="0" i="0" u="none" strike="noStrike">
                          <a:solidFill>
                            <a:schemeClr val="tx1"/>
                          </a:solidFill>
                          <a:effectLst/>
                          <a:latin typeface="Arial" panose="020B0604020202020204" pitchFamily="34" charset="0"/>
                          <a:cs typeface="Arial" panose="020B0604020202020204" pitchFamily="34" charset="0"/>
                        </a:rPr>
                        <a:t>2022</a:t>
                      </a:r>
                    </a:p>
                  </a:txBody>
                  <a:tcPr marL="9525" marR="9525" marT="9525" marB="0" anchor="b">
                    <a:lnL>
                      <a:noFill/>
                    </a:lnL>
                    <a:lnR>
                      <a:noFill/>
                    </a:lnR>
                    <a:lnT>
                      <a:noFill/>
                    </a:lnT>
                    <a:lnB w="12700" cap="flat" cmpd="sng" algn="ctr">
                      <a:solidFill>
                        <a:srgbClr val="C0504D"/>
                      </a:solidFill>
                      <a:prstDash val="solid"/>
                      <a:round/>
                      <a:headEnd type="none" w="med" len="med"/>
                      <a:tailEnd type="none" w="med" len="med"/>
                    </a:lnB>
                  </a:tcPr>
                </a:tc>
                <a:tc>
                  <a:txBody>
                    <a:bodyPr/>
                    <a:lstStyle/>
                    <a:p>
                      <a:pPr algn="ctr" rtl="0" fontAlgn="b"/>
                      <a:r>
                        <a:rPr lang="en-US" sz="1200" b="0" i="0" u="none" strike="noStrike">
                          <a:solidFill>
                            <a:schemeClr val="tx1"/>
                          </a:solidFill>
                          <a:effectLst/>
                          <a:latin typeface="Arial" panose="020B0604020202020204" pitchFamily="34" charset="0"/>
                          <a:cs typeface="Arial" panose="020B0604020202020204" pitchFamily="34" charset="0"/>
                        </a:rPr>
                        <a:t>67.33</a:t>
                      </a:r>
                    </a:p>
                  </a:txBody>
                  <a:tcPr marL="9525" marR="9525" marT="9525" marB="0" anchor="b">
                    <a:lnL>
                      <a:noFill/>
                    </a:lnL>
                    <a:lnR>
                      <a:noFill/>
                    </a:lnR>
                    <a:lnT>
                      <a:noFill/>
                    </a:lnT>
                    <a:lnB>
                      <a:noFill/>
                    </a:lnB>
                  </a:tcPr>
                </a:tc>
                <a:tc>
                  <a:txBody>
                    <a:bodyPr/>
                    <a:lstStyle/>
                    <a:p>
                      <a:pPr algn="ctr" rtl="0" fontAlgn="b"/>
                      <a:r>
                        <a:rPr lang="en-US" sz="1200" b="0" i="0" u="none" strike="noStrike">
                          <a:solidFill>
                            <a:schemeClr val="tx1"/>
                          </a:solidFill>
                          <a:effectLst/>
                          <a:latin typeface="Arial" panose="020B0604020202020204" pitchFamily="34" charset="0"/>
                          <a:cs typeface="Arial" panose="020B0604020202020204" pitchFamily="34" charset="0"/>
                        </a:rPr>
                        <a:t>76.7</a:t>
                      </a:r>
                    </a:p>
                  </a:txBody>
                  <a:tcPr marL="9525" marR="9525" marT="9525" marB="0" anchor="b">
                    <a:lnL>
                      <a:noFill/>
                    </a:lnL>
                    <a:lnR>
                      <a:noFill/>
                    </a:lnR>
                    <a:lnT>
                      <a:noFill/>
                    </a:lnT>
                    <a:lnB>
                      <a:noFill/>
                    </a:lnB>
                  </a:tcPr>
                </a:tc>
                <a:tc>
                  <a:txBody>
                    <a:bodyPr/>
                    <a:lstStyle/>
                    <a:p>
                      <a:pPr algn="ctr" rtl="0" fontAlgn="b"/>
                      <a:r>
                        <a:rPr lang="en-US" sz="1200" b="0" i="0" u="none" strike="noStrike" dirty="0">
                          <a:solidFill>
                            <a:schemeClr val="tx1"/>
                          </a:solidFill>
                          <a:effectLst/>
                          <a:latin typeface="Arial" panose="020B0604020202020204" pitchFamily="34" charset="0"/>
                          <a:cs typeface="Arial" panose="020B0604020202020204" pitchFamily="34" charset="0"/>
                        </a:rPr>
                        <a:t>9.37</a:t>
                      </a:r>
                    </a:p>
                  </a:txBody>
                  <a:tcPr marL="9525" marR="9525" marT="9525" marB="0" anchor="b">
                    <a:lnL>
                      <a:noFill/>
                    </a:lnL>
                    <a:lnR>
                      <a:noFill/>
                    </a:lnR>
                    <a:lnT>
                      <a:noFill/>
                    </a:lnT>
                    <a:lnB>
                      <a:noFill/>
                    </a:lnB>
                    <a:solidFill>
                      <a:srgbClr val="92D050"/>
                    </a:solidFill>
                  </a:tcPr>
                </a:tc>
                <a:tc>
                  <a:txBody>
                    <a:bodyPr/>
                    <a:lstStyle/>
                    <a:p>
                      <a:pPr algn="ctr" rtl="0" fontAlgn="b"/>
                      <a:r>
                        <a:rPr lang="en-US" sz="1200" b="0" i="0" u="none" strike="noStrike" dirty="0">
                          <a:solidFill>
                            <a:schemeClr val="tx1"/>
                          </a:solidFill>
                          <a:effectLst/>
                          <a:latin typeface="Arial" panose="020B0604020202020204" pitchFamily="34" charset="0"/>
                          <a:cs typeface="Arial" panose="020B0604020202020204" pitchFamily="34" charset="0"/>
                        </a:rPr>
                        <a:t>0.05</a:t>
                      </a:r>
                    </a:p>
                  </a:txBody>
                  <a:tcPr marL="9525" marR="9525" marT="9525" marB="0" anchor="b">
                    <a:lnL>
                      <a:noFill/>
                    </a:lnL>
                    <a:lnR>
                      <a:noFill/>
                    </a:lnR>
                    <a:lnT>
                      <a:noFill/>
                    </a:lnT>
                    <a:lnB>
                      <a:noFill/>
                    </a:lnB>
                    <a:solidFill>
                      <a:srgbClr val="FFFF00"/>
                    </a:solidFill>
                  </a:tcPr>
                </a:tc>
                <a:tc>
                  <a:txBody>
                    <a:bodyPr/>
                    <a:lstStyle/>
                    <a:p>
                      <a:pPr algn="ctr" rtl="0" fontAlgn="b"/>
                      <a:r>
                        <a:rPr lang="en-US" sz="1200" b="0" i="0" u="none" strike="noStrike">
                          <a:solidFill>
                            <a:schemeClr val="tx1"/>
                          </a:solidFill>
                          <a:effectLst/>
                          <a:latin typeface="Arial" panose="020B0604020202020204" pitchFamily="34" charset="0"/>
                          <a:cs typeface="Arial" panose="020B0604020202020204" pitchFamily="34" charset="0"/>
                        </a:rPr>
                        <a:t>71.28</a:t>
                      </a:r>
                    </a:p>
                  </a:txBody>
                  <a:tcPr marL="9525" marR="9525" marT="9525" marB="0" anchor="b">
                    <a:lnL>
                      <a:noFill/>
                    </a:lnL>
                    <a:lnR>
                      <a:noFill/>
                    </a:lnR>
                    <a:lnT>
                      <a:noFill/>
                    </a:lnT>
                    <a:lnB>
                      <a:noFill/>
                    </a:lnB>
                  </a:tcPr>
                </a:tc>
                <a:tc>
                  <a:txBody>
                    <a:bodyPr/>
                    <a:lstStyle/>
                    <a:p>
                      <a:pPr algn="ctr" rtl="0" fontAlgn="b"/>
                      <a:r>
                        <a:rPr lang="en-US" sz="1200" b="0" i="0" u="none" strike="noStrike">
                          <a:solidFill>
                            <a:schemeClr val="tx1"/>
                          </a:solidFill>
                          <a:effectLst/>
                          <a:latin typeface="Arial" panose="020B0604020202020204" pitchFamily="34" charset="0"/>
                          <a:cs typeface="Arial" panose="020B0604020202020204" pitchFamily="34" charset="0"/>
                        </a:rPr>
                        <a:t>70.34</a:t>
                      </a:r>
                    </a:p>
                  </a:txBody>
                  <a:tcPr marL="9525" marR="9525" marT="9525" marB="0" anchor="b">
                    <a:lnL>
                      <a:noFill/>
                    </a:lnL>
                    <a:lnR>
                      <a:noFill/>
                    </a:lnR>
                    <a:lnT>
                      <a:noFill/>
                    </a:lnT>
                    <a:lnB>
                      <a:noFill/>
                    </a:lnB>
                  </a:tcPr>
                </a:tc>
                <a:tc>
                  <a:txBody>
                    <a:bodyPr/>
                    <a:lstStyle/>
                    <a:p>
                      <a:pPr algn="ctr" rtl="0" fontAlgn="b"/>
                      <a:r>
                        <a:rPr lang="en-US" sz="1200" b="0" i="0" u="none" strike="noStrike">
                          <a:solidFill>
                            <a:schemeClr val="tx1"/>
                          </a:solidFill>
                          <a:effectLst/>
                          <a:latin typeface="Arial" panose="020B0604020202020204" pitchFamily="34" charset="0"/>
                          <a:cs typeface="Arial" panose="020B0604020202020204" pitchFamily="34" charset="0"/>
                        </a:rPr>
                        <a:t>75.07</a:t>
                      </a:r>
                    </a:p>
                  </a:txBody>
                  <a:tcPr marL="9525" marR="9525" marT="9525" marB="0" anchor="b">
                    <a:lnL>
                      <a:noFill/>
                    </a:lnL>
                    <a:lnR>
                      <a:noFill/>
                    </a:lnR>
                    <a:lnT>
                      <a:noFill/>
                    </a:lnT>
                    <a:lnB>
                      <a:noFill/>
                    </a:lnB>
                  </a:tcPr>
                </a:tc>
                <a:tc>
                  <a:txBody>
                    <a:bodyPr/>
                    <a:lstStyle/>
                    <a:p>
                      <a:pPr algn="ctr" rtl="0" fontAlgn="b"/>
                      <a:r>
                        <a:rPr lang="en-US" sz="1200" b="0" i="0" u="none" strike="noStrike" dirty="0">
                          <a:solidFill>
                            <a:schemeClr val="tx1"/>
                          </a:solidFill>
                          <a:effectLst/>
                          <a:latin typeface="Arial" panose="020B0604020202020204" pitchFamily="34" charset="0"/>
                          <a:cs typeface="Arial" panose="020B0604020202020204" pitchFamily="34" charset="0"/>
                        </a:rPr>
                        <a:t>4.73</a:t>
                      </a:r>
                    </a:p>
                  </a:txBody>
                  <a:tcPr marL="9525" marR="9525" marT="9525" marB="0" anchor="b">
                    <a:lnL>
                      <a:noFill/>
                    </a:lnL>
                    <a:lnR>
                      <a:noFill/>
                    </a:lnR>
                    <a:lnT>
                      <a:noFill/>
                    </a:lnT>
                    <a:lnB>
                      <a:noFill/>
                    </a:lnB>
                    <a:solidFill>
                      <a:srgbClr val="92D050"/>
                    </a:solidFill>
                  </a:tcPr>
                </a:tc>
                <a:tc>
                  <a:txBody>
                    <a:bodyPr/>
                    <a:lstStyle/>
                    <a:p>
                      <a:pPr algn="ctr" rtl="0" fontAlgn="b"/>
                      <a:r>
                        <a:rPr lang="en-US" sz="1200" b="0" i="0" u="none" strike="noStrike" dirty="0">
                          <a:solidFill>
                            <a:schemeClr val="tx1"/>
                          </a:solidFill>
                          <a:effectLst/>
                          <a:latin typeface="Arial" panose="020B0604020202020204" pitchFamily="34" charset="0"/>
                          <a:cs typeface="Arial" panose="020B0604020202020204" pitchFamily="34" charset="0"/>
                        </a:rPr>
                        <a:t>0.07</a:t>
                      </a:r>
                    </a:p>
                  </a:txBody>
                  <a:tcPr marL="9525" marR="9525" marT="9525" marB="0" anchor="b">
                    <a:lnL>
                      <a:noFill/>
                    </a:lnL>
                    <a:lnR>
                      <a:noFill/>
                    </a:lnR>
                    <a:lnT>
                      <a:noFill/>
                    </a:lnT>
                    <a:lnB>
                      <a:noFill/>
                    </a:lnB>
                    <a:solidFill>
                      <a:srgbClr val="FFFF00"/>
                    </a:solidFill>
                  </a:tcPr>
                </a:tc>
                <a:tc>
                  <a:txBody>
                    <a:bodyPr/>
                    <a:lstStyle/>
                    <a:p>
                      <a:pPr algn="ctr" rtl="0" fontAlgn="b"/>
                      <a:r>
                        <a:rPr lang="en-US" sz="1200" b="0" i="0" u="none" strike="noStrike">
                          <a:solidFill>
                            <a:schemeClr val="tx1"/>
                          </a:solidFill>
                          <a:effectLst/>
                          <a:latin typeface="Arial" panose="020B0604020202020204" pitchFamily="34" charset="0"/>
                          <a:cs typeface="Arial" panose="020B0604020202020204" pitchFamily="34" charset="0"/>
                        </a:rPr>
                        <a:t>72.54</a:t>
                      </a:r>
                    </a:p>
                  </a:txBody>
                  <a:tcPr marL="9525" marR="9525" marT="9525" marB="0" anchor="b">
                    <a:lnL>
                      <a:noFill/>
                    </a:lnL>
                    <a:lnR>
                      <a:noFill/>
                    </a:lnR>
                    <a:lnT>
                      <a:noFill/>
                    </a:lnT>
                    <a:lnB>
                      <a:noFill/>
                    </a:lnB>
                  </a:tcPr>
                </a:tc>
                <a:extLst>
                  <a:ext uri="{0D108BD9-81ED-4DB2-BD59-A6C34878D82A}">
                    <a16:rowId xmlns:a16="http://schemas.microsoft.com/office/drawing/2014/main" val="3600762178"/>
                  </a:ext>
                </a:extLst>
              </a:tr>
              <a:tr h="261807">
                <a:tc>
                  <a:txBody>
                    <a:bodyPr/>
                    <a:lstStyle/>
                    <a:p>
                      <a:pPr algn="ctr" rtl="0" fontAlgn="b"/>
                      <a:r>
                        <a:rPr lang="en-US" sz="1200" b="0" i="0" u="none" strike="noStrike">
                          <a:solidFill>
                            <a:schemeClr val="tx1"/>
                          </a:solidFill>
                          <a:effectLst/>
                          <a:latin typeface="Arial" panose="020B0604020202020204" pitchFamily="34" charset="0"/>
                          <a:cs typeface="Arial" panose="020B0604020202020204" pitchFamily="34" charset="0"/>
                        </a:rPr>
                        <a:t>2023</a:t>
                      </a:r>
                    </a:p>
                  </a:txBody>
                  <a:tcPr marL="9525" marR="9525" marT="9525" marB="0" anchor="b">
                    <a:lnL>
                      <a:noFill/>
                    </a:lnL>
                    <a:lnR>
                      <a:noFill/>
                    </a:lnR>
                    <a:lnT w="12700" cap="flat" cmpd="sng" algn="ctr">
                      <a:solidFill>
                        <a:srgbClr val="C0504D"/>
                      </a:solidFill>
                      <a:prstDash val="solid"/>
                      <a:round/>
                      <a:headEnd type="none" w="med" len="med"/>
                      <a:tailEnd type="none" w="med" len="med"/>
                    </a:lnT>
                    <a:lnB>
                      <a:noFill/>
                    </a:lnB>
                  </a:tcPr>
                </a:tc>
                <a:tc>
                  <a:txBody>
                    <a:bodyPr/>
                    <a:lstStyle/>
                    <a:p>
                      <a:pPr algn="ctr" rtl="0" fontAlgn="b"/>
                      <a:r>
                        <a:rPr lang="en-US" sz="1200" b="0" i="0" u="none" strike="noStrike">
                          <a:solidFill>
                            <a:schemeClr val="tx1"/>
                          </a:solidFill>
                          <a:effectLst/>
                          <a:latin typeface="Arial" panose="020B0604020202020204" pitchFamily="34" charset="0"/>
                          <a:cs typeface="Arial" panose="020B0604020202020204" pitchFamily="34" charset="0"/>
                        </a:rPr>
                        <a:t>67.62</a:t>
                      </a:r>
                    </a:p>
                  </a:txBody>
                  <a:tcPr marL="9525" marR="9525" marT="9525" marB="0" anchor="b">
                    <a:lnL>
                      <a:noFill/>
                    </a:lnL>
                    <a:lnR>
                      <a:noFill/>
                    </a:lnR>
                    <a:lnT>
                      <a:noFill/>
                    </a:lnT>
                    <a:lnB>
                      <a:noFill/>
                    </a:lnB>
                  </a:tcPr>
                </a:tc>
                <a:tc>
                  <a:txBody>
                    <a:bodyPr/>
                    <a:lstStyle/>
                    <a:p>
                      <a:pPr algn="ctr" rtl="0" fontAlgn="b"/>
                      <a:r>
                        <a:rPr lang="en-US" sz="1200" b="0" i="0" u="none" strike="noStrike">
                          <a:solidFill>
                            <a:schemeClr val="tx1"/>
                          </a:solidFill>
                          <a:effectLst/>
                          <a:latin typeface="Arial" panose="020B0604020202020204" pitchFamily="34" charset="0"/>
                          <a:cs typeface="Arial" panose="020B0604020202020204" pitchFamily="34" charset="0"/>
                        </a:rPr>
                        <a:t>76.85</a:t>
                      </a:r>
                    </a:p>
                  </a:txBody>
                  <a:tcPr marL="9525" marR="9525" marT="9525" marB="0" anchor="b">
                    <a:lnL>
                      <a:noFill/>
                    </a:lnL>
                    <a:lnR>
                      <a:noFill/>
                    </a:lnR>
                    <a:lnT>
                      <a:noFill/>
                    </a:lnT>
                    <a:lnB>
                      <a:noFill/>
                    </a:lnB>
                  </a:tcPr>
                </a:tc>
                <a:tc>
                  <a:txBody>
                    <a:bodyPr/>
                    <a:lstStyle/>
                    <a:p>
                      <a:pPr algn="ctr" rtl="0" fontAlgn="b"/>
                      <a:r>
                        <a:rPr lang="en-US" sz="1200" b="0" i="0" u="none" strike="noStrike" dirty="0">
                          <a:solidFill>
                            <a:schemeClr val="tx1"/>
                          </a:solidFill>
                          <a:effectLst/>
                          <a:highlight>
                            <a:srgbClr val="FFFF00"/>
                          </a:highlight>
                          <a:latin typeface="Arial" panose="020B0604020202020204" pitchFamily="34" charset="0"/>
                          <a:cs typeface="Arial" panose="020B0604020202020204" pitchFamily="34" charset="0"/>
                        </a:rPr>
                        <a:t>9.23</a:t>
                      </a:r>
                    </a:p>
                  </a:txBody>
                  <a:tcPr marL="9525" marR="9525" marT="9525" marB="0" anchor="b">
                    <a:lnL>
                      <a:noFill/>
                    </a:lnL>
                    <a:lnR>
                      <a:noFill/>
                    </a:lnR>
                    <a:lnT>
                      <a:noFill/>
                    </a:lnT>
                    <a:lnB>
                      <a:noFill/>
                    </a:lnB>
                    <a:solidFill>
                      <a:srgbClr val="92D050"/>
                    </a:solidFill>
                  </a:tcPr>
                </a:tc>
                <a:tc>
                  <a:txBody>
                    <a:bodyPr/>
                    <a:lstStyle/>
                    <a:p>
                      <a:pPr algn="ctr" rtl="0" fontAlgn="b"/>
                      <a:r>
                        <a:rPr lang="en-US" sz="1200" b="0" i="0" u="none" strike="noStrike" dirty="0">
                          <a:solidFill>
                            <a:schemeClr val="tx1"/>
                          </a:solidFill>
                          <a:effectLst/>
                          <a:latin typeface="Arial" panose="020B0604020202020204" pitchFamily="34" charset="0"/>
                          <a:cs typeface="Arial" panose="020B0604020202020204" pitchFamily="34" charset="0"/>
                        </a:rPr>
                        <a:t>0.14</a:t>
                      </a:r>
                    </a:p>
                  </a:txBody>
                  <a:tcPr marL="9525" marR="9525" marT="9525" marB="0" anchor="b">
                    <a:lnL>
                      <a:noFill/>
                    </a:lnL>
                    <a:lnR>
                      <a:noFill/>
                    </a:lnR>
                    <a:lnT>
                      <a:noFill/>
                    </a:lnT>
                    <a:lnB>
                      <a:noFill/>
                    </a:lnB>
                    <a:solidFill>
                      <a:srgbClr val="FFFF00"/>
                    </a:solidFill>
                  </a:tcPr>
                </a:tc>
                <a:tc>
                  <a:txBody>
                    <a:bodyPr/>
                    <a:lstStyle/>
                    <a:p>
                      <a:pPr algn="ctr" rtl="0" fontAlgn="b"/>
                      <a:r>
                        <a:rPr lang="en-US" sz="1200" b="0" i="0" u="none" strike="noStrike" dirty="0">
                          <a:solidFill>
                            <a:schemeClr val="tx1"/>
                          </a:solidFill>
                          <a:effectLst/>
                          <a:highlight>
                            <a:srgbClr val="FFFF00"/>
                          </a:highlight>
                          <a:latin typeface="Arial" panose="020B0604020202020204" pitchFamily="34" charset="0"/>
                          <a:cs typeface="Arial" panose="020B0604020202020204" pitchFamily="34" charset="0"/>
                        </a:rPr>
                        <a:t>71.5</a:t>
                      </a:r>
                    </a:p>
                  </a:txBody>
                  <a:tcPr marL="9525" marR="9525" marT="9525" marB="0" anchor="b">
                    <a:lnL>
                      <a:noFill/>
                    </a:lnL>
                    <a:lnR>
                      <a:noFill/>
                    </a:lnR>
                    <a:lnT>
                      <a:noFill/>
                    </a:lnT>
                    <a:lnB>
                      <a:noFill/>
                    </a:lnB>
                  </a:tcPr>
                </a:tc>
                <a:tc>
                  <a:txBody>
                    <a:bodyPr/>
                    <a:lstStyle/>
                    <a:p>
                      <a:pPr algn="ctr" rtl="0" fontAlgn="b"/>
                      <a:r>
                        <a:rPr lang="en-US" sz="1200" b="0" i="0" u="none" strike="noStrike" dirty="0">
                          <a:solidFill>
                            <a:schemeClr val="tx1"/>
                          </a:solidFill>
                          <a:effectLst/>
                          <a:latin typeface="Arial" panose="020B0604020202020204" pitchFamily="34" charset="0"/>
                          <a:cs typeface="Arial" panose="020B0604020202020204" pitchFamily="34" charset="0"/>
                        </a:rPr>
                        <a:t>70.65</a:t>
                      </a:r>
                    </a:p>
                  </a:txBody>
                  <a:tcPr marL="9525" marR="9525" marT="9525" marB="0" anchor="b">
                    <a:lnL>
                      <a:noFill/>
                    </a:lnL>
                    <a:lnR>
                      <a:noFill/>
                    </a:lnR>
                    <a:lnT>
                      <a:noFill/>
                    </a:lnT>
                    <a:lnB>
                      <a:noFill/>
                    </a:lnB>
                  </a:tcPr>
                </a:tc>
                <a:tc>
                  <a:txBody>
                    <a:bodyPr/>
                    <a:lstStyle/>
                    <a:p>
                      <a:pPr algn="ctr" rtl="0" fontAlgn="b"/>
                      <a:r>
                        <a:rPr lang="en-US" sz="1200" b="0" i="0" u="none" strike="noStrike" dirty="0">
                          <a:solidFill>
                            <a:schemeClr val="tx1"/>
                          </a:solidFill>
                          <a:effectLst/>
                          <a:latin typeface="Arial" panose="020B0604020202020204" pitchFamily="34" charset="0"/>
                          <a:cs typeface="Arial" panose="020B0604020202020204" pitchFamily="34" charset="0"/>
                        </a:rPr>
                        <a:t>74.95</a:t>
                      </a:r>
                    </a:p>
                  </a:txBody>
                  <a:tcPr marL="9525" marR="9525" marT="9525" marB="0" anchor="b">
                    <a:lnL>
                      <a:noFill/>
                    </a:lnL>
                    <a:lnR>
                      <a:noFill/>
                    </a:lnR>
                    <a:lnT>
                      <a:noFill/>
                    </a:lnT>
                    <a:lnB>
                      <a:noFill/>
                    </a:lnB>
                  </a:tcPr>
                </a:tc>
                <a:tc>
                  <a:txBody>
                    <a:bodyPr/>
                    <a:lstStyle/>
                    <a:p>
                      <a:pPr algn="ctr" rtl="0" fontAlgn="b"/>
                      <a:r>
                        <a:rPr lang="en-US" sz="1200" b="0" i="0" u="none" strike="noStrike" dirty="0">
                          <a:solidFill>
                            <a:schemeClr val="tx1"/>
                          </a:solidFill>
                          <a:effectLst/>
                          <a:highlight>
                            <a:srgbClr val="FFFF00"/>
                          </a:highlight>
                          <a:latin typeface="Arial" panose="020B0604020202020204" pitchFamily="34" charset="0"/>
                          <a:cs typeface="Arial" panose="020B0604020202020204" pitchFamily="34" charset="0"/>
                        </a:rPr>
                        <a:t>4.3</a:t>
                      </a:r>
                    </a:p>
                  </a:txBody>
                  <a:tcPr marL="9525" marR="9525" marT="9525" marB="0" anchor="b">
                    <a:lnL>
                      <a:noFill/>
                    </a:lnL>
                    <a:lnR>
                      <a:noFill/>
                    </a:lnR>
                    <a:lnT>
                      <a:noFill/>
                    </a:lnT>
                    <a:lnB>
                      <a:noFill/>
                    </a:lnB>
                    <a:solidFill>
                      <a:srgbClr val="92D050"/>
                    </a:solidFill>
                  </a:tcPr>
                </a:tc>
                <a:tc>
                  <a:txBody>
                    <a:bodyPr/>
                    <a:lstStyle/>
                    <a:p>
                      <a:pPr algn="ctr" rtl="0" fontAlgn="b"/>
                      <a:r>
                        <a:rPr lang="en-US" sz="1200" b="0" i="0" u="none" strike="noStrike" dirty="0">
                          <a:solidFill>
                            <a:schemeClr val="tx1"/>
                          </a:solidFill>
                          <a:effectLst/>
                          <a:latin typeface="Arial" panose="020B0604020202020204" pitchFamily="34" charset="0"/>
                          <a:cs typeface="Arial" panose="020B0604020202020204" pitchFamily="34" charset="0"/>
                        </a:rPr>
                        <a:t>0.43</a:t>
                      </a:r>
                    </a:p>
                  </a:txBody>
                  <a:tcPr marL="9525" marR="9525" marT="9525" marB="0" anchor="b">
                    <a:lnL>
                      <a:noFill/>
                    </a:lnL>
                    <a:lnR>
                      <a:noFill/>
                    </a:lnR>
                    <a:lnT>
                      <a:noFill/>
                    </a:lnT>
                    <a:lnB>
                      <a:noFill/>
                    </a:lnB>
                    <a:solidFill>
                      <a:srgbClr val="FFFF00"/>
                    </a:solidFill>
                  </a:tcPr>
                </a:tc>
                <a:tc>
                  <a:txBody>
                    <a:bodyPr/>
                    <a:lstStyle/>
                    <a:p>
                      <a:pPr algn="ctr" rtl="0" fontAlgn="b"/>
                      <a:r>
                        <a:rPr lang="en-US" sz="1200" b="0" i="0" u="none" strike="noStrike" dirty="0">
                          <a:solidFill>
                            <a:schemeClr val="tx1"/>
                          </a:solidFill>
                          <a:effectLst/>
                          <a:highlight>
                            <a:srgbClr val="FFFF00"/>
                          </a:highlight>
                          <a:latin typeface="Arial" panose="020B0604020202020204" pitchFamily="34" charset="0"/>
                          <a:cs typeface="Arial" panose="020B0604020202020204" pitchFamily="34" charset="0"/>
                        </a:rPr>
                        <a:t>72.64</a:t>
                      </a:r>
                    </a:p>
                  </a:txBody>
                  <a:tcPr marL="9525" marR="9525" marT="9525" marB="0" anchor="b">
                    <a:lnL>
                      <a:noFill/>
                    </a:lnL>
                    <a:lnR>
                      <a:noFill/>
                    </a:lnR>
                    <a:lnT>
                      <a:noFill/>
                    </a:lnT>
                    <a:lnB>
                      <a:noFill/>
                    </a:lnB>
                  </a:tcPr>
                </a:tc>
                <a:extLst>
                  <a:ext uri="{0D108BD9-81ED-4DB2-BD59-A6C34878D82A}">
                    <a16:rowId xmlns:a16="http://schemas.microsoft.com/office/drawing/2014/main" val="1420732201"/>
                  </a:ext>
                </a:extLst>
              </a:tr>
            </a:tbl>
          </a:graphicData>
        </a:graphic>
      </p:graphicFrame>
      <p:sp>
        <p:nvSpPr>
          <p:cNvPr id="28" name="TextBox 27">
            <a:extLst>
              <a:ext uri="{FF2B5EF4-FFF2-40B4-BE49-F238E27FC236}">
                <a16:creationId xmlns:a16="http://schemas.microsoft.com/office/drawing/2014/main" id="{A8B03EBB-152D-F819-B5C4-120F3AAE4AE3}"/>
              </a:ext>
            </a:extLst>
          </p:cNvPr>
          <p:cNvSpPr txBox="1"/>
          <p:nvPr/>
        </p:nvSpPr>
        <p:spPr>
          <a:xfrm>
            <a:off x="7291183" y="3466805"/>
            <a:ext cx="1115417" cy="369332"/>
          </a:xfrm>
          <a:prstGeom prst="rect">
            <a:avLst/>
          </a:prstGeom>
          <a:noFill/>
        </p:spPr>
        <p:txBody>
          <a:bodyPr wrap="square" rtlCol="0">
            <a:spAutoFit/>
          </a:bodyPr>
          <a:lstStyle/>
          <a:p>
            <a:pPr lvl="0" algn="ctr" fontAlgn="b"/>
            <a:r>
              <a:rPr lang="en-US" b="1" dirty="0">
                <a:solidFill>
                  <a:srgbClr val="C00000"/>
                </a:solidFill>
                <a:latin typeface="Arial" panose="020B0604020202020204" pitchFamily="34" charset="0"/>
                <a:cs typeface="Arial" panose="020B0604020202020204" pitchFamily="34" charset="0"/>
              </a:rPr>
              <a:t>74.95</a:t>
            </a:r>
          </a:p>
        </p:txBody>
      </p:sp>
      <p:sp>
        <p:nvSpPr>
          <p:cNvPr id="29" name="Rectangle 28">
            <a:extLst>
              <a:ext uri="{FF2B5EF4-FFF2-40B4-BE49-F238E27FC236}">
                <a16:creationId xmlns:a16="http://schemas.microsoft.com/office/drawing/2014/main" id="{7E48FB42-716B-907A-686A-557461F78D9F}"/>
              </a:ext>
            </a:extLst>
          </p:cNvPr>
          <p:cNvSpPr/>
          <p:nvPr/>
        </p:nvSpPr>
        <p:spPr>
          <a:xfrm>
            <a:off x="8664129" y="3450000"/>
            <a:ext cx="761748" cy="369332"/>
          </a:xfrm>
          <a:prstGeom prst="rect">
            <a:avLst/>
          </a:prstGeom>
        </p:spPr>
        <p:txBody>
          <a:bodyPr wrap="none">
            <a:spAutoFit/>
          </a:bodyPr>
          <a:lstStyle/>
          <a:p>
            <a:pPr lvl="0" algn="ctr" fontAlgn="b"/>
            <a:r>
              <a:rPr lang="en-US" b="1" dirty="0">
                <a:solidFill>
                  <a:srgbClr val="C00000"/>
                </a:solidFill>
                <a:latin typeface="Arial" panose="020B0604020202020204" pitchFamily="34" charset="0"/>
                <a:cs typeface="Arial" panose="020B0604020202020204" pitchFamily="34" charset="0"/>
              </a:rPr>
              <a:t>70.65</a:t>
            </a:r>
          </a:p>
        </p:txBody>
      </p:sp>
      <p:grpSp>
        <p:nvGrpSpPr>
          <p:cNvPr id="30" name="Group 29" descr="group of people icon">
            <a:extLst>
              <a:ext uri="{FF2B5EF4-FFF2-40B4-BE49-F238E27FC236}">
                <a16:creationId xmlns:a16="http://schemas.microsoft.com/office/drawing/2014/main" id="{1866B87D-64DF-CD23-FAE9-B51AB78C66C2}"/>
              </a:ext>
            </a:extLst>
          </p:cNvPr>
          <p:cNvGrpSpPr/>
          <p:nvPr/>
        </p:nvGrpSpPr>
        <p:grpSpPr>
          <a:xfrm>
            <a:off x="5962164" y="1671906"/>
            <a:ext cx="712996" cy="780894"/>
            <a:chOff x="5026025" y="8172450"/>
            <a:chExt cx="631825" cy="631825"/>
          </a:xfrm>
        </p:grpSpPr>
        <p:sp>
          <p:nvSpPr>
            <p:cNvPr id="31" name="Oval 172">
              <a:extLst>
                <a:ext uri="{FF2B5EF4-FFF2-40B4-BE49-F238E27FC236}">
                  <a16:creationId xmlns:a16="http://schemas.microsoft.com/office/drawing/2014/main" id="{527C05EF-4B94-DC80-972C-D08574E16B7B}"/>
                </a:ext>
              </a:extLst>
            </p:cNvPr>
            <p:cNvSpPr>
              <a:spLocks noChangeArrowheads="1"/>
            </p:cNvSpPr>
            <p:nvPr/>
          </p:nvSpPr>
          <p:spPr bwMode="auto">
            <a:xfrm>
              <a:off x="5026025" y="8172450"/>
              <a:ext cx="631825" cy="631825"/>
            </a:xfrm>
            <a:prstGeom prst="ellipse">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99999"/>
                </a:solidFill>
                <a:effectLst/>
                <a:uLnTx/>
                <a:uFillTx/>
                <a:latin typeface="Times New Roman"/>
              </a:endParaRPr>
            </a:p>
          </p:txBody>
        </p:sp>
        <p:sp>
          <p:nvSpPr>
            <p:cNvPr id="32" name="Freeform 193">
              <a:extLst>
                <a:ext uri="{FF2B5EF4-FFF2-40B4-BE49-F238E27FC236}">
                  <a16:creationId xmlns:a16="http://schemas.microsoft.com/office/drawing/2014/main" id="{7503658F-DC89-7920-2CBD-AC1DA150FDC1}"/>
                </a:ext>
              </a:extLst>
            </p:cNvPr>
            <p:cNvSpPr>
              <a:spLocks noEditPoints="1"/>
            </p:cNvSpPr>
            <p:nvPr/>
          </p:nvSpPr>
          <p:spPr bwMode="auto">
            <a:xfrm>
              <a:off x="5118100" y="8248650"/>
              <a:ext cx="450850" cy="454025"/>
            </a:xfrm>
            <a:custGeom>
              <a:avLst/>
              <a:gdLst>
                <a:gd name="T0" fmla="*/ 83 w 142"/>
                <a:gd name="T1" fmla="*/ 42 h 143"/>
                <a:gd name="T2" fmla="*/ 39 w 142"/>
                <a:gd name="T3" fmla="*/ 62 h 143"/>
                <a:gd name="T4" fmla="*/ 53 w 142"/>
                <a:gd name="T5" fmla="*/ 104 h 143"/>
                <a:gd name="T6" fmla="*/ 90 w 142"/>
                <a:gd name="T7" fmla="*/ 143 h 143"/>
                <a:gd name="T8" fmla="*/ 104 w 142"/>
                <a:gd name="T9" fmla="*/ 104 h 143"/>
                <a:gd name="T10" fmla="*/ 103 w 142"/>
                <a:gd name="T11" fmla="*/ 62 h 143"/>
                <a:gd name="T12" fmla="*/ 90 w 142"/>
                <a:gd name="T13" fmla="*/ 99 h 143"/>
                <a:gd name="T14" fmla="*/ 85 w 142"/>
                <a:gd name="T15" fmla="*/ 72 h 143"/>
                <a:gd name="T16" fmla="*/ 74 w 142"/>
                <a:gd name="T17" fmla="*/ 138 h 143"/>
                <a:gd name="T18" fmla="*/ 69 w 142"/>
                <a:gd name="T19" fmla="*/ 106 h 143"/>
                <a:gd name="T20" fmla="*/ 58 w 142"/>
                <a:gd name="T21" fmla="*/ 138 h 143"/>
                <a:gd name="T22" fmla="*/ 53 w 142"/>
                <a:gd name="T23" fmla="*/ 72 h 143"/>
                <a:gd name="T24" fmla="*/ 44 w 142"/>
                <a:gd name="T25" fmla="*/ 99 h 143"/>
                <a:gd name="T26" fmla="*/ 60 w 142"/>
                <a:gd name="T27" fmla="*/ 46 h 143"/>
                <a:gd name="T28" fmla="*/ 99 w 142"/>
                <a:gd name="T29" fmla="*/ 62 h 143"/>
                <a:gd name="T30" fmla="*/ 71 w 142"/>
                <a:gd name="T31" fmla="*/ 37 h 143"/>
                <a:gd name="T32" fmla="*/ 71 w 142"/>
                <a:gd name="T33" fmla="*/ 0 h 143"/>
                <a:gd name="T34" fmla="*/ 71 w 142"/>
                <a:gd name="T35" fmla="*/ 37 h 143"/>
                <a:gd name="T36" fmla="*/ 85 w 142"/>
                <a:gd name="T37" fmla="*/ 19 h 143"/>
                <a:gd name="T38" fmla="*/ 58 w 142"/>
                <a:gd name="T39" fmla="*/ 19 h 143"/>
                <a:gd name="T40" fmla="*/ 44 w 142"/>
                <a:gd name="T41" fmla="*/ 123 h 143"/>
                <a:gd name="T42" fmla="*/ 48 w 142"/>
                <a:gd name="T43" fmla="*/ 108 h 143"/>
                <a:gd name="T44" fmla="*/ 38 w 142"/>
                <a:gd name="T45" fmla="*/ 133 h 143"/>
                <a:gd name="T46" fmla="*/ 12 w 142"/>
                <a:gd name="T47" fmla="*/ 123 h 143"/>
                <a:gd name="T48" fmla="*/ 0 w 142"/>
                <a:gd name="T49" fmla="*/ 99 h 143"/>
                <a:gd name="T50" fmla="*/ 21 w 142"/>
                <a:gd name="T51" fmla="*/ 51 h 143"/>
                <a:gd name="T52" fmla="*/ 37 w 142"/>
                <a:gd name="T53" fmla="*/ 55 h 143"/>
                <a:gd name="T54" fmla="*/ 5 w 142"/>
                <a:gd name="T55" fmla="*/ 72 h 143"/>
                <a:gd name="T56" fmla="*/ 12 w 142"/>
                <a:gd name="T57" fmla="*/ 95 h 143"/>
                <a:gd name="T58" fmla="*/ 16 w 142"/>
                <a:gd name="T59" fmla="*/ 78 h 143"/>
                <a:gd name="T60" fmla="*/ 22 w 142"/>
                <a:gd name="T61" fmla="*/ 129 h 143"/>
                <a:gd name="T62" fmla="*/ 28 w 142"/>
                <a:gd name="T63" fmla="*/ 101 h 143"/>
                <a:gd name="T64" fmla="*/ 32 w 142"/>
                <a:gd name="T65" fmla="*/ 129 h 143"/>
                <a:gd name="T66" fmla="*/ 44 w 142"/>
                <a:gd name="T67" fmla="*/ 123 h 143"/>
                <a:gd name="T68" fmla="*/ 48 w 142"/>
                <a:gd name="T69" fmla="*/ 28 h 143"/>
                <a:gd name="T70" fmla="*/ 12 w 142"/>
                <a:gd name="T71" fmla="*/ 28 h 143"/>
                <a:gd name="T72" fmla="*/ 30 w 142"/>
                <a:gd name="T73" fmla="*/ 14 h 143"/>
                <a:gd name="T74" fmla="*/ 30 w 142"/>
                <a:gd name="T75" fmla="*/ 42 h 143"/>
                <a:gd name="T76" fmla="*/ 30 w 142"/>
                <a:gd name="T77" fmla="*/ 14 h 143"/>
                <a:gd name="T78" fmla="*/ 142 w 142"/>
                <a:gd name="T79" fmla="*/ 99 h 143"/>
                <a:gd name="T80" fmla="*/ 131 w 142"/>
                <a:gd name="T81" fmla="*/ 123 h 143"/>
                <a:gd name="T82" fmla="*/ 105 w 142"/>
                <a:gd name="T83" fmla="*/ 134 h 143"/>
                <a:gd name="T84" fmla="*/ 94 w 142"/>
                <a:gd name="T85" fmla="*/ 108 h 143"/>
                <a:gd name="T86" fmla="*/ 99 w 142"/>
                <a:gd name="T87" fmla="*/ 123 h 143"/>
                <a:gd name="T88" fmla="*/ 110 w 142"/>
                <a:gd name="T89" fmla="*/ 129 h 143"/>
                <a:gd name="T90" fmla="*/ 115 w 142"/>
                <a:gd name="T91" fmla="*/ 101 h 143"/>
                <a:gd name="T92" fmla="*/ 121 w 142"/>
                <a:gd name="T93" fmla="*/ 129 h 143"/>
                <a:gd name="T94" fmla="*/ 126 w 142"/>
                <a:gd name="T95" fmla="*/ 78 h 143"/>
                <a:gd name="T96" fmla="*/ 131 w 142"/>
                <a:gd name="T97" fmla="*/ 95 h 143"/>
                <a:gd name="T98" fmla="*/ 138 w 142"/>
                <a:gd name="T99" fmla="*/ 72 h 143"/>
                <a:gd name="T100" fmla="*/ 106 w 142"/>
                <a:gd name="T101" fmla="*/ 55 h 143"/>
                <a:gd name="T102" fmla="*/ 122 w 142"/>
                <a:gd name="T103" fmla="*/ 51 h 143"/>
                <a:gd name="T104" fmla="*/ 113 w 142"/>
                <a:gd name="T105" fmla="*/ 46 h 143"/>
                <a:gd name="T106" fmla="*/ 113 w 142"/>
                <a:gd name="T107" fmla="*/ 10 h 143"/>
                <a:gd name="T108" fmla="*/ 113 w 142"/>
                <a:gd name="T109" fmla="*/ 46 h 143"/>
                <a:gd name="T110" fmla="*/ 126 w 142"/>
                <a:gd name="T111" fmla="*/ 28 h 143"/>
                <a:gd name="T112" fmla="*/ 99 w 142"/>
                <a:gd name="T113" fmla="*/ 2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2" h="143">
                  <a:moveTo>
                    <a:pt x="103" y="62"/>
                  </a:moveTo>
                  <a:cubicBezTo>
                    <a:pt x="103" y="51"/>
                    <a:pt x="94" y="42"/>
                    <a:pt x="83" y="42"/>
                  </a:cubicBezTo>
                  <a:cubicBezTo>
                    <a:pt x="60" y="42"/>
                    <a:pt x="60" y="42"/>
                    <a:pt x="60" y="42"/>
                  </a:cubicBezTo>
                  <a:cubicBezTo>
                    <a:pt x="48" y="42"/>
                    <a:pt x="39" y="51"/>
                    <a:pt x="39" y="62"/>
                  </a:cubicBezTo>
                  <a:cubicBezTo>
                    <a:pt x="39" y="104"/>
                    <a:pt x="39" y="104"/>
                    <a:pt x="39" y="104"/>
                  </a:cubicBezTo>
                  <a:cubicBezTo>
                    <a:pt x="53" y="104"/>
                    <a:pt x="53" y="104"/>
                    <a:pt x="53" y="104"/>
                  </a:cubicBezTo>
                  <a:cubicBezTo>
                    <a:pt x="53" y="143"/>
                    <a:pt x="53" y="143"/>
                    <a:pt x="53" y="143"/>
                  </a:cubicBezTo>
                  <a:cubicBezTo>
                    <a:pt x="90" y="143"/>
                    <a:pt x="90" y="143"/>
                    <a:pt x="90" y="143"/>
                  </a:cubicBezTo>
                  <a:cubicBezTo>
                    <a:pt x="90" y="104"/>
                    <a:pt x="90" y="104"/>
                    <a:pt x="90" y="104"/>
                  </a:cubicBezTo>
                  <a:cubicBezTo>
                    <a:pt x="104" y="104"/>
                    <a:pt x="104" y="104"/>
                    <a:pt x="104" y="104"/>
                  </a:cubicBezTo>
                  <a:cubicBezTo>
                    <a:pt x="104" y="62"/>
                    <a:pt x="104" y="62"/>
                    <a:pt x="104" y="62"/>
                  </a:cubicBezTo>
                  <a:lnTo>
                    <a:pt x="103" y="62"/>
                  </a:lnTo>
                  <a:close/>
                  <a:moveTo>
                    <a:pt x="99" y="99"/>
                  </a:moveTo>
                  <a:cubicBezTo>
                    <a:pt x="90" y="99"/>
                    <a:pt x="90" y="99"/>
                    <a:pt x="90" y="99"/>
                  </a:cubicBezTo>
                  <a:cubicBezTo>
                    <a:pt x="90" y="72"/>
                    <a:pt x="90" y="72"/>
                    <a:pt x="90" y="72"/>
                  </a:cubicBezTo>
                  <a:cubicBezTo>
                    <a:pt x="85" y="72"/>
                    <a:pt x="85" y="72"/>
                    <a:pt x="85" y="72"/>
                  </a:cubicBezTo>
                  <a:cubicBezTo>
                    <a:pt x="85" y="138"/>
                    <a:pt x="85" y="138"/>
                    <a:pt x="85" y="138"/>
                  </a:cubicBezTo>
                  <a:cubicBezTo>
                    <a:pt x="74" y="138"/>
                    <a:pt x="74" y="138"/>
                    <a:pt x="74" y="138"/>
                  </a:cubicBezTo>
                  <a:cubicBezTo>
                    <a:pt x="74" y="106"/>
                    <a:pt x="74" y="106"/>
                    <a:pt x="74" y="106"/>
                  </a:cubicBezTo>
                  <a:cubicBezTo>
                    <a:pt x="69" y="106"/>
                    <a:pt x="69" y="106"/>
                    <a:pt x="69" y="106"/>
                  </a:cubicBezTo>
                  <a:cubicBezTo>
                    <a:pt x="69" y="138"/>
                    <a:pt x="69" y="138"/>
                    <a:pt x="69" y="138"/>
                  </a:cubicBezTo>
                  <a:cubicBezTo>
                    <a:pt x="58" y="138"/>
                    <a:pt x="58" y="138"/>
                    <a:pt x="58" y="138"/>
                  </a:cubicBezTo>
                  <a:cubicBezTo>
                    <a:pt x="58" y="72"/>
                    <a:pt x="58" y="72"/>
                    <a:pt x="58" y="72"/>
                  </a:cubicBezTo>
                  <a:cubicBezTo>
                    <a:pt x="53" y="72"/>
                    <a:pt x="53" y="72"/>
                    <a:pt x="53" y="72"/>
                  </a:cubicBezTo>
                  <a:cubicBezTo>
                    <a:pt x="53" y="99"/>
                    <a:pt x="53" y="99"/>
                    <a:pt x="53" y="99"/>
                  </a:cubicBezTo>
                  <a:cubicBezTo>
                    <a:pt x="44" y="99"/>
                    <a:pt x="44" y="99"/>
                    <a:pt x="44" y="99"/>
                  </a:cubicBezTo>
                  <a:cubicBezTo>
                    <a:pt x="44" y="62"/>
                    <a:pt x="44" y="62"/>
                    <a:pt x="44" y="62"/>
                  </a:cubicBezTo>
                  <a:cubicBezTo>
                    <a:pt x="44" y="54"/>
                    <a:pt x="51" y="46"/>
                    <a:pt x="60" y="46"/>
                  </a:cubicBezTo>
                  <a:cubicBezTo>
                    <a:pt x="83" y="46"/>
                    <a:pt x="83" y="46"/>
                    <a:pt x="83" y="46"/>
                  </a:cubicBezTo>
                  <a:cubicBezTo>
                    <a:pt x="92" y="46"/>
                    <a:pt x="99" y="53"/>
                    <a:pt x="99" y="62"/>
                  </a:cubicBezTo>
                  <a:cubicBezTo>
                    <a:pt x="99" y="99"/>
                    <a:pt x="99" y="99"/>
                    <a:pt x="99" y="99"/>
                  </a:cubicBezTo>
                  <a:close/>
                  <a:moveTo>
                    <a:pt x="71" y="37"/>
                  </a:moveTo>
                  <a:cubicBezTo>
                    <a:pt x="81" y="37"/>
                    <a:pt x="90" y="29"/>
                    <a:pt x="90" y="19"/>
                  </a:cubicBezTo>
                  <a:cubicBezTo>
                    <a:pt x="90" y="9"/>
                    <a:pt x="81" y="0"/>
                    <a:pt x="71" y="0"/>
                  </a:cubicBezTo>
                  <a:cubicBezTo>
                    <a:pt x="61" y="0"/>
                    <a:pt x="53" y="9"/>
                    <a:pt x="53" y="19"/>
                  </a:cubicBezTo>
                  <a:cubicBezTo>
                    <a:pt x="53" y="29"/>
                    <a:pt x="61" y="37"/>
                    <a:pt x="71" y="37"/>
                  </a:cubicBezTo>
                  <a:close/>
                  <a:moveTo>
                    <a:pt x="71" y="5"/>
                  </a:moveTo>
                  <a:cubicBezTo>
                    <a:pt x="79" y="5"/>
                    <a:pt x="85" y="11"/>
                    <a:pt x="85" y="19"/>
                  </a:cubicBezTo>
                  <a:cubicBezTo>
                    <a:pt x="85" y="26"/>
                    <a:pt x="79" y="33"/>
                    <a:pt x="71" y="33"/>
                  </a:cubicBezTo>
                  <a:cubicBezTo>
                    <a:pt x="64" y="33"/>
                    <a:pt x="58" y="26"/>
                    <a:pt x="58" y="19"/>
                  </a:cubicBezTo>
                  <a:cubicBezTo>
                    <a:pt x="58" y="11"/>
                    <a:pt x="64" y="5"/>
                    <a:pt x="71" y="5"/>
                  </a:cubicBezTo>
                  <a:close/>
                  <a:moveTo>
                    <a:pt x="44" y="123"/>
                  </a:moveTo>
                  <a:cubicBezTo>
                    <a:pt x="44" y="108"/>
                    <a:pt x="44" y="108"/>
                    <a:pt x="44" y="108"/>
                  </a:cubicBezTo>
                  <a:cubicBezTo>
                    <a:pt x="48" y="108"/>
                    <a:pt x="48" y="108"/>
                    <a:pt x="48" y="108"/>
                  </a:cubicBezTo>
                  <a:cubicBezTo>
                    <a:pt x="48" y="123"/>
                    <a:pt x="48" y="123"/>
                    <a:pt x="48" y="123"/>
                  </a:cubicBezTo>
                  <a:cubicBezTo>
                    <a:pt x="48" y="129"/>
                    <a:pt x="44" y="133"/>
                    <a:pt x="38" y="133"/>
                  </a:cubicBezTo>
                  <a:cubicBezTo>
                    <a:pt x="22" y="133"/>
                    <a:pt x="22" y="133"/>
                    <a:pt x="22" y="133"/>
                  </a:cubicBezTo>
                  <a:cubicBezTo>
                    <a:pt x="16" y="133"/>
                    <a:pt x="12" y="129"/>
                    <a:pt x="12" y="123"/>
                  </a:cubicBezTo>
                  <a:cubicBezTo>
                    <a:pt x="12" y="99"/>
                    <a:pt x="12" y="99"/>
                    <a:pt x="12" y="99"/>
                  </a:cubicBezTo>
                  <a:cubicBezTo>
                    <a:pt x="0" y="99"/>
                    <a:pt x="0" y="99"/>
                    <a:pt x="0" y="99"/>
                  </a:cubicBezTo>
                  <a:cubicBezTo>
                    <a:pt x="0" y="72"/>
                    <a:pt x="0" y="72"/>
                    <a:pt x="0" y="72"/>
                  </a:cubicBezTo>
                  <a:cubicBezTo>
                    <a:pt x="0" y="60"/>
                    <a:pt x="10" y="51"/>
                    <a:pt x="21" y="51"/>
                  </a:cubicBezTo>
                  <a:cubicBezTo>
                    <a:pt x="37" y="51"/>
                    <a:pt x="37" y="51"/>
                    <a:pt x="37" y="51"/>
                  </a:cubicBezTo>
                  <a:cubicBezTo>
                    <a:pt x="37" y="55"/>
                    <a:pt x="37" y="55"/>
                    <a:pt x="37" y="55"/>
                  </a:cubicBezTo>
                  <a:cubicBezTo>
                    <a:pt x="21" y="55"/>
                    <a:pt x="21" y="55"/>
                    <a:pt x="21" y="55"/>
                  </a:cubicBezTo>
                  <a:cubicBezTo>
                    <a:pt x="12" y="55"/>
                    <a:pt x="5" y="63"/>
                    <a:pt x="5" y="72"/>
                  </a:cubicBezTo>
                  <a:cubicBezTo>
                    <a:pt x="5" y="95"/>
                    <a:pt x="5" y="95"/>
                    <a:pt x="5" y="95"/>
                  </a:cubicBezTo>
                  <a:cubicBezTo>
                    <a:pt x="12" y="95"/>
                    <a:pt x="12" y="95"/>
                    <a:pt x="12" y="95"/>
                  </a:cubicBezTo>
                  <a:cubicBezTo>
                    <a:pt x="12" y="78"/>
                    <a:pt x="12" y="78"/>
                    <a:pt x="12" y="78"/>
                  </a:cubicBezTo>
                  <a:cubicBezTo>
                    <a:pt x="16" y="78"/>
                    <a:pt x="16" y="78"/>
                    <a:pt x="16" y="78"/>
                  </a:cubicBezTo>
                  <a:cubicBezTo>
                    <a:pt x="16" y="123"/>
                    <a:pt x="16" y="123"/>
                    <a:pt x="16" y="123"/>
                  </a:cubicBezTo>
                  <a:cubicBezTo>
                    <a:pt x="16" y="126"/>
                    <a:pt x="19" y="129"/>
                    <a:pt x="22" y="129"/>
                  </a:cubicBezTo>
                  <a:cubicBezTo>
                    <a:pt x="28" y="129"/>
                    <a:pt x="28" y="129"/>
                    <a:pt x="28" y="129"/>
                  </a:cubicBezTo>
                  <a:cubicBezTo>
                    <a:pt x="28" y="101"/>
                    <a:pt x="28" y="101"/>
                    <a:pt x="28" y="101"/>
                  </a:cubicBezTo>
                  <a:cubicBezTo>
                    <a:pt x="32" y="101"/>
                    <a:pt x="32" y="101"/>
                    <a:pt x="32" y="101"/>
                  </a:cubicBezTo>
                  <a:cubicBezTo>
                    <a:pt x="32" y="129"/>
                    <a:pt x="32" y="129"/>
                    <a:pt x="32" y="129"/>
                  </a:cubicBezTo>
                  <a:cubicBezTo>
                    <a:pt x="38" y="129"/>
                    <a:pt x="38" y="129"/>
                    <a:pt x="38" y="129"/>
                  </a:cubicBezTo>
                  <a:cubicBezTo>
                    <a:pt x="41" y="129"/>
                    <a:pt x="44" y="126"/>
                    <a:pt x="44" y="123"/>
                  </a:cubicBezTo>
                  <a:close/>
                  <a:moveTo>
                    <a:pt x="30" y="46"/>
                  </a:moveTo>
                  <a:cubicBezTo>
                    <a:pt x="40" y="46"/>
                    <a:pt x="48" y="38"/>
                    <a:pt x="48" y="28"/>
                  </a:cubicBezTo>
                  <a:cubicBezTo>
                    <a:pt x="48" y="18"/>
                    <a:pt x="40" y="10"/>
                    <a:pt x="30" y="10"/>
                  </a:cubicBezTo>
                  <a:cubicBezTo>
                    <a:pt x="20" y="10"/>
                    <a:pt x="12" y="18"/>
                    <a:pt x="12" y="28"/>
                  </a:cubicBezTo>
                  <a:cubicBezTo>
                    <a:pt x="12" y="38"/>
                    <a:pt x="20" y="46"/>
                    <a:pt x="30" y="46"/>
                  </a:cubicBezTo>
                  <a:close/>
                  <a:moveTo>
                    <a:pt x="30" y="14"/>
                  </a:moveTo>
                  <a:cubicBezTo>
                    <a:pt x="38" y="14"/>
                    <a:pt x="44" y="20"/>
                    <a:pt x="44" y="28"/>
                  </a:cubicBezTo>
                  <a:cubicBezTo>
                    <a:pt x="44" y="36"/>
                    <a:pt x="38" y="42"/>
                    <a:pt x="30" y="42"/>
                  </a:cubicBezTo>
                  <a:cubicBezTo>
                    <a:pt x="22" y="42"/>
                    <a:pt x="16" y="36"/>
                    <a:pt x="16" y="28"/>
                  </a:cubicBezTo>
                  <a:cubicBezTo>
                    <a:pt x="16" y="20"/>
                    <a:pt x="22" y="14"/>
                    <a:pt x="30" y="14"/>
                  </a:cubicBezTo>
                  <a:close/>
                  <a:moveTo>
                    <a:pt x="142" y="72"/>
                  </a:moveTo>
                  <a:cubicBezTo>
                    <a:pt x="142" y="99"/>
                    <a:pt x="142" y="99"/>
                    <a:pt x="142" y="99"/>
                  </a:cubicBezTo>
                  <a:cubicBezTo>
                    <a:pt x="131" y="99"/>
                    <a:pt x="131" y="99"/>
                    <a:pt x="131" y="99"/>
                  </a:cubicBezTo>
                  <a:cubicBezTo>
                    <a:pt x="131" y="123"/>
                    <a:pt x="131" y="123"/>
                    <a:pt x="131" y="123"/>
                  </a:cubicBezTo>
                  <a:cubicBezTo>
                    <a:pt x="131" y="129"/>
                    <a:pt x="126" y="134"/>
                    <a:pt x="121" y="134"/>
                  </a:cubicBezTo>
                  <a:cubicBezTo>
                    <a:pt x="105" y="134"/>
                    <a:pt x="105" y="134"/>
                    <a:pt x="105" y="134"/>
                  </a:cubicBezTo>
                  <a:cubicBezTo>
                    <a:pt x="99" y="134"/>
                    <a:pt x="94" y="129"/>
                    <a:pt x="94" y="123"/>
                  </a:cubicBezTo>
                  <a:cubicBezTo>
                    <a:pt x="94" y="108"/>
                    <a:pt x="94" y="108"/>
                    <a:pt x="94" y="108"/>
                  </a:cubicBezTo>
                  <a:cubicBezTo>
                    <a:pt x="99" y="108"/>
                    <a:pt x="99" y="108"/>
                    <a:pt x="99" y="108"/>
                  </a:cubicBezTo>
                  <a:cubicBezTo>
                    <a:pt x="99" y="123"/>
                    <a:pt x="99" y="123"/>
                    <a:pt x="99" y="123"/>
                  </a:cubicBezTo>
                  <a:cubicBezTo>
                    <a:pt x="99" y="126"/>
                    <a:pt x="101" y="129"/>
                    <a:pt x="105" y="129"/>
                  </a:cubicBezTo>
                  <a:cubicBezTo>
                    <a:pt x="110" y="129"/>
                    <a:pt x="110" y="129"/>
                    <a:pt x="110" y="129"/>
                  </a:cubicBezTo>
                  <a:cubicBezTo>
                    <a:pt x="110" y="101"/>
                    <a:pt x="110" y="101"/>
                    <a:pt x="110" y="101"/>
                  </a:cubicBezTo>
                  <a:cubicBezTo>
                    <a:pt x="115" y="101"/>
                    <a:pt x="115" y="101"/>
                    <a:pt x="115" y="101"/>
                  </a:cubicBezTo>
                  <a:cubicBezTo>
                    <a:pt x="115" y="129"/>
                    <a:pt x="115" y="129"/>
                    <a:pt x="115" y="129"/>
                  </a:cubicBezTo>
                  <a:cubicBezTo>
                    <a:pt x="121" y="129"/>
                    <a:pt x="121" y="129"/>
                    <a:pt x="121" y="129"/>
                  </a:cubicBezTo>
                  <a:cubicBezTo>
                    <a:pt x="124" y="129"/>
                    <a:pt x="126" y="126"/>
                    <a:pt x="126" y="123"/>
                  </a:cubicBezTo>
                  <a:cubicBezTo>
                    <a:pt x="126" y="78"/>
                    <a:pt x="126" y="78"/>
                    <a:pt x="126" y="78"/>
                  </a:cubicBezTo>
                  <a:cubicBezTo>
                    <a:pt x="131" y="78"/>
                    <a:pt x="131" y="78"/>
                    <a:pt x="131" y="78"/>
                  </a:cubicBezTo>
                  <a:cubicBezTo>
                    <a:pt x="131" y="95"/>
                    <a:pt x="131" y="95"/>
                    <a:pt x="131" y="95"/>
                  </a:cubicBezTo>
                  <a:cubicBezTo>
                    <a:pt x="138" y="95"/>
                    <a:pt x="138" y="95"/>
                    <a:pt x="138" y="95"/>
                  </a:cubicBezTo>
                  <a:cubicBezTo>
                    <a:pt x="138" y="72"/>
                    <a:pt x="138" y="72"/>
                    <a:pt x="138" y="72"/>
                  </a:cubicBezTo>
                  <a:cubicBezTo>
                    <a:pt x="138" y="63"/>
                    <a:pt x="131" y="55"/>
                    <a:pt x="122" y="55"/>
                  </a:cubicBezTo>
                  <a:cubicBezTo>
                    <a:pt x="106" y="55"/>
                    <a:pt x="106" y="55"/>
                    <a:pt x="106" y="55"/>
                  </a:cubicBezTo>
                  <a:cubicBezTo>
                    <a:pt x="106" y="51"/>
                    <a:pt x="106" y="51"/>
                    <a:pt x="106" y="51"/>
                  </a:cubicBezTo>
                  <a:cubicBezTo>
                    <a:pt x="122" y="51"/>
                    <a:pt x="122" y="51"/>
                    <a:pt x="122" y="51"/>
                  </a:cubicBezTo>
                  <a:cubicBezTo>
                    <a:pt x="133" y="51"/>
                    <a:pt x="142" y="60"/>
                    <a:pt x="142" y="72"/>
                  </a:cubicBezTo>
                  <a:close/>
                  <a:moveTo>
                    <a:pt x="113" y="46"/>
                  </a:moveTo>
                  <a:cubicBezTo>
                    <a:pt x="123" y="46"/>
                    <a:pt x="131" y="38"/>
                    <a:pt x="131" y="28"/>
                  </a:cubicBezTo>
                  <a:cubicBezTo>
                    <a:pt x="131" y="18"/>
                    <a:pt x="123" y="10"/>
                    <a:pt x="113" y="10"/>
                  </a:cubicBezTo>
                  <a:cubicBezTo>
                    <a:pt x="103" y="10"/>
                    <a:pt x="94" y="18"/>
                    <a:pt x="94" y="28"/>
                  </a:cubicBezTo>
                  <a:cubicBezTo>
                    <a:pt x="94" y="38"/>
                    <a:pt x="103" y="46"/>
                    <a:pt x="113" y="46"/>
                  </a:cubicBezTo>
                  <a:close/>
                  <a:moveTo>
                    <a:pt x="113" y="14"/>
                  </a:moveTo>
                  <a:cubicBezTo>
                    <a:pt x="120" y="14"/>
                    <a:pt x="126" y="20"/>
                    <a:pt x="126" y="28"/>
                  </a:cubicBezTo>
                  <a:cubicBezTo>
                    <a:pt x="126" y="36"/>
                    <a:pt x="120" y="42"/>
                    <a:pt x="113" y="42"/>
                  </a:cubicBezTo>
                  <a:cubicBezTo>
                    <a:pt x="105" y="42"/>
                    <a:pt x="99" y="36"/>
                    <a:pt x="99" y="28"/>
                  </a:cubicBezTo>
                  <a:cubicBezTo>
                    <a:pt x="99" y="20"/>
                    <a:pt x="105" y="14"/>
                    <a:pt x="113" y="14"/>
                  </a:cubicBezTo>
                  <a:close/>
                </a:path>
              </a:pathLst>
            </a:custGeom>
            <a:solidFill>
              <a:srgbClr val="000000">
                <a:alpha val="50000"/>
              </a:srgbClr>
            </a:solidFill>
            <a:ln>
              <a:no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99999"/>
                </a:solidFill>
                <a:effectLst/>
                <a:uLnTx/>
                <a:uFillTx/>
                <a:latin typeface="Times New Roman"/>
              </a:endParaRPr>
            </a:p>
          </p:txBody>
        </p:sp>
      </p:grpSp>
      <p:sp>
        <p:nvSpPr>
          <p:cNvPr id="33" name="Oval 32">
            <a:extLst>
              <a:ext uri="{FF2B5EF4-FFF2-40B4-BE49-F238E27FC236}">
                <a16:creationId xmlns:a16="http://schemas.microsoft.com/office/drawing/2014/main" id="{C5CBD5FC-505B-BF42-7487-6EA1576F0584}"/>
              </a:ext>
            </a:extLst>
          </p:cNvPr>
          <p:cNvSpPr/>
          <p:nvPr/>
        </p:nvSpPr>
        <p:spPr>
          <a:xfrm>
            <a:off x="3669631" y="6030786"/>
            <a:ext cx="1008765" cy="333782"/>
          </a:xfrm>
          <a:prstGeom prst="ellipse">
            <a:avLst/>
          </a:prstGeom>
          <a:noFill/>
          <a:ln w="952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lvl1pPr marL="0" indent="0">
              <a:defRPr sz="1100">
                <a:solidFill>
                  <a:schemeClr val="accent1"/>
                </a:solidFill>
                <a:latin typeface="+mn-lt"/>
                <a:ea typeface="+mn-ea"/>
                <a:cs typeface="+mn-cs"/>
              </a:defRPr>
            </a:lvl1pPr>
            <a:lvl2pPr marL="457200" indent="0">
              <a:defRPr sz="1100">
                <a:solidFill>
                  <a:schemeClr val="accent1"/>
                </a:solidFill>
                <a:latin typeface="+mn-lt"/>
                <a:ea typeface="+mn-ea"/>
                <a:cs typeface="+mn-cs"/>
              </a:defRPr>
            </a:lvl2pPr>
            <a:lvl3pPr marL="914400" indent="0">
              <a:defRPr sz="1100">
                <a:solidFill>
                  <a:schemeClr val="accent1"/>
                </a:solidFill>
                <a:latin typeface="+mn-lt"/>
                <a:ea typeface="+mn-ea"/>
                <a:cs typeface="+mn-cs"/>
              </a:defRPr>
            </a:lvl3pPr>
            <a:lvl4pPr marL="1371600" indent="0">
              <a:defRPr sz="1100">
                <a:solidFill>
                  <a:schemeClr val="accent1"/>
                </a:solidFill>
                <a:latin typeface="+mn-lt"/>
                <a:ea typeface="+mn-ea"/>
                <a:cs typeface="+mn-cs"/>
              </a:defRPr>
            </a:lvl4pPr>
            <a:lvl5pPr marL="1828800" indent="0">
              <a:defRPr sz="1100">
                <a:solidFill>
                  <a:schemeClr val="accent1"/>
                </a:solidFill>
                <a:latin typeface="+mn-lt"/>
                <a:ea typeface="+mn-ea"/>
                <a:cs typeface="+mn-cs"/>
              </a:defRPr>
            </a:lvl5pPr>
            <a:lvl6pPr marL="2286000" indent="0">
              <a:defRPr sz="1100">
                <a:solidFill>
                  <a:schemeClr val="accent1"/>
                </a:solidFill>
                <a:latin typeface="+mn-lt"/>
                <a:ea typeface="+mn-ea"/>
                <a:cs typeface="+mn-cs"/>
              </a:defRPr>
            </a:lvl6pPr>
            <a:lvl7pPr marL="2743200" indent="0">
              <a:defRPr sz="1100">
                <a:solidFill>
                  <a:schemeClr val="accent1"/>
                </a:solidFill>
                <a:latin typeface="+mn-lt"/>
                <a:ea typeface="+mn-ea"/>
                <a:cs typeface="+mn-cs"/>
              </a:defRPr>
            </a:lvl7pPr>
            <a:lvl8pPr marL="3200400" indent="0">
              <a:defRPr sz="1100">
                <a:solidFill>
                  <a:schemeClr val="accent1"/>
                </a:solidFill>
                <a:latin typeface="+mn-lt"/>
                <a:ea typeface="+mn-ea"/>
                <a:cs typeface="+mn-cs"/>
              </a:defRPr>
            </a:lvl8pPr>
            <a:lvl9pPr marL="3657600" indent="0">
              <a:defRPr sz="1100">
                <a:solidFill>
                  <a:schemeClr val="accen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72C4"/>
              </a:solidFill>
              <a:effectLst/>
              <a:highlight>
                <a:srgbClr val="FFFF00"/>
              </a:highligh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57AFD476-27B5-4452-D337-7F4FAD1D6B2C}"/>
              </a:ext>
            </a:extLst>
          </p:cNvPr>
          <p:cNvSpPr/>
          <p:nvPr/>
        </p:nvSpPr>
        <p:spPr>
          <a:xfrm>
            <a:off x="11037973" y="4702616"/>
            <a:ext cx="488280" cy="1968650"/>
          </a:xfrm>
          <a:prstGeom prst="ellipse">
            <a:avLst/>
          </a:prstGeom>
          <a:noFill/>
          <a:ln w="952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lvl1pPr marL="0" indent="0">
              <a:defRPr sz="1100">
                <a:solidFill>
                  <a:schemeClr val="accent1"/>
                </a:solidFill>
                <a:latin typeface="+mn-lt"/>
                <a:ea typeface="+mn-ea"/>
                <a:cs typeface="+mn-cs"/>
              </a:defRPr>
            </a:lvl1pPr>
            <a:lvl2pPr marL="457200" indent="0">
              <a:defRPr sz="1100">
                <a:solidFill>
                  <a:schemeClr val="accent1"/>
                </a:solidFill>
                <a:latin typeface="+mn-lt"/>
                <a:ea typeface="+mn-ea"/>
                <a:cs typeface="+mn-cs"/>
              </a:defRPr>
            </a:lvl2pPr>
            <a:lvl3pPr marL="914400" indent="0">
              <a:defRPr sz="1100">
                <a:solidFill>
                  <a:schemeClr val="accent1"/>
                </a:solidFill>
                <a:latin typeface="+mn-lt"/>
                <a:ea typeface="+mn-ea"/>
                <a:cs typeface="+mn-cs"/>
              </a:defRPr>
            </a:lvl3pPr>
            <a:lvl4pPr marL="1371600" indent="0">
              <a:defRPr sz="1100">
                <a:solidFill>
                  <a:schemeClr val="accent1"/>
                </a:solidFill>
                <a:latin typeface="+mn-lt"/>
                <a:ea typeface="+mn-ea"/>
                <a:cs typeface="+mn-cs"/>
              </a:defRPr>
            </a:lvl4pPr>
            <a:lvl5pPr marL="1828800" indent="0">
              <a:defRPr sz="1100">
                <a:solidFill>
                  <a:schemeClr val="accent1"/>
                </a:solidFill>
                <a:latin typeface="+mn-lt"/>
                <a:ea typeface="+mn-ea"/>
                <a:cs typeface="+mn-cs"/>
              </a:defRPr>
            </a:lvl5pPr>
            <a:lvl6pPr marL="2286000" indent="0">
              <a:defRPr sz="1100">
                <a:solidFill>
                  <a:schemeClr val="accent1"/>
                </a:solidFill>
                <a:latin typeface="+mn-lt"/>
                <a:ea typeface="+mn-ea"/>
                <a:cs typeface="+mn-cs"/>
              </a:defRPr>
            </a:lvl6pPr>
            <a:lvl7pPr marL="2743200" indent="0">
              <a:defRPr sz="1100">
                <a:solidFill>
                  <a:schemeClr val="accent1"/>
                </a:solidFill>
                <a:latin typeface="+mn-lt"/>
                <a:ea typeface="+mn-ea"/>
                <a:cs typeface="+mn-cs"/>
              </a:defRPr>
            </a:lvl7pPr>
            <a:lvl8pPr marL="3200400" indent="0">
              <a:defRPr sz="1100">
                <a:solidFill>
                  <a:schemeClr val="accent1"/>
                </a:solidFill>
                <a:latin typeface="+mn-lt"/>
                <a:ea typeface="+mn-ea"/>
                <a:cs typeface="+mn-cs"/>
              </a:defRPr>
            </a:lvl8pPr>
            <a:lvl9pPr marL="3657600" indent="0">
              <a:defRPr sz="1100">
                <a:solidFill>
                  <a:schemeClr val="accen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72C4"/>
              </a:solidFill>
              <a:effectLst/>
              <a:highlight>
                <a:srgbClr val="FFFF00"/>
              </a:highligh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1B63D566-06FE-A6D8-2A03-EA8007DB65C5}"/>
              </a:ext>
            </a:extLst>
          </p:cNvPr>
          <p:cNvSpPr/>
          <p:nvPr/>
        </p:nvSpPr>
        <p:spPr>
          <a:xfrm rot="5400000">
            <a:off x="9045745" y="5853819"/>
            <a:ext cx="333780" cy="743589"/>
          </a:xfrm>
          <a:prstGeom prst="ellipse">
            <a:avLst/>
          </a:prstGeom>
          <a:noFill/>
          <a:ln w="952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lvl1pPr marL="0" indent="0">
              <a:defRPr sz="1100">
                <a:solidFill>
                  <a:schemeClr val="accent1"/>
                </a:solidFill>
                <a:latin typeface="+mn-lt"/>
                <a:ea typeface="+mn-ea"/>
                <a:cs typeface="+mn-cs"/>
              </a:defRPr>
            </a:lvl1pPr>
            <a:lvl2pPr marL="457200" indent="0">
              <a:defRPr sz="1100">
                <a:solidFill>
                  <a:schemeClr val="accent1"/>
                </a:solidFill>
                <a:latin typeface="+mn-lt"/>
                <a:ea typeface="+mn-ea"/>
                <a:cs typeface="+mn-cs"/>
              </a:defRPr>
            </a:lvl2pPr>
            <a:lvl3pPr marL="914400" indent="0">
              <a:defRPr sz="1100">
                <a:solidFill>
                  <a:schemeClr val="accent1"/>
                </a:solidFill>
                <a:latin typeface="+mn-lt"/>
                <a:ea typeface="+mn-ea"/>
                <a:cs typeface="+mn-cs"/>
              </a:defRPr>
            </a:lvl3pPr>
            <a:lvl4pPr marL="1371600" indent="0">
              <a:defRPr sz="1100">
                <a:solidFill>
                  <a:schemeClr val="accent1"/>
                </a:solidFill>
                <a:latin typeface="+mn-lt"/>
                <a:ea typeface="+mn-ea"/>
                <a:cs typeface="+mn-cs"/>
              </a:defRPr>
            </a:lvl4pPr>
            <a:lvl5pPr marL="1828800" indent="0">
              <a:defRPr sz="1100">
                <a:solidFill>
                  <a:schemeClr val="accent1"/>
                </a:solidFill>
                <a:latin typeface="+mn-lt"/>
                <a:ea typeface="+mn-ea"/>
                <a:cs typeface="+mn-cs"/>
              </a:defRPr>
            </a:lvl5pPr>
            <a:lvl6pPr marL="2286000" indent="0">
              <a:defRPr sz="1100">
                <a:solidFill>
                  <a:schemeClr val="accent1"/>
                </a:solidFill>
                <a:latin typeface="+mn-lt"/>
                <a:ea typeface="+mn-ea"/>
                <a:cs typeface="+mn-cs"/>
              </a:defRPr>
            </a:lvl6pPr>
            <a:lvl7pPr marL="2743200" indent="0">
              <a:defRPr sz="1100">
                <a:solidFill>
                  <a:schemeClr val="accent1"/>
                </a:solidFill>
                <a:latin typeface="+mn-lt"/>
                <a:ea typeface="+mn-ea"/>
                <a:cs typeface="+mn-cs"/>
              </a:defRPr>
            </a:lvl7pPr>
            <a:lvl8pPr marL="3200400" indent="0">
              <a:defRPr sz="1100">
                <a:solidFill>
                  <a:schemeClr val="accent1"/>
                </a:solidFill>
                <a:latin typeface="+mn-lt"/>
                <a:ea typeface="+mn-ea"/>
                <a:cs typeface="+mn-cs"/>
              </a:defRPr>
            </a:lvl8pPr>
            <a:lvl9pPr marL="3657600" indent="0">
              <a:defRPr sz="1100">
                <a:solidFill>
                  <a:schemeClr val="accen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72C4"/>
              </a:solidFill>
              <a:effectLst/>
              <a:highlight>
                <a:srgbClr val="FFFF00"/>
              </a:highligh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11432924-ADAC-B987-D581-EACC8C6344A4}"/>
              </a:ext>
            </a:extLst>
          </p:cNvPr>
          <p:cNvSpPr/>
          <p:nvPr/>
        </p:nvSpPr>
        <p:spPr>
          <a:xfrm>
            <a:off x="5930768" y="4987818"/>
            <a:ext cx="592457" cy="1683448"/>
          </a:xfrm>
          <a:prstGeom prst="ellipse">
            <a:avLst/>
          </a:prstGeom>
          <a:noFill/>
          <a:ln w="952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lvl1pPr marL="0" indent="0">
              <a:defRPr sz="1100">
                <a:solidFill>
                  <a:schemeClr val="accent1"/>
                </a:solidFill>
                <a:latin typeface="+mn-lt"/>
                <a:ea typeface="+mn-ea"/>
                <a:cs typeface="+mn-cs"/>
              </a:defRPr>
            </a:lvl1pPr>
            <a:lvl2pPr marL="457200" indent="0">
              <a:defRPr sz="1100">
                <a:solidFill>
                  <a:schemeClr val="accent1"/>
                </a:solidFill>
                <a:latin typeface="+mn-lt"/>
                <a:ea typeface="+mn-ea"/>
                <a:cs typeface="+mn-cs"/>
              </a:defRPr>
            </a:lvl2pPr>
            <a:lvl3pPr marL="914400" indent="0">
              <a:defRPr sz="1100">
                <a:solidFill>
                  <a:schemeClr val="accent1"/>
                </a:solidFill>
                <a:latin typeface="+mn-lt"/>
                <a:ea typeface="+mn-ea"/>
                <a:cs typeface="+mn-cs"/>
              </a:defRPr>
            </a:lvl3pPr>
            <a:lvl4pPr marL="1371600" indent="0">
              <a:defRPr sz="1100">
                <a:solidFill>
                  <a:schemeClr val="accent1"/>
                </a:solidFill>
                <a:latin typeface="+mn-lt"/>
                <a:ea typeface="+mn-ea"/>
                <a:cs typeface="+mn-cs"/>
              </a:defRPr>
            </a:lvl4pPr>
            <a:lvl5pPr marL="1828800" indent="0">
              <a:defRPr sz="1100">
                <a:solidFill>
                  <a:schemeClr val="accent1"/>
                </a:solidFill>
                <a:latin typeface="+mn-lt"/>
                <a:ea typeface="+mn-ea"/>
                <a:cs typeface="+mn-cs"/>
              </a:defRPr>
            </a:lvl5pPr>
            <a:lvl6pPr marL="2286000" indent="0">
              <a:defRPr sz="1100">
                <a:solidFill>
                  <a:schemeClr val="accent1"/>
                </a:solidFill>
                <a:latin typeface="+mn-lt"/>
                <a:ea typeface="+mn-ea"/>
                <a:cs typeface="+mn-cs"/>
              </a:defRPr>
            </a:lvl6pPr>
            <a:lvl7pPr marL="2743200" indent="0">
              <a:defRPr sz="1100">
                <a:solidFill>
                  <a:schemeClr val="accent1"/>
                </a:solidFill>
                <a:latin typeface="+mn-lt"/>
                <a:ea typeface="+mn-ea"/>
                <a:cs typeface="+mn-cs"/>
              </a:defRPr>
            </a:lvl7pPr>
            <a:lvl8pPr marL="3200400" indent="0">
              <a:defRPr sz="1100">
                <a:solidFill>
                  <a:schemeClr val="accent1"/>
                </a:solidFill>
                <a:latin typeface="+mn-lt"/>
                <a:ea typeface="+mn-ea"/>
                <a:cs typeface="+mn-cs"/>
              </a:defRPr>
            </a:lvl8pPr>
            <a:lvl9pPr marL="3657600" indent="0">
              <a:defRPr sz="1100">
                <a:solidFill>
                  <a:schemeClr val="accen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72C4"/>
              </a:solidFill>
              <a:effectLst/>
              <a:highlight>
                <a:srgbClr val="FFFF00"/>
              </a:highlight>
              <a:uLnTx/>
              <a:uFillTx/>
              <a:latin typeface="Calibri" panose="020F0502020204030204"/>
              <a:ea typeface="+mn-ea"/>
              <a:cs typeface="+mn-cs"/>
            </a:endParaRPr>
          </a:p>
        </p:txBody>
      </p:sp>
      <p:graphicFrame>
        <p:nvGraphicFramePr>
          <p:cNvPr id="38" name="Chart 37">
            <a:extLst>
              <a:ext uri="{FF2B5EF4-FFF2-40B4-BE49-F238E27FC236}">
                <a16:creationId xmlns:a16="http://schemas.microsoft.com/office/drawing/2014/main" id="{934E6873-6CCB-85F0-1AC7-CE2832BBBDCD}"/>
              </a:ext>
            </a:extLst>
          </p:cNvPr>
          <p:cNvGraphicFramePr>
            <a:graphicFrameLocks/>
          </p:cNvGraphicFramePr>
          <p:nvPr>
            <p:extLst>
              <p:ext uri="{D42A27DB-BD31-4B8C-83A1-F6EECF244321}">
                <p14:modId xmlns:p14="http://schemas.microsoft.com/office/powerpoint/2010/main" val="4108195856"/>
              </p:ext>
            </p:extLst>
          </p:nvPr>
        </p:nvGraphicFramePr>
        <p:xfrm>
          <a:off x="329901" y="1066023"/>
          <a:ext cx="4807348" cy="3121007"/>
        </p:xfrm>
        <a:graphic>
          <a:graphicData uri="http://schemas.openxmlformats.org/drawingml/2006/chart">
            <c:chart xmlns:c="http://schemas.openxmlformats.org/drawingml/2006/chart" xmlns:r="http://schemas.openxmlformats.org/officeDocument/2006/relationships" r:id="rId3"/>
          </a:graphicData>
        </a:graphic>
      </p:graphicFrame>
      <p:sp>
        <p:nvSpPr>
          <p:cNvPr id="39" name="Rectangle 38">
            <a:extLst>
              <a:ext uri="{FF2B5EF4-FFF2-40B4-BE49-F238E27FC236}">
                <a16:creationId xmlns:a16="http://schemas.microsoft.com/office/drawing/2014/main" id="{501F7D50-EB0B-5296-0FA8-5BFB0D96EE07}"/>
              </a:ext>
            </a:extLst>
          </p:cNvPr>
          <p:cNvSpPr/>
          <p:nvPr/>
        </p:nvSpPr>
        <p:spPr>
          <a:xfrm>
            <a:off x="-22860" y="0"/>
            <a:ext cx="297180" cy="92333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08785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AutoShape 4"/>
          <p:cNvSpPr>
            <a:spLocks noChangeArrowheads="1"/>
          </p:cNvSpPr>
          <p:nvPr/>
        </p:nvSpPr>
        <p:spPr bwMode="gray">
          <a:xfrm flipH="1">
            <a:off x="66397" y="980396"/>
            <a:ext cx="5876925" cy="2689555"/>
          </a:xfrm>
          <a:prstGeom prst="rtTriangle">
            <a:avLst/>
          </a:prstGeom>
          <a:gradFill rotWithShape="1">
            <a:gsLst>
              <a:gs pos="0">
                <a:schemeClr val="hlink"/>
              </a:gs>
              <a:gs pos="100000">
                <a:schemeClr val="hlink">
                  <a:gamma/>
                  <a:tint val="45490"/>
                  <a:invGamma/>
                </a:schemeClr>
              </a:gs>
            </a:gsLst>
            <a:lin ang="5400000" scaled="1"/>
          </a:gradFill>
          <a:ln w="9525">
            <a:noFill/>
            <a:miter lim="800000"/>
            <a:headEnd/>
            <a:tailEnd/>
          </a:ln>
          <a:effectLst/>
        </p:spPr>
        <p:txBody>
          <a:bodyPr wrap="none" anchor="ctr"/>
          <a:lstStyle/>
          <a:p>
            <a:endParaRPr lang="en-US"/>
          </a:p>
        </p:txBody>
      </p:sp>
      <p:sp>
        <p:nvSpPr>
          <p:cNvPr id="33797" name="Line 5"/>
          <p:cNvSpPr>
            <a:spLocks noChangeShapeType="1"/>
          </p:cNvSpPr>
          <p:nvPr/>
        </p:nvSpPr>
        <p:spPr bwMode="gray">
          <a:xfrm flipH="1">
            <a:off x="5943322" y="948794"/>
            <a:ext cx="38636" cy="5263048"/>
          </a:xfrm>
          <a:prstGeom prst="line">
            <a:avLst/>
          </a:prstGeom>
          <a:noFill/>
          <a:ln w="9525">
            <a:solidFill>
              <a:srgbClr val="1C1C1C"/>
            </a:solidFill>
            <a:prstDash val="lgDash"/>
            <a:round/>
            <a:headEnd type="stealth" w="med" len="med"/>
            <a:tailEnd/>
          </a:ln>
          <a:effectLst/>
        </p:spPr>
        <p:txBody>
          <a:bodyPr wrap="none" anchor="ctr"/>
          <a:lstStyle/>
          <a:p>
            <a:endParaRPr lang="en-US"/>
          </a:p>
        </p:txBody>
      </p:sp>
      <p:sp>
        <p:nvSpPr>
          <p:cNvPr id="33798" name="AutoShape 6"/>
          <p:cNvSpPr>
            <a:spLocks noChangeArrowheads="1"/>
          </p:cNvSpPr>
          <p:nvPr/>
        </p:nvSpPr>
        <p:spPr bwMode="gray">
          <a:xfrm>
            <a:off x="6037489" y="965240"/>
            <a:ext cx="6217627" cy="2689555"/>
          </a:xfrm>
          <a:prstGeom prst="rtTriangle">
            <a:avLst/>
          </a:prstGeom>
          <a:gradFill rotWithShape="1">
            <a:gsLst>
              <a:gs pos="0">
                <a:schemeClr val="accent2"/>
              </a:gs>
              <a:gs pos="100000">
                <a:schemeClr val="accent2">
                  <a:gamma/>
                  <a:tint val="54510"/>
                  <a:invGamma/>
                </a:schemeClr>
              </a:gs>
            </a:gsLst>
            <a:lin ang="5400000" scaled="1"/>
          </a:gradFill>
          <a:ln w="9525">
            <a:noFill/>
            <a:miter lim="800000"/>
            <a:headEnd/>
            <a:tailEnd/>
          </a:ln>
          <a:effectLst/>
        </p:spPr>
        <p:txBody>
          <a:bodyPr wrap="none" anchor="ctr"/>
          <a:lstStyle/>
          <a:p>
            <a:endParaRPr lang="en-US"/>
          </a:p>
        </p:txBody>
      </p:sp>
      <p:sp>
        <p:nvSpPr>
          <p:cNvPr id="33799" name="AutoShape 7"/>
          <p:cNvSpPr>
            <a:spLocks noChangeArrowheads="1"/>
          </p:cNvSpPr>
          <p:nvPr/>
        </p:nvSpPr>
        <p:spPr bwMode="gray">
          <a:xfrm rot="5400000">
            <a:off x="7454867" y="2428305"/>
            <a:ext cx="3042696" cy="5790810"/>
          </a:xfrm>
          <a:prstGeom prst="rtTriangle">
            <a:avLst/>
          </a:prstGeom>
          <a:gradFill rotWithShape="1">
            <a:gsLst>
              <a:gs pos="0">
                <a:schemeClr val="accent1"/>
              </a:gs>
              <a:gs pos="100000">
                <a:schemeClr val="accent1">
                  <a:gamma/>
                  <a:tint val="57647"/>
                  <a:invGamma/>
                </a:schemeClr>
              </a:gs>
            </a:gsLst>
            <a:lin ang="5400000" scaled="1"/>
          </a:gradFill>
          <a:ln w="9525">
            <a:noFill/>
            <a:miter lim="800000"/>
            <a:headEnd/>
            <a:tailEnd/>
          </a:ln>
          <a:effectLst/>
        </p:spPr>
        <p:txBody>
          <a:bodyPr wrap="none" anchor="ctr"/>
          <a:lstStyle/>
          <a:p>
            <a:endParaRPr lang="en-US"/>
          </a:p>
        </p:txBody>
      </p:sp>
      <p:sp>
        <p:nvSpPr>
          <p:cNvPr id="33800" name="AutoShape 8"/>
          <p:cNvSpPr>
            <a:spLocks noChangeArrowheads="1"/>
          </p:cNvSpPr>
          <p:nvPr/>
        </p:nvSpPr>
        <p:spPr bwMode="gray">
          <a:xfrm rot="16200000" flipH="1">
            <a:off x="1414243" y="2345093"/>
            <a:ext cx="3068582" cy="5878513"/>
          </a:xfrm>
          <a:prstGeom prst="rtTriangle">
            <a:avLst/>
          </a:prstGeom>
          <a:gradFill rotWithShape="1">
            <a:gsLst>
              <a:gs pos="0">
                <a:schemeClr val="folHlink"/>
              </a:gs>
              <a:gs pos="100000">
                <a:schemeClr val="folHlink">
                  <a:gamma/>
                  <a:tint val="60784"/>
                  <a:invGamma/>
                </a:schemeClr>
              </a:gs>
            </a:gsLst>
            <a:lin ang="5400000" scaled="1"/>
          </a:gradFill>
          <a:ln w="9525">
            <a:noFill/>
            <a:miter lim="800000"/>
            <a:headEnd/>
            <a:tailEnd/>
          </a:ln>
          <a:effectLst/>
        </p:spPr>
        <p:txBody>
          <a:bodyPr wrap="none" anchor="ctr"/>
          <a:lstStyle/>
          <a:p>
            <a:endParaRPr lang="en-US"/>
          </a:p>
        </p:txBody>
      </p:sp>
      <p:sp>
        <p:nvSpPr>
          <p:cNvPr id="33801" name="Line 9"/>
          <p:cNvSpPr>
            <a:spLocks noChangeShapeType="1"/>
          </p:cNvSpPr>
          <p:nvPr/>
        </p:nvSpPr>
        <p:spPr bwMode="gray">
          <a:xfrm>
            <a:off x="3489332" y="3717440"/>
            <a:ext cx="5070475" cy="0"/>
          </a:xfrm>
          <a:prstGeom prst="line">
            <a:avLst/>
          </a:prstGeom>
          <a:noFill/>
          <a:ln w="9525">
            <a:solidFill>
              <a:srgbClr val="1C1C1C"/>
            </a:solidFill>
            <a:prstDash val="lgDash"/>
            <a:round/>
            <a:headEnd/>
            <a:tailEnd type="stealth" w="med" len="med"/>
          </a:ln>
          <a:effectLst/>
        </p:spPr>
        <p:txBody>
          <a:bodyPr wrap="none" anchor="ctr"/>
          <a:lstStyle/>
          <a:p>
            <a:endParaRPr lang="en-US"/>
          </a:p>
        </p:txBody>
      </p:sp>
      <p:sp>
        <p:nvSpPr>
          <p:cNvPr id="20" name="Rectangle 19">
            <a:extLst>
              <a:ext uri="{FF2B5EF4-FFF2-40B4-BE49-F238E27FC236}">
                <a16:creationId xmlns:a16="http://schemas.microsoft.com/office/drawing/2014/main" id="{B69B6164-85DD-FD93-BE2B-33AD0C329294}"/>
              </a:ext>
            </a:extLst>
          </p:cNvPr>
          <p:cNvSpPr/>
          <p:nvPr/>
        </p:nvSpPr>
        <p:spPr>
          <a:xfrm>
            <a:off x="0" y="44748"/>
            <a:ext cx="12192000" cy="923330"/>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p>
            <a:pPr marL="0" marR="0" indent="0"/>
            <a:r>
              <a:rPr lang="mn-MN" sz="3100" b="1" dirty="0">
                <a:solidFill>
                  <a:srgbClr val="FFFFFF"/>
                </a:solidFill>
                <a:latin typeface="Arial"/>
              </a:rPr>
              <a:t>      </a:t>
            </a:r>
            <a:endParaRPr lang="mn" sz="3200" b="1" dirty="0">
              <a:solidFill>
                <a:srgbClr val="FFFFFF"/>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79CA85CF-A55B-02C4-3513-70499E1B0E61}"/>
              </a:ext>
            </a:extLst>
          </p:cNvPr>
          <p:cNvSpPr/>
          <p:nvPr/>
        </p:nvSpPr>
        <p:spPr>
          <a:xfrm>
            <a:off x="9277" y="44748"/>
            <a:ext cx="297180" cy="92333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22" name="Picture 21">
            <a:extLst>
              <a:ext uri="{FF2B5EF4-FFF2-40B4-BE49-F238E27FC236}">
                <a16:creationId xmlns:a16="http://schemas.microsoft.com/office/drawing/2014/main" id="{F2ED2EF0-BE8D-113E-0CC1-412BA6DCE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215" y="44748"/>
            <a:ext cx="2476846" cy="911012"/>
          </a:xfrm>
          <a:prstGeom prst="rect">
            <a:avLst/>
          </a:prstGeom>
        </p:spPr>
      </p:pic>
      <p:sp>
        <p:nvSpPr>
          <p:cNvPr id="24" name="Rectangle 23"/>
          <p:cNvSpPr/>
          <p:nvPr/>
        </p:nvSpPr>
        <p:spPr>
          <a:xfrm>
            <a:off x="2269498" y="3958620"/>
            <a:ext cx="3487824" cy="1015663"/>
          </a:xfrm>
          <a:prstGeom prst="rect">
            <a:avLst/>
          </a:prstGeom>
        </p:spPr>
        <p:txBody>
          <a:bodyPr wrap="square">
            <a:spAutoFit/>
          </a:bodyPr>
          <a:lstStyle/>
          <a:p>
            <a:pPr indent="457200" algn="ctr">
              <a:spcAft>
                <a:spcPts val="750"/>
              </a:spcAft>
            </a:pPr>
            <a:r>
              <a:rPr lang="mn-MN" sz="1200" b="1" dirty="0">
                <a:latin typeface="Arial" panose="020B0604020202020204" pitchFamily="34" charset="0"/>
                <a:ea typeface="Times New Roman" panose="02020603050405020304" pitchFamily="18" charset="0"/>
              </a:rPr>
              <a:t>Монголын сувилагчдын нийгэмлэгтэй хамтран</a:t>
            </a:r>
            <a:r>
              <a:rPr lang="en-US" sz="1200" b="1" kern="100" dirty="0">
                <a:latin typeface="Arial" panose="020B0604020202020204" pitchFamily="34" charset="0"/>
                <a:ea typeface="Calibri" panose="020F0502020204030204" pitchFamily="34" charset="0"/>
                <a:cs typeface="Arial" panose="020B0604020202020204" pitchFamily="34" charset="0"/>
              </a:rPr>
              <a:t> </a:t>
            </a:r>
            <a:r>
              <a:rPr lang="en-US" sz="1200" b="1" dirty="0">
                <a:latin typeface="Arial" panose="020B0604020202020204" pitchFamily="34" charset="0"/>
                <a:ea typeface="Times New Roman" panose="02020603050405020304" pitchFamily="18" charset="0"/>
              </a:rPr>
              <a:t>“</a:t>
            </a:r>
            <a:r>
              <a:rPr lang="en-US" sz="1200" b="1" dirty="0" err="1">
                <a:latin typeface="Arial" panose="020B0604020202020204" pitchFamily="34" charset="0"/>
                <a:ea typeface="Times New Roman" panose="02020603050405020304" pitchFamily="18" charset="0"/>
              </a:rPr>
              <a:t>Сувилахуй</a:t>
            </a:r>
            <a:r>
              <a:rPr lang="en-US" sz="1200" b="1" dirty="0">
                <a:latin typeface="Arial" panose="020B0604020202020204" pitchFamily="34" charset="0"/>
                <a:ea typeface="Times New Roman" panose="02020603050405020304" pitchFamily="18" charset="0"/>
              </a:rPr>
              <a:t> </a:t>
            </a:r>
            <a:r>
              <a:rPr lang="en-US" sz="1200" b="1" dirty="0" err="1">
                <a:latin typeface="Arial" panose="020B0604020202020204" pitchFamily="34" charset="0"/>
                <a:ea typeface="Times New Roman" panose="02020603050405020304" pitchFamily="18" charset="0"/>
              </a:rPr>
              <a:t>ба</a:t>
            </a:r>
            <a:r>
              <a:rPr lang="en-US" sz="1200" b="1" dirty="0">
                <a:latin typeface="Arial" panose="020B0604020202020204" pitchFamily="34" charset="0"/>
                <a:ea typeface="Times New Roman" panose="02020603050405020304" pitchFamily="18" charset="0"/>
              </a:rPr>
              <a:t> </a:t>
            </a:r>
            <a:r>
              <a:rPr lang="en-US" sz="1200" b="1" dirty="0" err="1">
                <a:latin typeface="Arial" panose="020B0604020202020204" pitchFamily="34" charset="0"/>
                <a:ea typeface="Times New Roman" panose="02020603050405020304" pitchFamily="18" charset="0"/>
              </a:rPr>
              <a:t>эрх</a:t>
            </a:r>
            <a:r>
              <a:rPr lang="en-US" sz="1200" b="1" dirty="0">
                <a:latin typeface="Arial" panose="020B0604020202020204" pitchFamily="34" charset="0"/>
                <a:ea typeface="Times New Roman" panose="02020603050405020304" pitchFamily="18" charset="0"/>
              </a:rPr>
              <a:t> </a:t>
            </a:r>
            <a:r>
              <a:rPr lang="en-US" sz="1200" b="1" dirty="0" err="1">
                <a:latin typeface="Arial" panose="020B0604020202020204" pitchFamily="34" charset="0"/>
                <a:ea typeface="Times New Roman" panose="02020603050405020304" pitchFamily="18" charset="0"/>
              </a:rPr>
              <a:t>зүй</a:t>
            </a:r>
            <a:r>
              <a:rPr lang="en-US" sz="1200" b="1" dirty="0">
                <a:latin typeface="Arial" panose="020B0604020202020204" pitchFamily="34" charset="0"/>
                <a:ea typeface="Times New Roman" panose="02020603050405020304" pitchFamily="18" charset="0"/>
              </a:rPr>
              <a:t>” </a:t>
            </a:r>
            <a:r>
              <a:rPr lang="mn-MN" sz="1200" b="1" dirty="0">
                <a:latin typeface="Arial" panose="020B0604020202020204" pitchFamily="34" charset="0"/>
                <a:ea typeface="Times New Roman" panose="02020603050405020304" pitchFamily="18" charset="0"/>
              </a:rPr>
              <a:t>сэдэвт бүсийн чуулга уулзалт зохион байгууллагдлаа. уулзалтад Архангай, Баянхонгор аймгууд хамрагдлаа. </a:t>
            </a:r>
            <a:endParaRPr lang="en-US" sz="1200" b="1" dirty="0">
              <a:latin typeface="Times New Roman" panose="02020603050405020304" pitchFamily="18" charset="0"/>
              <a:ea typeface="Times New Roman" panose="02020603050405020304" pitchFamily="18" charset="0"/>
            </a:endParaRPr>
          </a:p>
        </p:txBody>
      </p:sp>
      <p:sp>
        <p:nvSpPr>
          <p:cNvPr id="25" name="TextBox 24">
            <a:extLst>
              <a:ext uri="{FF2B5EF4-FFF2-40B4-BE49-F238E27FC236}">
                <a16:creationId xmlns:a16="http://schemas.microsoft.com/office/drawing/2014/main" id="{D8221C0D-D372-466B-8CC0-84ADEADDCCAF}"/>
              </a:ext>
            </a:extLst>
          </p:cNvPr>
          <p:cNvSpPr txBox="1"/>
          <p:nvPr/>
        </p:nvSpPr>
        <p:spPr>
          <a:xfrm>
            <a:off x="6059207" y="3834798"/>
            <a:ext cx="3058616" cy="1384995"/>
          </a:xfrm>
          <a:prstGeom prst="rect">
            <a:avLst/>
          </a:prstGeom>
          <a:noFill/>
        </p:spPr>
        <p:txBody>
          <a:bodyPr wrap="square" rtlCol="0" anchor="ctr">
            <a:spAutoFit/>
          </a:bodyPr>
          <a:lstStyle/>
          <a:p>
            <a:pPr algn="ctr">
              <a:spcAft>
                <a:spcPts val="800"/>
              </a:spcAft>
            </a:pPr>
            <a:r>
              <a:rPr lang="en-US" sz="1200" b="1" kern="100" dirty="0">
                <a:latin typeface="Arial" panose="020B0604020202020204" pitchFamily="34" charset="0"/>
                <a:ea typeface="Calibri" panose="020F0502020204030204" pitchFamily="34" charset="0"/>
                <a:cs typeface="Arial" panose="020B0604020202020204" pitchFamily="34" charset="0"/>
              </a:rPr>
              <a:t>“</a:t>
            </a:r>
            <a:r>
              <a:rPr lang="en-US" sz="1200" b="1" kern="100" dirty="0" err="1">
                <a:latin typeface="Arial" panose="020B0604020202020204" pitchFamily="34" charset="0"/>
                <a:ea typeface="Calibri" panose="020F0502020204030204" pitchFamily="34" charset="0"/>
                <a:cs typeface="Arial" panose="020B0604020202020204" pitchFamily="34" charset="0"/>
              </a:rPr>
              <a:t>Эрүүл</a:t>
            </a:r>
            <a:r>
              <a:rPr lang="en-US" sz="1200" b="1" kern="100" dirty="0">
                <a:latin typeface="Arial" panose="020B0604020202020204" pitchFamily="34" charset="0"/>
                <a:ea typeface="Calibri" panose="020F0502020204030204" pitchFamily="34" charset="0"/>
                <a:cs typeface="Arial" panose="020B0604020202020204" pitchFamily="34" charset="0"/>
              </a:rPr>
              <a:t> </a:t>
            </a:r>
            <a:r>
              <a:rPr lang="en-US" sz="1200" b="1" kern="100" dirty="0" err="1">
                <a:latin typeface="Arial" panose="020B0604020202020204" pitchFamily="34" charset="0"/>
                <a:ea typeface="Calibri" panose="020F0502020204030204" pitchFamily="34" charset="0"/>
                <a:cs typeface="Arial" panose="020B0604020202020204" pitchFamily="34" charset="0"/>
              </a:rPr>
              <a:t>мэнд</a:t>
            </a:r>
            <a:r>
              <a:rPr lang="en-US" sz="1200" b="1" kern="100" dirty="0">
                <a:latin typeface="Arial" panose="020B0604020202020204" pitchFamily="34" charset="0"/>
                <a:ea typeface="Calibri" panose="020F0502020204030204" pitchFamily="34" charset="0"/>
                <a:cs typeface="Arial" panose="020B0604020202020204" pitchFamily="34" charset="0"/>
              </a:rPr>
              <a:t> </a:t>
            </a:r>
            <a:r>
              <a:rPr lang="en-US" sz="1200" b="1" kern="100" dirty="0" err="1">
                <a:latin typeface="Arial" panose="020B0604020202020204" pitchFamily="34" charset="0"/>
                <a:ea typeface="Calibri" panose="020F0502020204030204" pitchFamily="34" charset="0"/>
                <a:cs typeface="Arial" panose="020B0604020202020204" pitchFamily="34" charset="0"/>
              </a:rPr>
              <a:t>ба</a:t>
            </a:r>
            <a:r>
              <a:rPr lang="en-US" sz="1200" b="1" kern="100" dirty="0">
                <a:latin typeface="Arial" panose="020B0604020202020204" pitchFamily="34" charset="0"/>
                <a:ea typeface="Calibri" panose="020F0502020204030204" pitchFamily="34" charset="0"/>
                <a:cs typeface="Arial" panose="020B0604020202020204" pitchFamily="34" charset="0"/>
              </a:rPr>
              <a:t> </a:t>
            </a:r>
            <a:r>
              <a:rPr lang="en-US" sz="1200" b="1" kern="100" dirty="0" err="1">
                <a:latin typeface="Arial" panose="020B0604020202020204" pitchFamily="34" charset="0"/>
                <a:ea typeface="Calibri" panose="020F0502020204030204" pitchFamily="34" charset="0"/>
                <a:cs typeface="Arial" panose="020B0604020202020204" pitchFamily="34" charset="0"/>
              </a:rPr>
              <a:t>сувилагч</a:t>
            </a:r>
            <a:r>
              <a:rPr lang="en-US" sz="1200" b="1" kern="100" dirty="0">
                <a:latin typeface="Arial" panose="020B0604020202020204" pitchFamily="34" charset="0"/>
                <a:ea typeface="Calibri" panose="020F0502020204030204" pitchFamily="34" charset="0"/>
                <a:cs typeface="Arial" panose="020B0604020202020204" pitchFamily="34" charset="0"/>
              </a:rPr>
              <a:t>” </a:t>
            </a:r>
            <a:r>
              <a:rPr lang="en-US" sz="1200" b="1" kern="100" dirty="0" err="1">
                <a:latin typeface="Arial" panose="020B0604020202020204" pitchFamily="34" charset="0"/>
                <a:ea typeface="Calibri" panose="020F0502020204030204" pitchFamily="34" charset="0"/>
                <a:cs typeface="Arial" panose="020B0604020202020204" pitchFamily="34" charset="0"/>
              </a:rPr>
              <a:t>аяны</a:t>
            </a:r>
            <a:r>
              <a:rPr lang="en-US" sz="1200" b="1" kern="100" dirty="0">
                <a:latin typeface="Arial" panose="020B0604020202020204" pitchFamily="34" charset="0"/>
                <a:ea typeface="Calibri" panose="020F0502020204030204" pitchFamily="34" charset="0"/>
                <a:cs typeface="Arial" panose="020B0604020202020204" pitchFamily="34" charset="0"/>
              </a:rPr>
              <a:t> </a:t>
            </a:r>
            <a:r>
              <a:rPr lang="en-US" sz="1200" b="1" kern="100" dirty="0" err="1">
                <a:latin typeface="Arial" panose="020B0604020202020204" pitchFamily="34" charset="0"/>
                <a:ea typeface="Calibri" panose="020F0502020204030204" pitchFamily="34" charset="0"/>
                <a:cs typeface="Arial" panose="020B0604020202020204" pitchFamily="34" charset="0"/>
              </a:rPr>
              <a:t>хүрээнд</a:t>
            </a:r>
            <a:r>
              <a:rPr lang="en-US" sz="1200" b="1" kern="100" dirty="0">
                <a:latin typeface="Arial" panose="020B0604020202020204" pitchFamily="34" charset="0"/>
                <a:ea typeface="Calibri" panose="020F0502020204030204" pitchFamily="34" charset="0"/>
                <a:cs typeface="Arial" panose="020B0604020202020204" pitchFamily="34" charset="0"/>
              </a:rPr>
              <a:t> </a:t>
            </a:r>
            <a:r>
              <a:rPr lang="mn-MN" sz="1200" b="1" kern="100" dirty="0">
                <a:latin typeface="Arial" panose="020B0604020202020204" pitchFamily="34" charset="0"/>
                <a:ea typeface="Calibri" panose="020F0502020204030204" pitchFamily="34" charset="0"/>
                <a:cs typeface="Arial" panose="020B0604020202020204" pitchFamily="34" charset="0"/>
              </a:rPr>
              <a:t>Хавдар судлалын үндэсний төвийн эмч нартай хамтран хавдрын үндсэн 5 чиглэлээр үзлэг, оношлогоо хийгдлээ. Ү</a:t>
            </a:r>
            <a:r>
              <a:rPr lang="en-US" sz="1200" b="1" kern="100" dirty="0" err="1">
                <a:latin typeface="Arial" panose="020B0604020202020204" pitchFamily="34" charset="0"/>
                <a:ea typeface="Calibri" panose="020F0502020204030204" pitchFamily="34" charset="0"/>
                <a:cs typeface="Arial" panose="020B0604020202020204" pitchFamily="34" charset="0"/>
              </a:rPr>
              <a:t>злэгт</a:t>
            </a:r>
            <a:r>
              <a:rPr lang="mn-MN" sz="1200" b="1" kern="100" dirty="0">
                <a:latin typeface="Arial" panose="020B0604020202020204" pitchFamily="34" charset="0"/>
                <a:ea typeface="Calibri" panose="020F0502020204030204" pitchFamily="34" charset="0"/>
                <a:cs typeface="Arial" panose="020B0604020202020204" pitchFamily="34" charset="0"/>
              </a:rPr>
              <a:t> </a:t>
            </a:r>
            <a:r>
              <a:rPr lang="en-US" sz="1200" b="1" kern="100" dirty="0">
                <a:latin typeface="Arial" panose="020B0604020202020204" pitchFamily="34" charset="0"/>
                <a:ea typeface="Calibri" panose="020F0502020204030204" pitchFamily="34" charset="0"/>
                <a:cs typeface="Arial" panose="020B0604020202020204" pitchFamily="34" charset="0"/>
              </a:rPr>
              <a:t> </a:t>
            </a:r>
            <a:r>
              <a:rPr lang="mn-MN" sz="1200" b="1" kern="100" dirty="0">
                <a:latin typeface="Arial" panose="020B0604020202020204" pitchFamily="34" charset="0"/>
                <a:ea typeface="Calibri" panose="020F0502020204030204" pitchFamily="34" charset="0"/>
                <a:cs typeface="Arial" panose="020B0604020202020204" pitchFamily="34" charset="0"/>
              </a:rPr>
              <a:t>307</a:t>
            </a:r>
            <a:r>
              <a:rPr lang="en-US" sz="1200" b="1" kern="100" dirty="0">
                <a:latin typeface="Arial" panose="020B0604020202020204" pitchFamily="34" charset="0"/>
                <a:ea typeface="Calibri" panose="020F0502020204030204" pitchFamily="34" charset="0"/>
                <a:cs typeface="Arial" panose="020B0604020202020204" pitchFamily="34" charset="0"/>
              </a:rPr>
              <a:t> </a:t>
            </a:r>
            <a:r>
              <a:rPr lang="en-US" sz="1200" b="1" kern="100" dirty="0" err="1">
                <a:latin typeface="Arial" panose="020B0604020202020204" pitchFamily="34" charset="0"/>
                <a:ea typeface="Calibri" panose="020F0502020204030204" pitchFamily="34" charset="0"/>
                <a:cs typeface="Arial" panose="020B0604020202020204" pitchFamily="34" charset="0"/>
              </a:rPr>
              <a:t>сувилагч</a:t>
            </a:r>
            <a:r>
              <a:rPr lang="mn-MN" sz="1200" b="1" kern="100" dirty="0">
                <a:latin typeface="Arial" panose="020B0604020202020204" pitchFamily="34" charset="0"/>
                <a:ea typeface="Calibri" panose="020F0502020204030204" pitchFamily="34" charset="0"/>
                <a:cs typeface="Arial" panose="020B0604020202020204" pitchFamily="34" charset="0"/>
              </a:rPr>
              <a:t>, эмнэлгийн мэргэжилтнүүд хамрагдлаа. </a:t>
            </a:r>
            <a:endParaRPr lang="en-US" sz="1200" b="1" kern="100" dirty="0">
              <a:latin typeface="Arial" panose="020B0604020202020204" pitchFamily="34" charset="0"/>
              <a:ea typeface="Calibri" panose="020F0502020204030204" pitchFamily="34" charset="0"/>
              <a:cs typeface="Arial" panose="020B0604020202020204" pitchFamily="34" charset="0"/>
            </a:endParaRPr>
          </a:p>
        </p:txBody>
      </p:sp>
      <p:sp>
        <p:nvSpPr>
          <p:cNvPr id="26" name="Rectangle 25"/>
          <p:cNvSpPr/>
          <p:nvPr/>
        </p:nvSpPr>
        <p:spPr>
          <a:xfrm>
            <a:off x="5910264" y="2624722"/>
            <a:ext cx="3572761" cy="830997"/>
          </a:xfrm>
          <a:prstGeom prst="rect">
            <a:avLst/>
          </a:prstGeom>
        </p:spPr>
        <p:txBody>
          <a:bodyPr wrap="square">
            <a:spAutoFit/>
          </a:bodyPr>
          <a:lstStyle/>
          <a:p>
            <a:pPr algn="ctr"/>
            <a:r>
              <a:rPr lang="en-US" sz="1200" b="1" dirty="0">
                <a:solidFill>
                  <a:srgbClr val="050505"/>
                </a:solidFill>
                <a:latin typeface="Arial" panose="020B0604020202020204" pitchFamily="34" charset="0"/>
                <a:ea typeface="Verdana" panose="020B0604030504040204" pitchFamily="34" charset="0"/>
              </a:rPr>
              <a:t>“</a:t>
            </a:r>
            <a:r>
              <a:rPr lang="en-US" sz="1200" b="1" dirty="0" err="1">
                <a:latin typeface="Arial" panose="020B0604020202020204" pitchFamily="34" charset="0"/>
                <a:ea typeface="Verdana" panose="020B0604030504040204" pitchFamily="34" charset="0"/>
              </a:rPr>
              <a:t>Өрхийн</a:t>
            </a:r>
            <a:r>
              <a:rPr lang="en-US" sz="1200" b="1" dirty="0">
                <a:latin typeface="Arial" panose="020B0604020202020204" pitchFamily="34" charset="0"/>
                <a:ea typeface="Verdana" panose="020B0604030504040204" pitchFamily="34" charset="0"/>
              </a:rPr>
              <a:t> </a:t>
            </a:r>
            <a:r>
              <a:rPr lang="en-US" sz="1200" b="1" dirty="0" err="1">
                <a:latin typeface="Arial" panose="020B0604020202020204" pitchFamily="34" charset="0"/>
                <a:ea typeface="Verdana" panose="020B0604030504040204" pitchFamily="34" charset="0"/>
              </a:rPr>
              <a:t>эрүүл</a:t>
            </a:r>
            <a:r>
              <a:rPr lang="en-US" sz="1200" b="1" dirty="0">
                <a:latin typeface="Arial" panose="020B0604020202020204" pitchFamily="34" charset="0"/>
                <a:ea typeface="Verdana" panose="020B0604030504040204" pitchFamily="34" charset="0"/>
              </a:rPr>
              <a:t> </a:t>
            </a:r>
            <a:r>
              <a:rPr lang="en-US" sz="1200" b="1" dirty="0" err="1">
                <a:latin typeface="Arial" panose="020B0604020202020204" pitchFamily="34" charset="0"/>
                <a:ea typeface="Verdana" panose="020B0604030504040204" pitchFamily="34" charset="0"/>
              </a:rPr>
              <a:t>мэндийн</a:t>
            </a:r>
            <a:r>
              <a:rPr lang="en-US" sz="1200" b="1" dirty="0">
                <a:latin typeface="Arial" panose="020B0604020202020204" pitchFamily="34" charset="0"/>
                <a:ea typeface="Verdana" panose="020B0604030504040204" pitchFamily="34" charset="0"/>
              </a:rPr>
              <a:t> </a:t>
            </a:r>
            <a:r>
              <a:rPr lang="en-US" sz="1200" b="1" dirty="0" err="1">
                <a:latin typeface="Arial" panose="020B0604020202020204" pitchFamily="34" charset="0"/>
                <a:ea typeface="Verdana" panose="020B0604030504040204" pitchFamily="34" charset="0"/>
              </a:rPr>
              <a:t>төвийн</a:t>
            </a:r>
            <a:r>
              <a:rPr lang="en-US" sz="1200" b="1" dirty="0">
                <a:latin typeface="Arial" panose="020B0604020202020204" pitchFamily="34" charset="0"/>
                <a:ea typeface="Verdana" panose="020B0604030504040204" pitchFamily="34" charset="0"/>
              </a:rPr>
              <a:t> </a:t>
            </a:r>
            <a:r>
              <a:rPr lang="en-US" sz="1200" b="1" dirty="0" err="1">
                <a:latin typeface="Arial" panose="020B0604020202020204" pitchFamily="34" charset="0"/>
                <a:ea typeface="Verdana" panose="020B0604030504040204" pitchFamily="34" charset="0"/>
              </a:rPr>
              <a:t>сувилахуйн</a:t>
            </a:r>
            <a:r>
              <a:rPr lang="en-US" sz="1200" b="1" dirty="0">
                <a:latin typeface="Arial" panose="020B0604020202020204" pitchFamily="34" charset="0"/>
                <a:ea typeface="Verdana" panose="020B0604030504040204" pitchFamily="34" charset="0"/>
              </a:rPr>
              <a:t> </a:t>
            </a:r>
            <a:r>
              <a:rPr lang="en-US" sz="1200" b="1" dirty="0" err="1">
                <a:latin typeface="Arial" panose="020B0604020202020204" pitchFamily="34" charset="0"/>
                <a:ea typeface="Verdana" panose="020B0604030504040204" pitchFamily="34" charset="0"/>
              </a:rPr>
              <a:t>тусламж</a:t>
            </a:r>
            <a:r>
              <a:rPr lang="en-US" sz="1200" b="1" dirty="0">
                <a:latin typeface="Arial" panose="020B0604020202020204" pitchFamily="34" charset="0"/>
                <a:ea typeface="Verdana" panose="020B0604030504040204" pitchFamily="34" charset="0"/>
              </a:rPr>
              <a:t>, </a:t>
            </a:r>
            <a:r>
              <a:rPr lang="en-US" sz="1200" b="1" dirty="0" err="1">
                <a:latin typeface="Arial" panose="020B0604020202020204" pitchFamily="34" charset="0"/>
                <a:ea typeface="Verdana" panose="020B0604030504040204" pitchFamily="34" charset="0"/>
              </a:rPr>
              <a:t>үйлчилгээний</a:t>
            </a:r>
            <a:r>
              <a:rPr lang="en-US" sz="1200" b="1" dirty="0">
                <a:latin typeface="Arial" panose="020B0604020202020204" pitchFamily="34" charset="0"/>
                <a:ea typeface="Verdana" panose="020B0604030504040204" pitchFamily="34" charset="0"/>
              </a:rPr>
              <a:t> </a:t>
            </a:r>
            <a:r>
              <a:rPr lang="en-US" sz="1200" b="1" dirty="0" err="1">
                <a:latin typeface="Arial" panose="020B0604020202020204" pitchFamily="34" charset="0"/>
                <a:ea typeface="Verdana" panose="020B0604030504040204" pitchFamily="34" charset="0"/>
              </a:rPr>
              <a:t>шинэчлэл</a:t>
            </a:r>
            <a:r>
              <a:rPr lang="en-US" sz="1200" b="1" dirty="0">
                <a:latin typeface="Arial" panose="020B0604020202020204" pitchFamily="34" charset="0"/>
                <a:ea typeface="Verdana" panose="020B0604030504040204" pitchFamily="34" charset="0"/>
              </a:rPr>
              <a:t>, </a:t>
            </a:r>
            <a:r>
              <a:rPr lang="en-US" sz="1200" b="1" dirty="0" err="1">
                <a:latin typeface="Arial" panose="020B0604020202020204" pitchFamily="34" charset="0"/>
                <a:ea typeface="Verdana" panose="020B0604030504040204" pitchFamily="34" charset="0"/>
              </a:rPr>
              <a:t>сэргэлт</a:t>
            </a:r>
            <a:r>
              <a:rPr lang="en-US" sz="1200" b="1" dirty="0">
                <a:latin typeface="Arial" panose="020B0604020202020204" pitchFamily="34" charset="0"/>
                <a:ea typeface="Verdana" panose="020B0604030504040204" pitchFamily="34" charset="0"/>
              </a:rPr>
              <a:t>” </a:t>
            </a:r>
            <a:r>
              <a:rPr lang="en-US" sz="1200" b="1" dirty="0" err="1">
                <a:latin typeface="Arial" panose="020B0604020202020204" pitchFamily="34" charset="0"/>
                <a:ea typeface="Verdana" panose="020B0604030504040204" pitchFamily="34" charset="0"/>
              </a:rPr>
              <a:t>Улсын</a:t>
            </a:r>
            <a:r>
              <a:rPr lang="en-US" sz="1200" b="1" dirty="0">
                <a:latin typeface="Arial" panose="020B0604020202020204" pitchFamily="34" charset="0"/>
                <a:ea typeface="Verdana" panose="020B0604030504040204" pitchFamily="34" charset="0"/>
              </a:rPr>
              <a:t> </a:t>
            </a:r>
            <a:r>
              <a:rPr lang="en-US" sz="1200" b="1" dirty="0" err="1">
                <a:latin typeface="Arial" panose="020B0604020202020204" pitchFamily="34" charset="0"/>
                <a:ea typeface="Verdana" panose="020B0604030504040204" pitchFamily="34" charset="0"/>
              </a:rPr>
              <a:t>зөвлөгөөн</a:t>
            </a:r>
            <a:r>
              <a:rPr lang="en-US" sz="1200" b="1" dirty="0">
                <a:latin typeface="Arial" panose="020B0604020202020204" pitchFamily="34" charset="0"/>
                <a:ea typeface="Verdana" panose="020B0604030504040204" pitchFamily="34" charset="0"/>
              </a:rPr>
              <a:t>, </a:t>
            </a:r>
            <a:r>
              <a:rPr lang="en-US" sz="1200" b="1" dirty="0" err="1">
                <a:latin typeface="Arial" panose="020B0604020202020204" pitchFamily="34" charset="0"/>
                <a:ea typeface="Verdana" panose="020B0604030504040204" pitchFamily="34" charset="0"/>
              </a:rPr>
              <a:t>чадавхжуулах</a:t>
            </a:r>
            <a:r>
              <a:rPr lang="en-US" sz="1200" b="1" dirty="0">
                <a:latin typeface="Arial" panose="020B0604020202020204" pitchFamily="34" charset="0"/>
                <a:ea typeface="Verdana" panose="020B0604030504040204" pitchFamily="34" charset="0"/>
              </a:rPr>
              <a:t> </a:t>
            </a:r>
            <a:r>
              <a:rPr lang="en-US" sz="1200" b="1" dirty="0" err="1">
                <a:latin typeface="Arial" panose="020B0604020202020204" pitchFamily="34" charset="0"/>
                <a:ea typeface="Verdana" panose="020B0604030504040204" pitchFamily="34" charset="0"/>
              </a:rPr>
              <a:t>сургалт</a:t>
            </a:r>
            <a:r>
              <a:rPr lang="en-US" sz="1200" b="1" dirty="0">
                <a:latin typeface="Arial" panose="020B0604020202020204" pitchFamily="34" charset="0"/>
                <a:ea typeface="Verdana" panose="020B0604030504040204" pitchFamily="34" charset="0"/>
              </a:rPr>
              <a:t>, </a:t>
            </a:r>
            <a:r>
              <a:rPr lang="mn-MN" sz="1200" b="1" dirty="0">
                <a:latin typeface="Arial" panose="020B0604020202020204" pitchFamily="34" charset="0"/>
                <a:ea typeface="Verdana" panose="020B0604030504040204" pitchFamily="34" charset="0"/>
              </a:rPr>
              <a:t>зохион байгуулагдлаа.</a:t>
            </a:r>
            <a:endParaRPr lang="en-US" sz="1200"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0186" y="4974282"/>
            <a:ext cx="2629310" cy="17100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2" name="Rectangle 31"/>
          <p:cNvSpPr/>
          <p:nvPr/>
        </p:nvSpPr>
        <p:spPr>
          <a:xfrm>
            <a:off x="2238651" y="2690425"/>
            <a:ext cx="3572761" cy="461665"/>
          </a:xfrm>
          <a:prstGeom prst="rect">
            <a:avLst/>
          </a:prstGeom>
        </p:spPr>
        <p:txBody>
          <a:bodyPr wrap="square">
            <a:spAutoFit/>
          </a:bodyPr>
          <a:lstStyle/>
          <a:p>
            <a:pPr algn="ctr"/>
            <a:r>
              <a:rPr lang="mn-MN" sz="1200" b="1" dirty="0">
                <a:solidFill>
                  <a:srgbClr val="050505"/>
                </a:solidFill>
                <a:latin typeface="Arial" panose="020B0604020202020204" pitchFamily="34" charset="0"/>
                <a:ea typeface="Verdana" panose="020B0604030504040204" pitchFamily="34" charset="0"/>
              </a:rPr>
              <a:t>Сувилагчдын ажил мэргэжлийн уралдааныг зохион байгуулав</a:t>
            </a:r>
            <a:endParaRPr lang="en-US" sz="1200" b="1" dirty="0"/>
          </a:p>
        </p:txBody>
      </p:sp>
      <p:sp>
        <p:nvSpPr>
          <p:cNvPr id="33" name="Rectangle 32"/>
          <p:cNvSpPr/>
          <p:nvPr/>
        </p:nvSpPr>
        <p:spPr>
          <a:xfrm>
            <a:off x="1106801" y="43662"/>
            <a:ext cx="8549322" cy="677108"/>
          </a:xfrm>
          <a:prstGeom prst="rect">
            <a:avLst/>
          </a:prstGeom>
        </p:spPr>
        <p:txBody>
          <a:bodyPr wrap="square">
            <a:spAutoFit/>
          </a:bodyPr>
          <a:lstStyle/>
          <a:p>
            <a:pPr algn="ctr"/>
            <a:r>
              <a:rPr lang="mn-MN" sz="3800" dirty="0">
                <a:solidFill>
                  <a:schemeClr val="bg1"/>
                </a:solidFill>
                <a:latin typeface="Times New Roman" panose="02020603050405020304" pitchFamily="18" charset="0"/>
                <a:ea typeface="Verdana" panose="020B0604030504040204" pitchFamily="34" charset="0"/>
                <a:cs typeface="Times New Roman" panose="02020603050405020304" pitchFamily="18" charset="0"/>
              </a:rPr>
              <a:t>Сувилахуйн тусламж үйлчилгээ</a:t>
            </a:r>
            <a:endParaRPr lang="en-US" sz="3800" dirty="0">
              <a:solidFill>
                <a:schemeClr val="bg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4221" y="978731"/>
            <a:ext cx="3425275" cy="18196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19" y="4880758"/>
            <a:ext cx="2847945" cy="19378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124" name="Picture 4" descr="Тайлбар байхгүй.">
            <a:extLst>
              <a:ext uri="{FF2B5EF4-FFF2-40B4-BE49-F238E27FC236}">
                <a16:creationId xmlns:a16="http://schemas.microsoft.com/office/drawing/2014/main" id="{7A265986-D4F3-4BD8-8762-52A1D2E0C9F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818" t="42277"/>
          <a:stretch/>
        </p:blipFill>
        <p:spPr bwMode="auto">
          <a:xfrm>
            <a:off x="203038" y="1037180"/>
            <a:ext cx="2644106" cy="17977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72112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7" name="직선 연결선 48">
            <a:extLst>
              <a:ext uri="{FF2B5EF4-FFF2-40B4-BE49-F238E27FC236}">
                <a16:creationId xmlns:a16="http://schemas.microsoft.com/office/drawing/2014/main" id="{207C4776-4C7C-42CA-B784-686F65D3DD40}"/>
              </a:ext>
            </a:extLst>
          </p:cNvPr>
          <p:cNvCxnSpPr/>
          <p:nvPr/>
        </p:nvCxnSpPr>
        <p:spPr>
          <a:xfrm flipH="1">
            <a:off x="6096000" y="2047568"/>
            <a:ext cx="6843" cy="630108"/>
          </a:xfrm>
          <a:prstGeom prst="line">
            <a:avLst/>
          </a:prstGeom>
          <a:ln w="1905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3" name="Diagram 22">
            <a:extLst>
              <a:ext uri="{FF2B5EF4-FFF2-40B4-BE49-F238E27FC236}">
                <a16:creationId xmlns:a16="http://schemas.microsoft.com/office/drawing/2014/main" id="{54322F1E-EE04-D99A-45E2-9804D3559DDE}"/>
              </a:ext>
            </a:extLst>
          </p:cNvPr>
          <p:cNvGraphicFramePr/>
          <p:nvPr/>
        </p:nvGraphicFramePr>
        <p:xfrm>
          <a:off x="4626296" y="1420589"/>
          <a:ext cx="2765698" cy="9541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4" name="Diagram 13">
            <a:extLst>
              <a:ext uri="{FF2B5EF4-FFF2-40B4-BE49-F238E27FC236}">
                <a16:creationId xmlns:a16="http://schemas.microsoft.com/office/drawing/2014/main" id="{4F27CA01-8573-C77F-84D2-E5A9CCC385ED}"/>
              </a:ext>
            </a:extLst>
          </p:cNvPr>
          <p:cNvGraphicFramePr/>
          <p:nvPr/>
        </p:nvGraphicFramePr>
        <p:xfrm>
          <a:off x="399465" y="2540885"/>
          <a:ext cx="2160000" cy="108848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1" name="Diagram 20">
            <a:extLst>
              <a:ext uri="{FF2B5EF4-FFF2-40B4-BE49-F238E27FC236}">
                <a16:creationId xmlns:a16="http://schemas.microsoft.com/office/drawing/2014/main" id="{EAAB2B26-703F-87BE-90E1-C5DCD606F8AF}"/>
              </a:ext>
            </a:extLst>
          </p:cNvPr>
          <p:cNvGraphicFramePr/>
          <p:nvPr/>
        </p:nvGraphicFramePr>
        <p:xfrm>
          <a:off x="136104" y="4037009"/>
          <a:ext cx="2559032" cy="171786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9" name="Diagram 18">
            <a:extLst>
              <a:ext uri="{FF2B5EF4-FFF2-40B4-BE49-F238E27FC236}">
                <a16:creationId xmlns:a16="http://schemas.microsoft.com/office/drawing/2014/main" id="{33BD4712-C3A9-3D18-35C9-5F3ED492CDB5}"/>
              </a:ext>
            </a:extLst>
          </p:cNvPr>
          <p:cNvGraphicFramePr/>
          <p:nvPr/>
        </p:nvGraphicFramePr>
        <p:xfrm>
          <a:off x="9576926" y="2423787"/>
          <a:ext cx="2370386" cy="99794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22" name="Diagram 21">
            <a:extLst>
              <a:ext uri="{FF2B5EF4-FFF2-40B4-BE49-F238E27FC236}">
                <a16:creationId xmlns:a16="http://schemas.microsoft.com/office/drawing/2014/main" id="{4C9941EF-D5C0-1B4A-7CFA-5608AC61C5AC}"/>
              </a:ext>
            </a:extLst>
          </p:cNvPr>
          <p:cNvGraphicFramePr/>
          <p:nvPr/>
        </p:nvGraphicFramePr>
        <p:xfrm>
          <a:off x="9576926" y="4501357"/>
          <a:ext cx="2319800" cy="1601413"/>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pic>
        <p:nvPicPr>
          <p:cNvPr id="3" name="Picture Placeholder 2">
            <a:extLst>
              <a:ext uri="{FF2B5EF4-FFF2-40B4-BE49-F238E27FC236}">
                <a16:creationId xmlns:a16="http://schemas.microsoft.com/office/drawing/2014/main" id="{16D9628B-3199-8D62-B0B9-3706E362EFE2}"/>
              </a:ext>
            </a:extLst>
          </p:cNvPr>
          <p:cNvPicPr>
            <a:picLocks noGrp="1" noChangeAspect="1"/>
          </p:cNvPicPr>
          <p:nvPr>
            <p:ph type="pic" sz="quarter" idx="13"/>
          </p:nvPr>
        </p:nvPicPr>
        <p:blipFill>
          <a:blip r:embed="rId27"/>
          <a:srcRect l="7952" r="7952"/>
          <a:stretch>
            <a:fillRect/>
          </a:stretch>
        </p:blipFill>
        <p:spPr>
          <a:xfrm>
            <a:off x="5080904" y="2663964"/>
            <a:ext cx="2168827" cy="1930815"/>
          </a:xfrm>
          <a:prstGeom prst="roundRect">
            <a:avLst/>
          </a:prstGeom>
          <a:ln>
            <a:solidFill>
              <a:schemeClr val="accent1">
                <a:lumMod val="75000"/>
              </a:schemeClr>
            </a:solidFill>
          </a:ln>
        </p:spPr>
      </p:pic>
      <p:pic>
        <p:nvPicPr>
          <p:cNvPr id="7" name="Picture Placeholder 6">
            <a:extLst>
              <a:ext uri="{FF2B5EF4-FFF2-40B4-BE49-F238E27FC236}">
                <a16:creationId xmlns:a16="http://schemas.microsoft.com/office/drawing/2014/main" id="{538DF592-1DE1-625B-97AA-0F6722E545DA}"/>
              </a:ext>
            </a:extLst>
          </p:cNvPr>
          <p:cNvPicPr>
            <a:picLocks noGrp="1" noChangeAspect="1"/>
          </p:cNvPicPr>
          <p:nvPr>
            <p:ph type="pic" sz="quarter" idx="15"/>
          </p:nvPr>
        </p:nvPicPr>
        <p:blipFill>
          <a:blip r:embed="rId28"/>
          <a:srcRect l="16632" r="16632"/>
          <a:stretch>
            <a:fillRect/>
          </a:stretch>
        </p:blipFill>
        <p:spPr>
          <a:xfrm>
            <a:off x="7761705" y="3851412"/>
            <a:ext cx="1721467" cy="1716756"/>
          </a:xfrm>
          <a:prstGeom prst="ellipse">
            <a:avLst/>
          </a:prstGeom>
        </p:spPr>
      </p:pic>
      <p:pic>
        <p:nvPicPr>
          <p:cNvPr id="9" name="Picture Placeholder 8">
            <a:extLst>
              <a:ext uri="{FF2B5EF4-FFF2-40B4-BE49-F238E27FC236}">
                <a16:creationId xmlns:a16="http://schemas.microsoft.com/office/drawing/2014/main" id="{53BAB4BA-572E-26F2-5A62-8975867B21FC}"/>
              </a:ext>
            </a:extLst>
          </p:cNvPr>
          <p:cNvPicPr>
            <a:picLocks noGrp="1" noChangeAspect="1"/>
          </p:cNvPicPr>
          <p:nvPr>
            <p:ph type="pic" sz="quarter" idx="14"/>
          </p:nvPr>
        </p:nvPicPr>
        <p:blipFill>
          <a:blip r:embed="rId29" cstate="print">
            <a:extLst>
              <a:ext uri="{28A0092B-C50C-407E-A947-70E740481C1C}">
                <a14:useLocalDpi xmlns:a14="http://schemas.microsoft.com/office/drawing/2010/main" val="0"/>
              </a:ext>
            </a:extLst>
          </a:blip>
          <a:srcRect l="12517" r="12517"/>
          <a:stretch>
            <a:fillRect/>
          </a:stretch>
        </p:blipFill>
        <p:spPr bwMode="auto">
          <a:xfrm>
            <a:off x="7801991" y="1992895"/>
            <a:ext cx="1800000" cy="1585628"/>
          </a:xfrm>
          <a:prstGeom prst="ellipse">
            <a:avLst/>
          </a:prstGeom>
          <a:noFill/>
          <a:ln>
            <a:solidFill>
              <a:schemeClr val="accent2"/>
            </a:solidFill>
          </a:ln>
        </p:spPr>
      </p:pic>
      <p:pic>
        <p:nvPicPr>
          <p:cNvPr id="11" name="Picture Placeholder 10">
            <a:extLst>
              <a:ext uri="{FF2B5EF4-FFF2-40B4-BE49-F238E27FC236}">
                <a16:creationId xmlns:a16="http://schemas.microsoft.com/office/drawing/2014/main" id="{DCA89B6E-5491-A4FA-759B-4D233A22F686}"/>
              </a:ext>
            </a:extLst>
          </p:cNvPr>
          <p:cNvPicPr>
            <a:picLocks noGrp="1" noChangeAspect="1"/>
          </p:cNvPicPr>
          <p:nvPr>
            <p:ph type="pic" sz="quarter" idx="16"/>
          </p:nvPr>
        </p:nvPicPr>
        <p:blipFill>
          <a:blip r:embed="rId30" cstate="print">
            <a:extLst>
              <a:ext uri="{28A0092B-C50C-407E-A947-70E740481C1C}">
                <a14:useLocalDpi xmlns:a14="http://schemas.microsoft.com/office/drawing/2010/main" val="0"/>
              </a:ext>
            </a:extLst>
          </a:blip>
          <a:srcRect l="11928" r="11928"/>
          <a:stretch>
            <a:fillRect/>
          </a:stretch>
        </p:blipFill>
        <p:spPr bwMode="auto">
          <a:xfrm>
            <a:off x="2743591" y="1966304"/>
            <a:ext cx="1721468" cy="1638810"/>
          </a:xfrm>
          <a:prstGeom prst="ellipse">
            <a:avLst/>
          </a:prstGeom>
          <a:noFill/>
          <a:ln>
            <a:solidFill>
              <a:schemeClr val="accent3">
                <a:lumMod val="75000"/>
              </a:schemeClr>
            </a:solidFill>
          </a:ln>
        </p:spPr>
      </p:pic>
      <p:pic>
        <p:nvPicPr>
          <p:cNvPr id="13" name="Picture Placeholder 12">
            <a:extLst>
              <a:ext uri="{FF2B5EF4-FFF2-40B4-BE49-F238E27FC236}">
                <a16:creationId xmlns:a16="http://schemas.microsoft.com/office/drawing/2014/main" id="{700209DA-AF3B-76E7-28F4-75D9888A8D87}"/>
              </a:ext>
            </a:extLst>
          </p:cNvPr>
          <p:cNvPicPr>
            <a:picLocks noGrp="1" noChangeAspect="1"/>
          </p:cNvPicPr>
          <p:nvPr>
            <p:ph type="pic" sz="quarter" idx="17"/>
          </p:nvPr>
        </p:nvPicPr>
        <p:blipFill>
          <a:blip r:embed="rId31" cstate="print">
            <a:extLst>
              <a:ext uri="{28A0092B-C50C-407E-A947-70E740481C1C}">
                <a14:useLocalDpi xmlns:a14="http://schemas.microsoft.com/office/drawing/2010/main" val="0"/>
              </a:ext>
            </a:extLst>
          </a:blip>
          <a:srcRect l="12481" r="12481"/>
          <a:stretch>
            <a:fillRect/>
          </a:stretch>
        </p:blipFill>
        <p:spPr bwMode="auto">
          <a:xfrm>
            <a:off x="2656317" y="3799780"/>
            <a:ext cx="1931160" cy="1820019"/>
          </a:xfrm>
          <a:prstGeom prst="ellipse">
            <a:avLst/>
          </a:prstGeom>
          <a:noFill/>
          <a:ln>
            <a:solidFill>
              <a:srgbClr val="7030A0"/>
            </a:solidFill>
          </a:ln>
        </p:spPr>
      </p:pic>
      <p:cxnSp>
        <p:nvCxnSpPr>
          <p:cNvPr id="49" name="Connector: Elbow 48">
            <a:extLst>
              <a:ext uri="{FF2B5EF4-FFF2-40B4-BE49-F238E27FC236}">
                <a16:creationId xmlns:a16="http://schemas.microsoft.com/office/drawing/2014/main" id="{ED5A816D-9926-BF28-09BE-4CF6DDDCC04C}"/>
              </a:ext>
            </a:extLst>
          </p:cNvPr>
          <p:cNvCxnSpPr>
            <a:cxnSpLocks/>
          </p:cNvCxnSpPr>
          <p:nvPr/>
        </p:nvCxnSpPr>
        <p:spPr>
          <a:xfrm>
            <a:off x="7344614" y="3304034"/>
            <a:ext cx="797088" cy="549125"/>
          </a:xfrm>
          <a:prstGeom prst="bentConnector3">
            <a:avLst>
              <a:gd name="adj1" fmla="val 40635"/>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1" name="Connector: Elbow 50">
            <a:extLst>
              <a:ext uri="{FF2B5EF4-FFF2-40B4-BE49-F238E27FC236}">
                <a16:creationId xmlns:a16="http://schemas.microsoft.com/office/drawing/2014/main" id="{0D37CD39-CC4F-8827-CBEB-FB80C7C9C7B6}"/>
              </a:ext>
            </a:extLst>
          </p:cNvPr>
          <p:cNvCxnSpPr>
            <a:cxnSpLocks/>
          </p:cNvCxnSpPr>
          <p:nvPr/>
        </p:nvCxnSpPr>
        <p:spPr>
          <a:xfrm rot="10800000">
            <a:off x="4154144" y="3722152"/>
            <a:ext cx="994526" cy="254737"/>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3D6E06D6-306D-47DA-B552-ADDE6065BE0E}"/>
              </a:ext>
            </a:extLst>
          </p:cNvPr>
          <p:cNvPicPr>
            <a:picLocks noChangeAspect="1"/>
          </p:cNvPicPr>
          <p:nvPr/>
        </p:nvPicPr>
        <p:blipFill rotWithShape="1">
          <a:blip r:embed="rId32"/>
          <a:srcRect l="13277" t="17031" r="19332" b="73864"/>
          <a:stretch/>
        </p:blipFill>
        <p:spPr>
          <a:xfrm>
            <a:off x="0" y="0"/>
            <a:ext cx="12192000" cy="1123299"/>
          </a:xfrm>
          <a:prstGeom prst="rect">
            <a:avLst/>
          </a:prstGeom>
        </p:spPr>
      </p:pic>
      <p:sp>
        <p:nvSpPr>
          <p:cNvPr id="17" name="Rectangle 16">
            <a:extLst>
              <a:ext uri="{FF2B5EF4-FFF2-40B4-BE49-F238E27FC236}">
                <a16:creationId xmlns:a16="http://schemas.microsoft.com/office/drawing/2014/main" id="{EAE46CBD-2218-45CF-BDA4-82107FCEFBE8}"/>
              </a:ext>
            </a:extLst>
          </p:cNvPr>
          <p:cNvSpPr/>
          <p:nvPr/>
        </p:nvSpPr>
        <p:spPr>
          <a:xfrm>
            <a:off x="0" y="32641"/>
            <a:ext cx="9652164" cy="95410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mn-MN" sz="2800" b="1" dirty="0">
                <a:solidFill>
                  <a:schemeClr val="bg1"/>
                </a:solidFill>
                <a:latin typeface="Times New Roman" panose="02020603050405020304" pitchFamily="18" charset="0"/>
                <a:ea typeface="Verdana" panose="020B0604030504040204" pitchFamily="34" charset="0"/>
                <a:cs typeface="Times New Roman" panose="02020603050405020304" pitchFamily="18" charset="0"/>
              </a:rPr>
              <a:t>“Жирэмсэн, хөхүүл эхчүүд, нялх бага насны  хүүхдийн хооллолтын зөвлөгөө” бүсчилсэн арга хэмжээ </a:t>
            </a:r>
            <a:endParaRPr 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0785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p:cNvCxnSpPr>
            <a:cxnSpLocks/>
          </p:cNvCxnSpPr>
          <p:nvPr/>
        </p:nvCxnSpPr>
        <p:spPr>
          <a:xfrm>
            <a:off x="8403553" y="2497658"/>
            <a:ext cx="649311" cy="0"/>
          </a:xfrm>
          <a:prstGeom prst="straightConnector1">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 name="Straight Arrow Connector 5"/>
          <p:cNvCxnSpPr>
            <a:cxnSpLocks/>
          </p:cNvCxnSpPr>
          <p:nvPr/>
        </p:nvCxnSpPr>
        <p:spPr>
          <a:xfrm>
            <a:off x="8023828" y="3572017"/>
            <a:ext cx="1142273" cy="686470"/>
          </a:xfrm>
          <a:prstGeom prst="straightConnector1">
            <a:avLst/>
          </a:prstGeom>
          <a:ln w="2857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 name="Oval 10"/>
          <p:cNvSpPr/>
          <p:nvPr/>
        </p:nvSpPr>
        <p:spPr>
          <a:xfrm>
            <a:off x="7796415" y="4284611"/>
            <a:ext cx="3891493" cy="22171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mn-MN" altLang="ko-KR" sz="1600" b="1" i="0" u="none" strike="noStrike" kern="1200" cap="none" spc="0" normalizeH="0" baseline="0" noProof="0" dirty="0">
                <a:ln>
                  <a:noFill/>
                </a:ln>
                <a:solidFill>
                  <a:prstClr val="white"/>
                </a:solidFill>
                <a:effectLst/>
                <a:uLnTx/>
                <a:uFillTx/>
                <a:latin typeface="Arial" panose="020B0604020202020204" pitchFamily="34" charset="0"/>
                <a:ea typeface="맑은 고딕" panose="020B0503020000020004" pitchFamily="34" charset="-127"/>
                <a:cs typeface="Arial" panose="020B0604020202020204" pitchFamily="34" charset="0"/>
              </a:rPr>
              <a:t>Хурлыг БОЭТ-н эх барихын болон хүүхдийн зөвлөх эмч нар, эмгэг судлаач эмч бусад холбогдох нарийн мэргэжлийн эмч нарыг оролцуулан зохион байгууллаа.</a:t>
            </a:r>
            <a:endParaRPr kumimoji="0" lang="ko-KR" altLang="en-US" sz="1600" b="1" i="0" u="none" strike="noStrike" kern="1200" cap="none" spc="0" normalizeH="0" baseline="0" noProof="0" dirty="0">
              <a:ln>
                <a:noFill/>
              </a:ln>
              <a:solidFill>
                <a:prstClr val="white"/>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12" name="Rounded Rectangle 27"/>
          <p:cNvSpPr/>
          <p:nvPr/>
        </p:nvSpPr>
        <p:spPr>
          <a:xfrm>
            <a:off x="8461222" y="3332333"/>
            <a:ext cx="87763" cy="84522"/>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Lucida Sans Unicode"/>
              <a:ea typeface="맑은 고딕" panose="020B0503020000020004" pitchFamily="34" charset="-127"/>
              <a:cs typeface="+mn-cs"/>
            </a:endParaRPr>
          </a:p>
        </p:txBody>
      </p:sp>
      <p:cxnSp>
        <p:nvCxnSpPr>
          <p:cNvPr id="19" name="Straight Arrow Connector 18"/>
          <p:cNvCxnSpPr>
            <a:cxnSpLocks/>
          </p:cNvCxnSpPr>
          <p:nvPr/>
        </p:nvCxnSpPr>
        <p:spPr>
          <a:xfrm flipH="1">
            <a:off x="3107832" y="2206079"/>
            <a:ext cx="722580" cy="61311"/>
          </a:xfrm>
          <a:prstGeom prst="straightConnector1">
            <a:avLst/>
          </a:prstGeom>
          <a:ln w="2857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Straight Arrow Connector 19"/>
          <p:cNvCxnSpPr>
            <a:cxnSpLocks/>
          </p:cNvCxnSpPr>
          <p:nvPr/>
        </p:nvCxnSpPr>
        <p:spPr>
          <a:xfrm>
            <a:off x="6175042" y="3691519"/>
            <a:ext cx="0" cy="525086"/>
          </a:xfrm>
          <a:prstGeom prst="straightConnector1">
            <a:avLst/>
          </a:prstGeom>
          <a:ln w="2857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1" name="Straight Arrow Connector 20"/>
          <p:cNvCxnSpPr>
            <a:cxnSpLocks/>
          </p:cNvCxnSpPr>
          <p:nvPr/>
        </p:nvCxnSpPr>
        <p:spPr>
          <a:xfrm flipH="1">
            <a:off x="2866755" y="3063598"/>
            <a:ext cx="1399159" cy="500411"/>
          </a:xfrm>
          <a:prstGeom prst="straightConnector1">
            <a:avLst/>
          </a:prstGeom>
          <a:ln w="2857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2" name="Straight Arrow Connector 21"/>
          <p:cNvCxnSpPr>
            <a:cxnSpLocks/>
          </p:cNvCxnSpPr>
          <p:nvPr/>
        </p:nvCxnSpPr>
        <p:spPr>
          <a:xfrm flipH="1">
            <a:off x="3772476" y="3447042"/>
            <a:ext cx="1046074" cy="918600"/>
          </a:xfrm>
          <a:prstGeom prst="straightConnector1">
            <a:avLst/>
          </a:prstGeom>
          <a:ln w="2857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6" name="Oval 25"/>
          <p:cNvSpPr/>
          <p:nvPr/>
        </p:nvSpPr>
        <p:spPr>
          <a:xfrm flipH="1">
            <a:off x="560954" y="3183280"/>
            <a:ext cx="2343072" cy="1394424"/>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mn-MN" altLang="ko-KR" sz="12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Эндэгдлийн хурлыг улирал бүр бүсчилэн Бат-Өлзий, Хархорин, Баруунбаян-Улаан сумдад  зохион </a:t>
            </a:r>
            <a:r>
              <a:rPr kumimoji="0" lang="mn-MN" altLang="ko-KR" sz="14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байгууллаа.  </a:t>
            </a:r>
            <a:endParaRPr kumimoji="0" lang="ko-KR" altLang="en-US" sz="14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31" name="Rounded Rectangle 7"/>
          <p:cNvSpPr/>
          <p:nvPr/>
        </p:nvSpPr>
        <p:spPr>
          <a:xfrm>
            <a:off x="2923153" y="5610427"/>
            <a:ext cx="397928" cy="343407"/>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Lucida Sans Unicode"/>
              <a:ea typeface="맑은 고딕" panose="020B0503020000020004" pitchFamily="34" charset="-127"/>
              <a:cs typeface="+mn-cs"/>
            </a:endParaRPr>
          </a:p>
        </p:txBody>
      </p:sp>
      <p:sp>
        <p:nvSpPr>
          <p:cNvPr id="34" name="Oval 33"/>
          <p:cNvSpPr/>
          <p:nvPr/>
        </p:nvSpPr>
        <p:spPr>
          <a:xfrm>
            <a:off x="4080832" y="1242098"/>
            <a:ext cx="4220586" cy="221716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Lucida Sans Unicode"/>
              <a:ea typeface="맑은 고딕" panose="020B0503020000020004" pitchFamily="34" charset="-127"/>
              <a:cs typeface="+mn-cs"/>
            </a:endParaRPr>
          </a:p>
        </p:txBody>
      </p:sp>
      <p:sp>
        <p:nvSpPr>
          <p:cNvPr id="37" name="TextBox 36"/>
          <p:cNvSpPr txBox="1"/>
          <p:nvPr/>
        </p:nvSpPr>
        <p:spPr>
          <a:xfrm>
            <a:off x="4290036" y="1530948"/>
            <a:ext cx="3887706" cy="1528945"/>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mn-MN" altLang="ko-KR" sz="1867" b="1" i="0" u="none" strike="noStrike" kern="1200" cap="none" spc="0" normalizeH="0" baseline="0" noProof="0" dirty="0">
                <a:ln>
                  <a:noFill/>
                </a:ln>
                <a:solidFill>
                  <a:prstClr val="white"/>
                </a:solidFill>
                <a:effectLst/>
                <a:uLnTx/>
                <a:uFillTx/>
                <a:latin typeface="Arial" panose="020B0604020202020204" pitchFamily="34" charset="0"/>
                <a:ea typeface="맑은 고딕" panose="020B0503020000020004" pitchFamily="34" charset="-127"/>
                <a:cs typeface="Arial" panose="020B0604020202020204" pitchFamily="34" charset="0"/>
              </a:rPr>
              <a:t>Амьгүй болон 0-5 хүртэлх насны хүүхдийн эмнэлгийн болон эмнэлгийн бус нөхцөлд   эндэгдсэн тохиолдлын 94,2 хувийг хэлэлцсэн.</a:t>
            </a:r>
            <a:endParaRPr kumimoji="0" lang="ko-KR" altLang="en-US" sz="1867" b="1" i="0" u="none" strike="noStrike" kern="1200" cap="none" spc="0" normalizeH="0" baseline="0" noProof="0" dirty="0">
              <a:ln>
                <a:noFill/>
              </a:ln>
              <a:solidFill>
                <a:prstClr val="white"/>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pic>
        <p:nvPicPr>
          <p:cNvPr id="1026" name="Picture 2" descr="Тайлбар байхгүй.">
            <a:extLst>
              <a:ext uri="{FF2B5EF4-FFF2-40B4-BE49-F238E27FC236}">
                <a16:creationId xmlns:a16="http://schemas.microsoft.com/office/drawing/2014/main" id="{5CB381E8-652D-8A04-3C51-02DFE07708D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74599" y="1689500"/>
            <a:ext cx="2456447" cy="2158507"/>
          </a:xfrm>
          <a:prstGeom prst="ellipse">
            <a:avLst/>
          </a:prstGeom>
          <a:noFill/>
          <a:ln w="38100">
            <a:solidFill>
              <a:schemeClr val="accent3">
                <a:lumMod val="75000"/>
              </a:schemeClr>
            </a:solidFill>
          </a:ln>
          <a:extLst>
            <a:ext uri="{909E8E84-426E-40DD-AFC4-6F175D3DCCD1}">
              <a14:hiddenFill xmlns:a14="http://schemas.microsoft.com/office/drawing/2010/main">
                <a:solidFill>
                  <a:srgbClr val="FFFFFF"/>
                </a:solidFill>
              </a14:hiddenFill>
            </a:ext>
          </a:extLst>
        </p:spPr>
      </p:pic>
      <p:pic>
        <p:nvPicPr>
          <p:cNvPr id="1028" name="Picture 4" descr="Тайлбар байхгүй.">
            <a:extLst>
              <a:ext uri="{FF2B5EF4-FFF2-40B4-BE49-F238E27FC236}">
                <a16:creationId xmlns:a16="http://schemas.microsoft.com/office/drawing/2014/main" id="{024A4180-24B4-97A6-48B8-07411B9C3A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0859" y="4382540"/>
            <a:ext cx="2807314" cy="2119239"/>
          </a:xfrm>
          <a:prstGeom prst="ellipse">
            <a:avLst/>
          </a:prstGeom>
          <a:noFill/>
          <a:ln w="38100">
            <a:solidFill>
              <a:srgbClr val="FFFF00"/>
            </a:solidFill>
          </a:ln>
          <a:extLst>
            <a:ext uri="{909E8E84-426E-40DD-AFC4-6F175D3DCCD1}">
              <a14:hiddenFill xmlns:a14="http://schemas.microsoft.com/office/drawing/2010/main">
                <a:solidFill>
                  <a:srgbClr val="FFFFFF"/>
                </a:solidFill>
              </a14:hiddenFill>
            </a:ext>
          </a:extLst>
        </p:spPr>
      </p:pic>
      <p:pic>
        <p:nvPicPr>
          <p:cNvPr id="1030" name="Picture 6" descr="Тайлбар байхгүй.">
            <a:extLst>
              <a:ext uri="{FF2B5EF4-FFF2-40B4-BE49-F238E27FC236}">
                <a16:creationId xmlns:a16="http://schemas.microsoft.com/office/drawing/2014/main" id="{D7F93C11-9E43-73A7-6BE8-2B8FA802E2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1601" y="1401547"/>
            <a:ext cx="1841552" cy="1670376"/>
          </a:xfrm>
          <a:prstGeom prst="ellipse">
            <a:avLst/>
          </a:prstGeom>
          <a:noFill/>
          <a:ln w="38100">
            <a:solidFill>
              <a:srgbClr val="00B0F0"/>
            </a:solidFill>
          </a:ln>
          <a:extLst>
            <a:ext uri="{909E8E84-426E-40DD-AFC4-6F175D3DCCD1}">
              <a14:hiddenFill xmlns:a14="http://schemas.microsoft.com/office/drawing/2010/main">
                <a:solidFill>
                  <a:srgbClr val="FFFFFF"/>
                </a:solidFill>
              </a14:hiddenFill>
            </a:ext>
          </a:extLst>
        </p:spPr>
      </p:pic>
      <p:pic>
        <p:nvPicPr>
          <p:cNvPr id="1032" name="Picture 8" descr="Тайлбар байхгүй.">
            <a:extLst>
              <a:ext uri="{FF2B5EF4-FFF2-40B4-BE49-F238E27FC236}">
                <a16:creationId xmlns:a16="http://schemas.microsoft.com/office/drawing/2014/main" id="{BACA1589-205F-797A-B6AD-0C7A2442DEE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9544" y="4366138"/>
            <a:ext cx="2343073" cy="1817432"/>
          </a:xfrm>
          <a:prstGeom prst="ellipse">
            <a:avLst/>
          </a:prstGeom>
          <a:noFill/>
          <a:ln w="38100">
            <a:solidFill>
              <a:srgbClr val="92D050"/>
            </a:solidFill>
          </a:ln>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A03CBFD4-F446-4B03-BCA9-94383895F92D}"/>
              </a:ext>
            </a:extLst>
          </p:cNvPr>
          <p:cNvPicPr>
            <a:picLocks noChangeAspect="1"/>
          </p:cNvPicPr>
          <p:nvPr/>
        </p:nvPicPr>
        <p:blipFill rotWithShape="1">
          <a:blip r:embed="rId6"/>
          <a:srcRect l="13277" t="17031" r="19332" b="73864"/>
          <a:stretch/>
        </p:blipFill>
        <p:spPr>
          <a:xfrm>
            <a:off x="0" y="0"/>
            <a:ext cx="12192000" cy="1123299"/>
          </a:xfrm>
          <a:prstGeom prst="rect">
            <a:avLst/>
          </a:prstGeom>
        </p:spPr>
      </p:pic>
      <p:sp>
        <p:nvSpPr>
          <p:cNvPr id="24" name="Rectangle 23">
            <a:extLst>
              <a:ext uri="{FF2B5EF4-FFF2-40B4-BE49-F238E27FC236}">
                <a16:creationId xmlns:a16="http://schemas.microsoft.com/office/drawing/2014/main" id="{682E5901-5603-4049-ABE1-165D7459AF3F}"/>
              </a:ext>
            </a:extLst>
          </p:cNvPr>
          <p:cNvSpPr/>
          <p:nvPr/>
        </p:nvSpPr>
        <p:spPr>
          <a:xfrm>
            <a:off x="944297" y="69689"/>
            <a:ext cx="8559495" cy="95410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mn-MN" sz="2800" b="1" dirty="0">
                <a:solidFill>
                  <a:schemeClr val="bg1"/>
                </a:solidFill>
                <a:latin typeface="Times New Roman" panose="02020603050405020304" pitchFamily="18" charset="0"/>
                <a:ea typeface="Verdana" panose="020B0604030504040204" pitchFamily="34" charset="0"/>
                <a:cs typeface="Times New Roman" panose="02020603050405020304" pitchFamily="18" charset="0"/>
              </a:rPr>
              <a:t>Хүүхдийн эндэгдлийн бүсчилсэн хурал, хэлэлцүүлэг, сургалт</a:t>
            </a:r>
            <a:endParaRPr 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77494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7" name="직선 연결선 48">
            <a:extLst>
              <a:ext uri="{FF2B5EF4-FFF2-40B4-BE49-F238E27FC236}">
                <a16:creationId xmlns:a16="http://schemas.microsoft.com/office/drawing/2014/main" id="{207C4776-4C7C-42CA-B784-686F65D3DD40}"/>
              </a:ext>
            </a:extLst>
          </p:cNvPr>
          <p:cNvCxnSpPr/>
          <p:nvPr/>
        </p:nvCxnSpPr>
        <p:spPr>
          <a:xfrm flipH="1">
            <a:off x="6096000" y="2047568"/>
            <a:ext cx="6843" cy="630108"/>
          </a:xfrm>
          <a:prstGeom prst="line">
            <a:avLst/>
          </a:prstGeom>
          <a:ln w="1905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3" name="Diagram 22">
            <a:extLst>
              <a:ext uri="{FF2B5EF4-FFF2-40B4-BE49-F238E27FC236}">
                <a16:creationId xmlns:a16="http://schemas.microsoft.com/office/drawing/2014/main" id="{54322F1E-EE04-D99A-45E2-9804D3559DDE}"/>
              </a:ext>
            </a:extLst>
          </p:cNvPr>
          <p:cNvGraphicFramePr/>
          <p:nvPr>
            <p:extLst>
              <p:ext uri="{D42A27DB-BD31-4B8C-83A1-F6EECF244321}">
                <p14:modId xmlns:p14="http://schemas.microsoft.com/office/powerpoint/2010/main" val="1590145416"/>
              </p:ext>
            </p:extLst>
          </p:nvPr>
        </p:nvGraphicFramePr>
        <p:xfrm>
          <a:off x="4541679" y="1150572"/>
          <a:ext cx="3396224" cy="12514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1" name="Diagram 20">
            <a:extLst>
              <a:ext uri="{FF2B5EF4-FFF2-40B4-BE49-F238E27FC236}">
                <a16:creationId xmlns:a16="http://schemas.microsoft.com/office/drawing/2014/main" id="{EAAB2B26-703F-87BE-90E1-C5DCD606F8AF}"/>
              </a:ext>
            </a:extLst>
          </p:cNvPr>
          <p:cNvGraphicFramePr/>
          <p:nvPr>
            <p:extLst>
              <p:ext uri="{D42A27DB-BD31-4B8C-83A1-F6EECF244321}">
                <p14:modId xmlns:p14="http://schemas.microsoft.com/office/powerpoint/2010/main" val="3554071455"/>
              </p:ext>
            </p:extLst>
          </p:nvPr>
        </p:nvGraphicFramePr>
        <p:xfrm>
          <a:off x="6740948" y="5013021"/>
          <a:ext cx="3227753" cy="171786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9" name="Diagram 18">
            <a:extLst>
              <a:ext uri="{FF2B5EF4-FFF2-40B4-BE49-F238E27FC236}">
                <a16:creationId xmlns:a16="http://schemas.microsoft.com/office/drawing/2014/main" id="{33BD4712-C3A9-3D18-35C9-5F3ED492CDB5}"/>
              </a:ext>
            </a:extLst>
          </p:cNvPr>
          <p:cNvGraphicFramePr/>
          <p:nvPr>
            <p:extLst>
              <p:ext uri="{D42A27DB-BD31-4B8C-83A1-F6EECF244321}">
                <p14:modId xmlns:p14="http://schemas.microsoft.com/office/powerpoint/2010/main" val="379802799"/>
              </p:ext>
            </p:extLst>
          </p:nvPr>
        </p:nvGraphicFramePr>
        <p:xfrm>
          <a:off x="9837899" y="2232223"/>
          <a:ext cx="3027522" cy="197209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2" name="Diagram 21">
            <a:extLst>
              <a:ext uri="{FF2B5EF4-FFF2-40B4-BE49-F238E27FC236}">
                <a16:creationId xmlns:a16="http://schemas.microsoft.com/office/drawing/2014/main" id="{4C9941EF-D5C0-1B4A-7CFA-5608AC61C5AC}"/>
              </a:ext>
            </a:extLst>
          </p:cNvPr>
          <p:cNvGraphicFramePr/>
          <p:nvPr>
            <p:extLst>
              <p:ext uri="{D42A27DB-BD31-4B8C-83A1-F6EECF244321}">
                <p14:modId xmlns:p14="http://schemas.microsoft.com/office/powerpoint/2010/main" val="1399590454"/>
              </p:ext>
            </p:extLst>
          </p:nvPr>
        </p:nvGraphicFramePr>
        <p:xfrm>
          <a:off x="1540139" y="4885906"/>
          <a:ext cx="3910915" cy="1972094"/>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cxnSp>
        <p:nvCxnSpPr>
          <p:cNvPr id="49" name="Connector: Elbow 48">
            <a:extLst>
              <a:ext uri="{FF2B5EF4-FFF2-40B4-BE49-F238E27FC236}">
                <a16:creationId xmlns:a16="http://schemas.microsoft.com/office/drawing/2014/main" id="{ED5A816D-9926-BF28-09BE-4CF6DDDCC04C}"/>
              </a:ext>
            </a:extLst>
          </p:cNvPr>
          <p:cNvCxnSpPr>
            <a:cxnSpLocks/>
          </p:cNvCxnSpPr>
          <p:nvPr/>
        </p:nvCxnSpPr>
        <p:spPr>
          <a:xfrm>
            <a:off x="7460486" y="3703746"/>
            <a:ext cx="797088" cy="549125"/>
          </a:xfrm>
          <a:prstGeom prst="bentConnector3">
            <a:avLst>
              <a:gd name="adj1" fmla="val 40635"/>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1" name="Connector: Elbow 50">
            <a:extLst>
              <a:ext uri="{FF2B5EF4-FFF2-40B4-BE49-F238E27FC236}">
                <a16:creationId xmlns:a16="http://schemas.microsoft.com/office/drawing/2014/main" id="{0D37CD39-CC4F-8827-CBEB-FB80C7C9C7B6}"/>
              </a:ext>
            </a:extLst>
          </p:cNvPr>
          <p:cNvCxnSpPr>
            <a:cxnSpLocks/>
          </p:cNvCxnSpPr>
          <p:nvPr/>
        </p:nvCxnSpPr>
        <p:spPr>
          <a:xfrm rot="10800000">
            <a:off x="4441179" y="3762381"/>
            <a:ext cx="877200" cy="254738"/>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pic>
        <p:nvPicPr>
          <p:cNvPr id="8" name="Picture Placeholder 7">
            <a:extLst>
              <a:ext uri="{FF2B5EF4-FFF2-40B4-BE49-F238E27FC236}">
                <a16:creationId xmlns:a16="http://schemas.microsoft.com/office/drawing/2014/main" id="{6DE9E2CB-364C-894E-3C57-613B4AE46DE1}"/>
              </a:ext>
            </a:extLst>
          </p:cNvPr>
          <p:cNvPicPr>
            <a:picLocks noGrp="1" noChangeAspect="1"/>
          </p:cNvPicPr>
          <p:nvPr>
            <p:ph type="pic" sz="quarter" idx="16"/>
          </p:nvPr>
        </p:nvPicPr>
        <p:blipFill>
          <a:blip r:embed="rId22">
            <a:extLst>
              <a:ext uri="{28A0092B-C50C-407E-A947-70E740481C1C}">
                <a14:useLocalDpi xmlns:a14="http://schemas.microsoft.com/office/drawing/2010/main" val="0"/>
              </a:ext>
            </a:extLst>
          </a:blip>
          <a:srcRect t="2524" b="2524"/>
          <a:stretch>
            <a:fillRect/>
          </a:stretch>
        </p:blipFill>
        <p:spPr>
          <a:xfrm>
            <a:off x="2536713" y="2788655"/>
            <a:ext cx="2343065" cy="2321346"/>
          </a:xfrm>
        </p:spPr>
      </p:pic>
      <p:pic>
        <p:nvPicPr>
          <p:cNvPr id="18" name="Picture Placeholder 17">
            <a:extLst>
              <a:ext uri="{FF2B5EF4-FFF2-40B4-BE49-F238E27FC236}">
                <a16:creationId xmlns:a16="http://schemas.microsoft.com/office/drawing/2014/main" id="{20BE2992-60B7-6E1F-5551-00EB57EC1DD1}"/>
              </a:ext>
            </a:extLst>
          </p:cNvPr>
          <p:cNvPicPr>
            <a:picLocks noGrp="1" noChangeAspect="1"/>
          </p:cNvPicPr>
          <p:nvPr>
            <p:ph type="pic" sz="quarter" idx="14"/>
          </p:nvPr>
        </p:nvPicPr>
        <p:blipFill>
          <a:blip r:embed="rId23">
            <a:extLst>
              <a:ext uri="{28A0092B-C50C-407E-A947-70E740481C1C}">
                <a14:useLocalDpi xmlns:a14="http://schemas.microsoft.com/office/drawing/2010/main" val="0"/>
              </a:ext>
            </a:extLst>
          </a:blip>
          <a:srcRect l="8103" r="8103"/>
          <a:stretch>
            <a:fillRect/>
          </a:stretch>
        </p:blipFill>
        <p:spPr>
          <a:xfrm>
            <a:off x="7659055" y="2589003"/>
            <a:ext cx="2487280" cy="2384051"/>
          </a:xfrm>
        </p:spPr>
      </p:pic>
      <p:sp>
        <p:nvSpPr>
          <p:cNvPr id="28" name="TextBox 27">
            <a:extLst>
              <a:ext uri="{FF2B5EF4-FFF2-40B4-BE49-F238E27FC236}">
                <a16:creationId xmlns:a16="http://schemas.microsoft.com/office/drawing/2014/main" id="{6E074675-7078-96F5-CBC1-236898202D39}"/>
              </a:ext>
            </a:extLst>
          </p:cNvPr>
          <p:cNvSpPr txBox="1"/>
          <p:nvPr/>
        </p:nvSpPr>
        <p:spPr>
          <a:xfrm>
            <a:off x="4783790" y="1401226"/>
            <a:ext cx="2951824" cy="584775"/>
          </a:xfrm>
          <a:prstGeom prst="rect">
            <a:avLst/>
          </a:prstGeom>
          <a:noFill/>
        </p:spPr>
        <p:txBody>
          <a:bodyPr wrap="square">
            <a:spAutoFit/>
          </a:bodyPr>
          <a:lstStyle/>
          <a:p>
            <a:pPr algn="ctr"/>
            <a:r>
              <a:rPr lang="mn-MN" sz="1600" dirty="0">
                <a:effectLst/>
                <a:latin typeface="Arial" panose="020B0604020202020204" pitchFamily="34" charset="0"/>
                <a:ea typeface="Calibri" panose="020F0502020204030204" pitchFamily="34" charset="0"/>
              </a:rPr>
              <a:t>“Эмийн гаж нөлөөг хүн бүр мэдээлэх боломжтой” аян</a:t>
            </a:r>
            <a:endParaRPr lang="en-US" sz="1600" dirty="0"/>
          </a:p>
        </p:txBody>
      </p:sp>
      <p:pic>
        <p:nvPicPr>
          <p:cNvPr id="36" name="Picture Placeholder 6">
            <a:extLst>
              <a:ext uri="{FF2B5EF4-FFF2-40B4-BE49-F238E27FC236}">
                <a16:creationId xmlns:a16="http://schemas.microsoft.com/office/drawing/2014/main" id="{FE33DBEB-8DDF-EDBB-A6AB-CBA34AEB051A}"/>
              </a:ext>
            </a:extLst>
          </p:cNvPr>
          <p:cNvPicPr>
            <a:picLocks noGrp="1" noChangeAspect="1"/>
          </p:cNvPicPr>
          <p:nvPr>
            <p:ph type="pic" sz="quarter" idx="15"/>
          </p:nvPr>
        </p:nvPicPr>
        <p:blipFill>
          <a:blip r:embed="rId24">
            <a:extLst>
              <a:ext uri="{28A0092B-C50C-407E-A947-70E740481C1C}">
                <a14:useLocalDpi xmlns:a14="http://schemas.microsoft.com/office/drawing/2010/main" val="0"/>
              </a:ext>
            </a:extLst>
          </a:blip>
          <a:srcRect l="10049" r="10049"/>
          <a:stretch>
            <a:fillRect/>
          </a:stretch>
        </p:blipFill>
        <p:spPr>
          <a:xfrm>
            <a:off x="4995729" y="2703347"/>
            <a:ext cx="2597432" cy="22297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43" name="Diagram 42">
            <a:extLst>
              <a:ext uri="{FF2B5EF4-FFF2-40B4-BE49-F238E27FC236}">
                <a16:creationId xmlns:a16="http://schemas.microsoft.com/office/drawing/2014/main" id="{B1F78B20-BCC0-2B35-235A-41BBC6098FD1}"/>
              </a:ext>
            </a:extLst>
          </p:cNvPr>
          <p:cNvGraphicFramePr/>
          <p:nvPr>
            <p:extLst>
              <p:ext uri="{D42A27DB-BD31-4B8C-83A1-F6EECF244321}">
                <p14:modId xmlns:p14="http://schemas.microsoft.com/office/powerpoint/2010/main" val="1749998764"/>
              </p:ext>
            </p:extLst>
          </p:nvPr>
        </p:nvGraphicFramePr>
        <p:xfrm>
          <a:off x="-528324" y="1691629"/>
          <a:ext cx="3027522" cy="1972094"/>
        </p:xfrm>
        <a:graphic>
          <a:graphicData uri="http://schemas.openxmlformats.org/drawingml/2006/diagram">
            <dgm:relIds xmlns:dgm="http://schemas.openxmlformats.org/drawingml/2006/diagram" xmlns:r="http://schemas.openxmlformats.org/officeDocument/2006/relationships" r:dm="rId25" r:lo="rId26" r:qs="rId27" r:cs="rId28"/>
          </a:graphicData>
        </a:graphic>
      </p:graphicFrame>
      <p:pic>
        <p:nvPicPr>
          <p:cNvPr id="14" name="Picture 13">
            <a:extLst>
              <a:ext uri="{FF2B5EF4-FFF2-40B4-BE49-F238E27FC236}">
                <a16:creationId xmlns:a16="http://schemas.microsoft.com/office/drawing/2014/main" id="{3949E56B-5EC6-4221-B199-BCE11C00C87C}"/>
              </a:ext>
            </a:extLst>
          </p:cNvPr>
          <p:cNvPicPr>
            <a:picLocks noChangeAspect="1"/>
          </p:cNvPicPr>
          <p:nvPr/>
        </p:nvPicPr>
        <p:blipFill rotWithShape="1">
          <a:blip r:embed="rId30"/>
          <a:srcRect l="13277" t="17031" r="19332" b="73864"/>
          <a:stretch/>
        </p:blipFill>
        <p:spPr>
          <a:xfrm>
            <a:off x="0" y="0"/>
            <a:ext cx="12192000" cy="1123299"/>
          </a:xfrm>
          <a:prstGeom prst="rect">
            <a:avLst/>
          </a:prstGeom>
        </p:spPr>
      </p:pic>
      <p:sp>
        <p:nvSpPr>
          <p:cNvPr id="15" name="Rectangle 14">
            <a:extLst>
              <a:ext uri="{FF2B5EF4-FFF2-40B4-BE49-F238E27FC236}">
                <a16:creationId xmlns:a16="http://schemas.microsoft.com/office/drawing/2014/main" id="{A56804C6-32D3-4E6B-A963-713E044AA86E}"/>
              </a:ext>
            </a:extLst>
          </p:cNvPr>
          <p:cNvSpPr/>
          <p:nvPr/>
        </p:nvSpPr>
        <p:spPr>
          <a:xfrm>
            <a:off x="860772" y="6642"/>
            <a:ext cx="8559495" cy="107721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mn-MN" sz="3200" b="1" dirty="0">
                <a:solidFill>
                  <a:schemeClr val="bg1"/>
                </a:solidFill>
                <a:latin typeface="Times New Roman" panose="02020603050405020304" pitchFamily="18" charset="0"/>
                <a:ea typeface="Verdana" panose="020B0604030504040204" pitchFamily="34" charset="0"/>
                <a:cs typeface="Times New Roman" panose="02020603050405020304" pitchFamily="18" charset="0"/>
              </a:rPr>
              <a:t>Эмийн зохистой хэрэглээ сургалт, сурталчилгаа</a:t>
            </a:r>
            <a:endParaRPr lang="en-US"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14346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A79944CF-9BB5-42FC-B555-7B4091A8286E}"/>
              </a:ext>
            </a:extLst>
          </p:cNvPr>
          <p:cNvGraphicFramePr>
            <a:graphicFrameLocks/>
          </p:cNvGraphicFramePr>
          <p:nvPr/>
        </p:nvGraphicFramePr>
        <p:xfrm>
          <a:off x="5969726" y="1034143"/>
          <a:ext cx="5821680" cy="296091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71C84210-B276-420D-BE8D-8CEE29A598BC}"/>
              </a:ext>
            </a:extLst>
          </p:cNvPr>
          <p:cNvGraphicFramePr>
            <a:graphicFrameLocks/>
          </p:cNvGraphicFramePr>
          <p:nvPr/>
        </p:nvGraphicFramePr>
        <p:xfrm>
          <a:off x="6294120" y="4223657"/>
          <a:ext cx="5349240" cy="2479766"/>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29484654-C90E-45CB-9F76-B63D3362484E}"/>
              </a:ext>
            </a:extLst>
          </p:cNvPr>
          <p:cNvPicPr>
            <a:picLocks noChangeAspect="1"/>
          </p:cNvPicPr>
          <p:nvPr/>
        </p:nvPicPr>
        <p:blipFill rotWithShape="1">
          <a:blip r:embed="rId4"/>
          <a:srcRect l="13277" t="17031" r="19332" b="73864"/>
          <a:stretch/>
        </p:blipFill>
        <p:spPr>
          <a:xfrm>
            <a:off x="0" y="0"/>
            <a:ext cx="12192000" cy="848589"/>
          </a:xfrm>
          <a:prstGeom prst="rect">
            <a:avLst/>
          </a:prstGeom>
        </p:spPr>
      </p:pic>
      <p:graphicFrame>
        <p:nvGraphicFramePr>
          <p:cNvPr id="7" name="Chart 6">
            <a:extLst>
              <a:ext uri="{FF2B5EF4-FFF2-40B4-BE49-F238E27FC236}">
                <a16:creationId xmlns:a16="http://schemas.microsoft.com/office/drawing/2014/main" id="{8D5CE9DA-A7FE-46AE-AAF0-118D7586E8B4}"/>
              </a:ext>
            </a:extLst>
          </p:cNvPr>
          <p:cNvGraphicFramePr>
            <a:graphicFrameLocks/>
          </p:cNvGraphicFramePr>
          <p:nvPr/>
        </p:nvGraphicFramePr>
        <p:xfrm>
          <a:off x="239485" y="981882"/>
          <a:ext cx="5486401" cy="322421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a:extLst>
              <a:ext uri="{FF2B5EF4-FFF2-40B4-BE49-F238E27FC236}">
                <a16:creationId xmlns:a16="http://schemas.microsoft.com/office/drawing/2014/main" id="{5D41A399-2805-412A-9430-1B6486A20C77}"/>
              </a:ext>
            </a:extLst>
          </p:cNvPr>
          <p:cNvGraphicFramePr>
            <a:graphicFrameLocks/>
          </p:cNvGraphicFramePr>
          <p:nvPr/>
        </p:nvGraphicFramePr>
        <p:xfrm>
          <a:off x="522513" y="4234543"/>
          <a:ext cx="5323115" cy="2503714"/>
        </p:xfrm>
        <a:graphic>
          <a:graphicData uri="http://schemas.openxmlformats.org/drawingml/2006/chart">
            <c:chart xmlns:c="http://schemas.openxmlformats.org/drawingml/2006/chart" xmlns:r="http://schemas.openxmlformats.org/officeDocument/2006/relationships" r:id="rId6"/>
          </a:graphicData>
        </a:graphic>
      </p:graphicFrame>
      <p:sp>
        <p:nvSpPr>
          <p:cNvPr id="9" name="Rectangle 8">
            <a:extLst>
              <a:ext uri="{FF2B5EF4-FFF2-40B4-BE49-F238E27FC236}">
                <a16:creationId xmlns:a16="http://schemas.microsoft.com/office/drawing/2014/main" id="{B03EA22A-254B-477E-A44B-9FDB2B6A9BD8}"/>
              </a:ext>
            </a:extLst>
          </p:cNvPr>
          <p:cNvSpPr/>
          <p:nvPr/>
        </p:nvSpPr>
        <p:spPr>
          <a:xfrm>
            <a:off x="2512408" y="119743"/>
            <a:ext cx="6021991" cy="67710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mn-MN" sz="3800" b="1" dirty="0">
                <a:solidFill>
                  <a:schemeClr val="bg1"/>
                </a:solidFill>
                <a:latin typeface="Times New Roman" panose="02020603050405020304" pitchFamily="18" charset="0"/>
                <a:ea typeface="Verdana" panose="020B0604030504040204" pitchFamily="34" charset="0"/>
                <a:cs typeface="Times New Roman" panose="02020603050405020304" pitchFamily="18" charset="0"/>
              </a:rPr>
              <a:t>Эмийн худалдан авалт</a:t>
            </a:r>
            <a:endParaRPr lang="en-US" sz="3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2589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C3627A97-BB0A-403E-BC7F-F93F0E4DAF31}"/>
              </a:ext>
            </a:extLst>
          </p:cNvPr>
          <p:cNvSpPr/>
          <p:nvPr/>
        </p:nvSpPr>
        <p:spPr>
          <a:xfrm>
            <a:off x="2719276" y="5263004"/>
            <a:ext cx="635401" cy="827968"/>
          </a:xfrm>
          <a:custGeom>
            <a:avLst/>
            <a:gdLst>
              <a:gd name="connsiteX0" fmla="*/ 820370 w 1811025"/>
              <a:gd name="connsiteY0" fmla="*/ 1647757 h 2359880"/>
              <a:gd name="connsiteX1" fmla="*/ 848030 w 1811025"/>
              <a:gd name="connsiteY1" fmla="*/ 1651596 h 2359880"/>
              <a:gd name="connsiteX2" fmla="*/ 896560 w 1811025"/>
              <a:gd name="connsiteY2" fmla="*/ 1704749 h 2359880"/>
              <a:gd name="connsiteX3" fmla="*/ 934307 w 1811025"/>
              <a:gd name="connsiteY3" fmla="*/ 1746347 h 2359880"/>
              <a:gd name="connsiteX4" fmla="*/ 1008259 w 1811025"/>
              <a:gd name="connsiteY4" fmla="*/ 1770998 h 2359880"/>
              <a:gd name="connsiteX5" fmla="*/ 1075278 w 1811025"/>
              <a:gd name="connsiteY5" fmla="*/ 1797959 h 2359880"/>
              <a:gd name="connsiteX6" fmla="*/ 1099929 w 1811025"/>
              <a:gd name="connsiteY6" fmla="*/ 1884236 h 2359880"/>
              <a:gd name="connsiteX7" fmla="*/ 1050627 w 1811025"/>
              <a:gd name="connsiteY7" fmla="*/ 2005949 h 2359880"/>
              <a:gd name="connsiteX8" fmla="*/ 911197 w 1811025"/>
              <a:gd name="connsiteY8" fmla="*/ 2120728 h 2359880"/>
              <a:gd name="connsiteX9" fmla="*/ 814905 w 1811025"/>
              <a:gd name="connsiteY9" fmla="*/ 2084523 h 2359880"/>
              <a:gd name="connsiteX10" fmla="*/ 767915 w 1811025"/>
              <a:gd name="connsiteY10" fmla="*/ 2015963 h 2359880"/>
              <a:gd name="connsiteX11" fmla="*/ 697815 w 1811025"/>
              <a:gd name="connsiteY11" fmla="*/ 2010571 h 2359880"/>
              <a:gd name="connsiteX12" fmla="*/ 661609 w 1811025"/>
              <a:gd name="connsiteY12" fmla="*/ 2037532 h 2359880"/>
              <a:gd name="connsiteX13" fmla="*/ 595361 w 1811025"/>
              <a:gd name="connsiteY13" fmla="*/ 1982069 h 2359880"/>
              <a:gd name="connsiteX14" fmla="*/ 609996 w 1811025"/>
              <a:gd name="connsiteY14" fmla="*/ 1951256 h 2359880"/>
              <a:gd name="connsiteX15" fmla="*/ 765604 w 1811025"/>
              <a:gd name="connsiteY15" fmla="*/ 1876533 h 2359880"/>
              <a:gd name="connsiteX16" fmla="*/ 854193 w 1811025"/>
              <a:gd name="connsiteY16" fmla="*/ 1922753 h 2359880"/>
              <a:gd name="connsiteX17" fmla="*/ 885006 w 1811025"/>
              <a:gd name="connsiteY17" fmla="*/ 1922753 h 2359880"/>
              <a:gd name="connsiteX18" fmla="*/ 887317 w 1811025"/>
              <a:gd name="connsiteY18" fmla="*/ 1846490 h 2359880"/>
              <a:gd name="connsiteX19" fmla="*/ 823379 w 1811025"/>
              <a:gd name="connsiteY19" fmla="*/ 1777930 h 2359880"/>
              <a:gd name="connsiteX20" fmla="*/ 783322 w 1811025"/>
              <a:gd name="connsiteY20" fmla="*/ 1703978 h 2359880"/>
              <a:gd name="connsiteX21" fmla="*/ 820370 w 1811025"/>
              <a:gd name="connsiteY21" fmla="*/ 1647757 h 2359880"/>
              <a:gd name="connsiteX22" fmla="*/ 1042921 w 1811025"/>
              <a:gd name="connsiteY22" fmla="*/ 1532964 h 2359880"/>
              <a:gd name="connsiteX23" fmla="*/ 1144606 w 1811025"/>
              <a:gd name="connsiteY23" fmla="*/ 1643121 h 2359880"/>
              <a:gd name="connsiteX24" fmla="*/ 1054477 w 1811025"/>
              <a:gd name="connsiteY24" fmla="*/ 1742493 h 2359880"/>
              <a:gd name="connsiteX25" fmla="*/ 942008 w 1811025"/>
              <a:gd name="connsiteY25" fmla="*/ 1631566 h 2359880"/>
              <a:gd name="connsiteX26" fmla="*/ 1042921 w 1811025"/>
              <a:gd name="connsiteY26" fmla="*/ 1532964 h 2359880"/>
              <a:gd name="connsiteX27" fmla="*/ 893478 w 1811025"/>
              <a:gd name="connsiteY27" fmla="*/ 1457470 h 2359880"/>
              <a:gd name="connsiteX28" fmla="*/ 510623 w 1811025"/>
              <a:gd name="connsiteY28" fmla="*/ 1840326 h 2359880"/>
              <a:gd name="connsiteX29" fmla="*/ 894248 w 1811025"/>
              <a:gd name="connsiteY29" fmla="*/ 2223180 h 2359880"/>
              <a:gd name="connsiteX30" fmla="*/ 1277104 w 1811025"/>
              <a:gd name="connsiteY30" fmla="*/ 1840326 h 2359880"/>
              <a:gd name="connsiteX31" fmla="*/ 893478 w 1811025"/>
              <a:gd name="connsiteY31" fmla="*/ 1457470 h 2359880"/>
              <a:gd name="connsiteX32" fmla="*/ 667000 w 1811025"/>
              <a:gd name="connsiteY32" fmla="*/ 663257 h 2359880"/>
              <a:gd name="connsiteX33" fmla="*/ 1085291 w 1811025"/>
              <a:gd name="connsiteY33" fmla="*/ 664028 h 2359880"/>
              <a:gd name="connsiteX34" fmla="*/ 1112253 w 1811025"/>
              <a:gd name="connsiteY34" fmla="*/ 665568 h 2359880"/>
              <a:gd name="connsiteX35" fmla="*/ 1401898 w 1811025"/>
              <a:gd name="connsiteY35" fmla="*/ 730276 h 2359880"/>
              <a:gd name="connsiteX36" fmla="*/ 1493568 w 1811025"/>
              <a:gd name="connsiteY36" fmla="*/ 821945 h 2359880"/>
              <a:gd name="connsiteX37" fmla="*/ 1604496 w 1811025"/>
              <a:gd name="connsiteY37" fmla="*/ 1091562 h 2359880"/>
              <a:gd name="connsiteX38" fmla="*/ 1607577 w 1811025"/>
              <a:gd name="connsiteY38" fmla="*/ 1110050 h 2359880"/>
              <a:gd name="connsiteX39" fmla="*/ 1726208 w 1811025"/>
              <a:gd name="connsiteY39" fmla="*/ 1542207 h 2359880"/>
              <a:gd name="connsiteX40" fmla="*/ 1731600 w 1811025"/>
              <a:gd name="connsiteY40" fmla="*/ 1559924 h 2359880"/>
              <a:gd name="connsiteX41" fmla="*/ 1731600 w 1811025"/>
              <a:gd name="connsiteY41" fmla="*/ 1560695 h 2359880"/>
              <a:gd name="connsiteX42" fmla="*/ 1808634 w 1811025"/>
              <a:gd name="connsiteY42" fmla="*/ 1815675 h 2359880"/>
              <a:gd name="connsiteX43" fmla="*/ 1726979 w 1811025"/>
              <a:gd name="connsiteY43" fmla="*/ 1953564 h 2359880"/>
              <a:gd name="connsiteX44" fmla="*/ 1563668 w 1811025"/>
              <a:gd name="connsiteY44" fmla="*/ 1878842 h 2359880"/>
              <a:gd name="connsiteX45" fmla="*/ 1515137 w 1811025"/>
              <a:gd name="connsiteY45" fmla="*/ 1714761 h 2359880"/>
              <a:gd name="connsiteX46" fmla="*/ 1386492 w 1811025"/>
              <a:gd name="connsiteY46" fmla="*/ 1231762 h 2359880"/>
              <a:gd name="connsiteX47" fmla="*/ 1364922 w 1811025"/>
              <a:gd name="connsiteY47" fmla="*/ 1157040 h 2359880"/>
              <a:gd name="connsiteX48" fmla="*/ 1333338 w 1811025"/>
              <a:gd name="connsiteY48" fmla="*/ 1107739 h 2359880"/>
              <a:gd name="connsiteX49" fmla="*/ 1287119 w 1811025"/>
              <a:gd name="connsiteY49" fmla="*/ 1079237 h 2359880"/>
              <a:gd name="connsiteX50" fmla="*/ 1239358 w 1811025"/>
              <a:gd name="connsiteY50" fmla="*/ 1124687 h 2359880"/>
              <a:gd name="connsiteX51" fmla="*/ 1241669 w 1811025"/>
              <a:gd name="connsiteY51" fmla="*/ 1150878 h 2359880"/>
              <a:gd name="connsiteX52" fmla="*/ 1243979 w 1811025"/>
              <a:gd name="connsiteY52" fmla="*/ 1158581 h 2359880"/>
              <a:gd name="connsiteX53" fmla="*/ 1349515 w 1811025"/>
              <a:gd name="connsiteY53" fmla="*/ 1537584 h 2359880"/>
              <a:gd name="connsiteX54" fmla="*/ 1446577 w 1811025"/>
              <a:gd name="connsiteY54" fmla="*/ 1864976 h 2359880"/>
              <a:gd name="connsiteX55" fmla="*/ 1483553 w 1811025"/>
              <a:gd name="connsiteY55" fmla="*/ 1999014 h 2359880"/>
              <a:gd name="connsiteX56" fmla="*/ 1575993 w 1811025"/>
              <a:gd name="connsiteY56" fmla="*/ 2320243 h 2359880"/>
              <a:gd name="connsiteX57" fmla="*/ 1555965 w 1811025"/>
              <a:gd name="connsiteY57" fmla="*/ 2350286 h 2359880"/>
              <a:gd name="connsiteX58" fmla="*/ 1404209 w 1811025"/>
              <a:gd name="connsiteY58" fmla="*/ 2358759 h 2359880"/>
              <a:gd name="connsiteX59" fmla="*/ 1300214 w 1811025"/>
              <a:gd name="connsiteY59" fmla="*/ 2354137 h 2359880"/>
              <a:gd name="connsiteX60" fmla="*/ 1280186 w 1811025"/>
              <a:gd name="connsiteY60" fmla="*/ 2354907 h 2359880"/>
              <a:gd name="connsiteX61" fmla="*/ 1267090 w 1811025"/>
              <a:gd name="connsiteY61" fmla="*/ 2357989 h 2359880"/>
              <a:gd name="connsiteX62" fmla="*/ 1256305 w 1811025"/>
              <a:gd name="connsiteY62" fmla="*/ 2359529 h 2359880"/>
              <a:gd name="connsiteX63" fmla="*/ 828770 w 1811025"/>
              <a:gd name="connsiteY63" fmla="*/ 2359529 h 2359880"/>
              <a:gd name="connsiteX64" fmla="*/ 432049 w 1811025"/>
              <a:gd name="connsiteY64" fmla="*/ 2358759 h 2359880"/>
              <a:gd name="connsiteX65" fmla="*/ 408169 w 1811025"/>
              <a:gd name="connsiteY65" fmla="*/ 2354907 h 2359880"/>
              <a:gd name="connsiteX66" fmla="*/ 247939 w 1811025"/>
              <a:gd name="connsiteY66" fmla="*/ 2353367 h 2359880"/>
              <a:gd name="connsiteX67" fmla="*/ 230221 w 1811025"/>
              <a:gd name="connsiteY67" fmla="*/ 2323324 h 2359880"/>
              <a:gd name="connsiteX68" fmla="*/ 285686 w 1811025"/>
              <a:gd name="connsiteY68" fmla="*/ 2136903 h 2359880"/>
              <a:gd name="connsiteX69" fmla="*/ 331135 w 1811025"/>
              <a:gd name="connsiteY69" fmla="*/ 1984377 h 2359880"/>
              <a:gd name="connsiteX70" fmla="*/ 332676 w 1811025"/>
              <a:gd name="connsiteY70" fmla="*/ 1978215 h 2359880"/>
              <a:gd name="connsiteX71" fmla="*/ 401236 w 1811025"/>
              <a:gd name="connsiteY71" fmla="*/ 1722464 h 2359880"/>
              <a:gd name="connsiteX72" fmla="*/ 520637 w 1811025"/>
              <a:gd name="connsiteY72" fmla="*/ 1308026 h 2359880"/>
              <a:gd name="connsiteX73" fmla="*/ 529881 w 1811025"/>
              <a:gd name="connsiteY73" fmla="*/ 1280294 h 2359880"/>
              <a:gd name="connsiteX74" fmla="*/ 563776 w 1811025"/>
              <a:gd name="connsiteY74" fmla="*/ 1157040 h 2359880"/>
              <a:gd name="connsiteX75" fmla="*/ 555302 w 1811025"/>
              <a:gd name="connsiteY75" fmla="*/ 1098495 h 2359880"/>
              <a:gd name="connsiteX76" fmla="*/ 494445 w 1811025"/>
              <a:gd name="connsiteY76" fmla="*/ 1110821 h 2359880"/>
              <a:gd name="connsiteX77" fmla="*/ 447455 w 1811025"/>
              <a:gd name="connsiteY77" fmla="*/ 1186313 h 2359880"/>
              <a:gd name="connsiteX78" fmla="*/ 354245 w 1811025"/>
              <a:gd name="connsiteY78" fmla="*/ 1495986 h 2359880"/>
              <a:gd name="connsiteX79" fmla="*/ 284915 w 1811025"/>
              <a:gd name="connsiteY79" fmla="*/ 1757129 h 2359880"/>
              <a:gd name="connsiteX80" fmla="*/ 264116 w 1811025"/>
              <a:gd name="connsiteY80" fmla="*/ 1842636 h 2359880"/>
              <a:gd name="connsiteX81" fmla="*/ 63059 w 1811025"/>
              <a:gd name="connsiteY81" fmla="*/ 1948942 h 2359880"/>
              <a:gd name="connsiteX82" fmla="*/ 1432 w 1811025"/>
              <a:gd name="connsiteY82" fmla="*/ 1858813 h 2359880"/>
              <a:gd name="connsiteX83" fmla="*/ 28394 w 1811025"/>
              <a:gd name="connsiteY83" fmla="*/ 1727087 h 2359880"/>
              <a:gd name="connsiteX84" fmla="*/ 167824 w 1811025"/>
              <a:gd name="connsiteY84" fmla="*/ 1238695 h 2359880"/>
              <a:gd name="connsiteX85" fmla="*/ 177069 w 1811025"/>
              <a:gd name="connsiteY85" fmla="*/ 1201720 h 2359880"/>
              <a:gd name="connsiteX86" fmla="*/ 290307 w 1811025"/>
              <a:gd name="connsiteY86" fmla="*/ 873558 h 2359880"/>
              <a:gd name="connsiteX87" fmla="*/ 549910 w 1811025"/>
              <a:gd name="connsiteY87" fmla="*/ 675582 h 2359880"/>
              <a:gd name="connsiteX88" fmla="*/ 667000 w 1811025"/>
              <a:gd name="connsiteY88" fmla="*/ 663257 h 2359880"/>
              <a:gd name="connsiteX89" fmla="*/ 906576 w 1811025"/>
              <a:gd name="connsiteY89" fmla="*/ 0 h 2359880"/>
              <a:gd name="connsiteX90" fmla="*/ 1202383 w 1811025"/>
              <a:gd name="connsiteY90" fmla="*/ 295807 h 2359880"/>
              <a:gd name="connsiteX91" fmla="*/ 906576 w 1811025"/>
              <a:gd name="connsiteY91" fmla="*/ 591615 h 2359880"/>
              <a:gd name="connsiteX92" fmla="*/ 610768 w 1811025"/>
              <a:gd name="connsiteY92" fmla="*/ 295807 h 2359880"/>
              <a:gd name="connsiteX93" fmla="*/ 906576 w 1811025"/>
              <a:gd name="connsiteY93" fmla="*/ 0 h 235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811025" h="2359880">
                <a:moveTo>
                  <a:pt x="820370" y="1647757"/>
                </a:moveTo>
                <a:cubicBezTo>
                  <a:pt x="828820" y="1646781"/>
                  <a:pt x="838208" y="1647937"/>
                  <a:pt x="848030" y="1651596"/>
                </a:cubicBezTo>
                <a:cubicBezTo>
                  <a:pt x="872680" y="1660840"/>
                  <a:pt x="890398" y="1679328"/>
                  <a:pt x="896560" y="1704749"/>
                </a:cubicBezTo>
                <a:cubicBezTo>
                  <a:pt x="901953" y="1727088"/>
                  <a:pt x="915819" y="1737873"/>
                  <a:pt x="934307" y="1746347"/>
                </a:cubicBezTo>
                <a:cubicBezTo>
                  <a:pt x="958187" y="1757132"/>
                  <a:pt x="983609" y="1764065"/>
                  <a:pt x="1008259" y="1770998"/>
                </a:cubicBezTo>
                <a:cubicBezTo>
                  <a:pt x="1031369" y="1777930"/>
                  <a:pt x="1055250" y="1784093"/>
                  <a:pt x="1075278" y="1797959"/>
                </a:cubicBezTo>
                <a:cubicBezTo>
                  <a:pt x="1103010" y="1817217"/>
                  <a:pt x="1115335" y="1856504"/>
                  <a:pt x="1099929" y="1884236"/>
                </a:cubicBezTo>
                <a:cubicBezTo>
                  <a:pt x="1078360" y="1922753"/>
                  <a:pt x="1063723" y="1964351"/>
                  <a:pt x="1050627" y="2005949"/>
                </a:cubicBezTo>
                <a:cubicBezTo>
                  <a:pt x="1028288" y="2074508"/>
                  <a:pt x="975905" y="2106862"/>
                  <a:pt x="911197" y="2120728"/>
                </a:cubicBezTo>
                <a:cubicBezTo>
                  <a:pt x="874221" y="2128432"/>
                  <a:pt x="841097" y="2112254"/>
                  <a:pt x="814905" y="2084523"/>
                </a:cubicBezTo>
                <a:cubicBezTo>
                  <a:pt x="795647" y="2063724"/>
                  <a:pt x="784092" y="2038303"/>
                  <a:pt x="767915" y="2015963"/>
                </a:cubicBezTo>
                <a:cubicBezTo>
                  <a:pt x="744035" y="1984380"/>
                  <a:pt x="725546" y="1982839"/>
                  <a:pt x="697815" y="2010571"/>
                </a:cubicBezTo>
                <a:cubicBezTo>
                  <a:pt x="687030" y="2021355"/>
                  <a:pt x="676245" y="2032140"/>
                  <a:pt x="661609" y="2037532"/>
                </a:cubicBezTo>
                <a:cubicBezTo>
                  <a:pt x="619241" y="2052939"/>
                  <a:pt x="587657" y="2026748"/>
                  <a:pt x="595361" y="1982069"/>
                </a:cubicBezTo>
                <a:cubicBezTo>
                  <a:pt x="597671" y="1970514"/>
                  <a:pt x="600752" y="1957418"/>
                  <a:pt x="609996" y="1951256"/>
                </a:cubicBezTo>
                <a:cubicBezTo>
                  <a:pt x="656987" y="1919672"/>
                  <a:pt x="698585" y="1875763"/>
                  <a:pt x="765604" y="1876533"/>
                </a:cubicBezTo>
                <a:cubicBezTo>
                  <a:pt x="801039" y="1875763"/>
                  <a:pt x="831852" y="1891940"/>
                  <a:pt x="854193" y="1922753"/>
                </a:cubicBezTo>
                <a:cubicBezTo>
                  <a:pt x="865747" y="1938930"/>
                  <a:pt x="874221" y="1935078"/>
                  <a:pt x="885006" y="1922753"/>
                </a:cubicBezTo>
                <a:cubicBezTo>
                  <a:pt x="904264" y="1899643"/>
                  <a:pt x="905805" y="1873451"/>
                  <a:pt x="887317" y="1846490"/>
                </a:cubicBezTo>
                <a:cubicBezTo>
                  <a:pt x="869599" y="1820299"/>
                  <a:pt x="845718" y="1800270"/>
                  <a:pt x="823379" y="1777930"/>
                </a:cubicBezTo>
                <a:cubicBezTo>
                  <a:pt x="802580" y="1757132"/>
                  <a:pt x="787944" y="1733252"/>
                  <a:pt x="783322" y="1703978"/>
                </a:cubicBezTo>
                <a:cubicBezTo>
                  <a:pt x="778122" y="1672780"/>
                  <a:pt x="795021" y="1650681"/>
                  <a:pt x="820370" y="1647757"/>
                </a:cubicBezTo>
                <a:close/>
                <a:moveTo>
                  <a:pt x="1042921" y="1532964"/>
                </a:moveTo>
                <a:cubicBezTo>
                  <a:pt x="1102238" y="1532964"/>
                  <a:pt x="1145376" y="1579183"/>
                  <a:pt x="1144606" y="1643121"/>
                </a:cubicBezTo>
                <a:cubicBezTo>
                  <a:pt x="1144606" y="1701666"/>
                  <a:pt x="1106860" y="1742493"/>
                  <a:pt x="1054477" y="1742493"/>
                </a:cubicBezTo>
                <a:cubicBezTo>
                  <a:pt x="989769" y="1742493"/>
                  <a:pt x="942779" y="1695503"/>
                  <a:pt x="942008" y="1631566"/>
                </a:cubicBezTo>
                <a:cubicBezTo>
                  <a:pt x="942008" y="1569169"/>
                  <a:pt x="978213" y="1533734"/>
                  <a:pt x="1042921" y="1532964"/>
                </a:cubicBezTo>
                <a:close/>
                <a:moveTo>
                  <a:pt x="893478" y="1457470"/>
                </a:moveTo>
                <a:cubicBezTo>
                  <a:pt x="682407" y="1457470"/>
                  <a:pt x="510623" y="1628484"/>
                  <a:pt x="510623" y="1840326"/>
                </a:cubicBezTo>
                <a:cubicBezTo>
                  <a:pt x="510623" y="2052166"/>
                  <a:pt x="683177" y="2223180"/>
                  <a:pt x="894248" y="2223180"/>
                </a:cubicBezTo>
                <a:cubicBezTo>
                  <a:pt x="1105320" y="2223180"/>
                  <a:pt x="1277104" y="2052166"/>
                  <a:pt x="1277104" y="1840326"/>
                </a:cubicBezTo>
                <a:cubicBezTo>
                  <a:pt x="1277104" y="1628484"/>
                  <a:pt x="1104549" y="1457470"/>
                  <a:pt x="893478" y="1457470"/>
                </a:cubicBezTo>
                <a:close/>
                <a:moveTo>
                  <a:pt x="667000" y="663257"/>
                </a:moveTo>
                <a:cubicBezTo>
                  <a:pt x="806431" y="663257"/>
                  <a:pt x="945861" y="664028"/>
                  <a:pt x="1085291" y="664028"/>
                </a:cubicBezTo>
                <a:cubicBezTo>
                  <a:pt x="1094535" y="664028"/>
                  <a:pt x="1103009" y="664798"/>
                  <a:pt x="1112253" y="665568"/>
                </a:cubicBezTo>
                <a:cubicBezTo>
                  <a:pt x="1213936" y="665568"/>
                  <a:pt x="1312539" y="674812"/>
                  <a:pt x="1401898" y="730276"/>
                </a:cubicBezTo>
                <a:cubicBezTo>
                  <a:pt x="1441184" y="752616"/>
                  <a:pt x="1472768" y="782659"/>
                  <a:pt x="1493568" y="821945"/>
                </a:cubicBezTo>
                <a:cubicBezTo>
                  <a:pt x="1539018" y="908223"/>
                  <a:pt x="1579845" y="996811"/>
                  <a:pt x="1604496" y="1091562"/>
                </a:cubicBezTo>
                <a:cubicBezTo>
                  <a:pt x="1606036" y="1097725"/>
                  <a:pt x="1606807" y="1103888"/>
                  <a:pt x="1607577" y="1110050"/>
                </a:cubicBezTo>
                <a:cubicBezTo>
                  <a:pt x="1646093" y="1254103"/>
                  <a:pt x="1695395" y="1395843"/>
                  <a:pt x="1726208" y="1542207"/>
                </a:cubicBezTo>
                <a:cubicBezTo>
                  <a:pt x="1727748" y="1548369"/>
                  <a:pt x="1730060" y="1553762"/>
                  <a:pt x="1731600" y="1559924"/>
                </a:cubicBezTo>
                <a:cubicBezTo>
                  <a:pt x="1731600" y="1559924"/>
                  <a:pt x="1731600" y="1560695"/>
                  <a:pt x="1731600" y="1560695"/>
                </a:cubicBezTo>
                <a:cubicBezTo>
                  <a:pt x="1763955" y="1643890"/>
                  <a:pt x="1795538" y="1727087"/>
                  <a:pt x="1808634" y="1815675"/>
                </a:cubicBezTo>
                <a:cubicBezTo>
                  <a:pt x="1819418" y="1889626"/>
                  <a:pt x="1793998" y="1936617"/>
                  <a:pt x="1726979" y="1953564"/>
                </a:cubicBezTo>
                <a:cubicBezTo>
                  <a:pt x="1654567" y="1973592"/>
                  <a:pt x="1589089" y="1944320"/>
                  <a:pt x="1563668" y="1878842"/>
                </a:cubicBezTo>
                <a:cubicBezTo>
                  <a:pt x="1542869" y="1825689"/>
                  <a:pt x="1527462" y="1770225"/>
                  <a:pt x="1515137" y="1714761"/>
                </a:cubicBezTo>
                <a:cubicBezTo>
                  <a:pt x="1472768" y="1553762"/>
                  <a:pt x="1421926" y="1395073"/>
                  <a:pt x="1386492" y="1231762"/>
                </a:cubicBezTo>
                <a:cubicBezTo>
                  <a:pt x="1381099" y="1205571"/>
                  <a:pt x="1371855" y="1181691"/>
                  <a:pt x="1364922" y="1157040"/>
                </a:cubicBezTo>
                <a:cubicBezTo>
                  <a:pt x="1354137" y="1140093"/>
                  <a:pt x="1346434" y="1122375"/>
                  <a:pt x="1333338" y="1107739"/>
                </a:cubicBezTo>
                <a:cubicBezTo>
                  <a:pt x="1321013" y="1093873"/>
                  <a:pt x="1306377" y="1082318"/>
                  <a:pt x="1287119" y="1079237"/>
                </a:cubicBezTo>
                <a:cubicBezTo>
                  <a:pt x="1250912" y="1073074"/>
                  <a:pt x="1234736" y="1088481"/>
                  <a:pt x="1239358" y="1124687"/>
                </a:cubicBezTo>
                <a:cubicBezTo>
                  <a:pt x="1240128" y="1133160"/>
                  <a:pt x="1240898" y="1142404"/>
                  <a:pt x="1241669" y="1150878"/>
                </a:cubicBezTo>
                <a:cubicBezTo>
                  <a:pt x="1243210" y="1153959"/>
                  <a:pt x="1243979" y="1156270"/>
                  <a:pt x="1243979" y="1158581"/>
                </a:cubicBezTo>
                <a:cubicBezTo>
                  <a:pt x="1280956" y="1284916"/>
                  <a:pt x="1320243" y="1409709"/>
                  <a:pt x="1349515" y="1537584"/>
                </a:cubicBezTo>
                <a:cubicBezTo>
                  <a:pt x="1385721" y="1646201"/>
                  <a:pt x="1425778" y="1752507"/>
                  <a:pt x="1446577" y="1864976"/>
                </a:cubicBezTo>
                <a:cubicBezTo>
                  <a:pt x="1458902" y="1909655"/>
                  <a:pt x="1471228" y="1954334"/>
                  <a:pt x="1483553" y="1999014"/>
                </a:cubicBezTo>
                <a:cubicBezTo>
                  <a:pt x="1514367" y="2106090"/>
                  <a:pt x="1544409" y="2213166"/>
                  <a:pt x="1575993" y="2320243"/>
                </a:cubicBezTo>
                <a:cubicBezTo>
                  <a:pt x="1582156" y="2340271"/>
                  <a:pt x="1571371" y="2346434"/>
                  <a:pt x="1555965" y="2350286"/>
                </a:cubicBezTo>
                <a:cubicBezTo>
                  <a:pt x="1505893" y="2363381"/>
                  <a:pt x="1455051" y="2359529"/>
                  <a:pt x="1404209" y="2358759"/>
                </a:cubicBezTo>
                <a:cubicBezTo>
                  <a:pt x="1369544" y="2357989"/>
                  <a:pt x="1334879" y="2355677"/>
                  <a:pt x="1300214" y="2354137"/>
                </a:cubicBezTo>
                <a:cubicBezTo>
                  <a:pt x="1293281" y="2354137"/>
                  <a:pt x="1287119" y="2354907"/>
                  <a:pt x="1280186" y="2354907"/>
                </a:cubicBezTo>
                <a:cubicBezTo>
                  <a:pt x="1275563" y="2357219"/>
                  <a:pt x="1271712" y="2357989"/>
                  <a:pt x="1267090" y="2357989"/>
                </a:cubicBezTo>
                <a:cubicBezTo>
                  <a:pt x="1263238" y="2358759"/>
                  <a:pt x="1260157" y="2359529"/>
                  <a:pt x="1256305" y="2359529"/>
                </a:cubicBezTo>
                <a:cubicBezTo>
                  <a:pt x="1113794" y="2359529"/>
                  <a:pt x="971281" y="2359529"/>
                  <a:pt x="828770" y="2359529"/>
                </a:cubicBezTo>
                <a:cubicBezTo>
                  <a:pt x="696273" y="2358759"/>
                  <a:pt x="564546" y="2358759"/>
                  <a:pt x="432049" y="2358759"/>
                </a:cubicBezTo>
                <a:cubicBezTo>
                  <a:pt x="424345" y="2358759"/>
                  <a:pt x="415871" y="2356448"/>
                  <a:pt x="408169" y="2354907"/>
                </a:cubicBezTo>
                <a:cubicBezTo>
                  <a:pt x="355015" y="2354907"/>
                  <a:pt x="301092" y="2354907"/>
                  <a:pt x="247939" y="2353367"/>
                </a:cubicBezTo>
                <a:cubicBezTo>
                  <a:pt x="220207" y="2353367"/>
                  <a:pt x="217126" y="2347974"/>
                  <a:pt x="230221" y="2323324"/>
                </a:cubicBezTo>
                <a:cubicBezTo>
                  <a:pt x="260264" y="2264779"/>
                  <a:pt x="271049" y="2200071"/>
                  <a:pt x="285686" y="2136903"/>
                </a:cubicBezTo>
                <a:cubicBezTo>
                  <a:pt x="297240" y="2085291"/>
                  <a:pt x="315729" y="2035219"/>
                  <a:pt x="331135" y="1984377"/>
                </a:cubicBezTo>
                <a:cubicBezTo>
                  <a:pt x="331135" y="1982067"/>
                  <a:pt x="331905" y="1980525"/>
                  <a:pt x="332676" y="1978215"/>
                </a:cubicBezTo>
                <a:cubicBezTo>
                  <a:pt x="351163" y="1891937"/>
                  <a:pt x="372733" y="1806431"/>
                  <a:pt x="401236" y="1722464"/>
                </a:cubicBezTo>
                <a:cubicBezTo>
                  <a:pt x="446685" y="1586115"/>
                  <a:pt x="482120" y="1446685"/>
                  <a:pt x="520637" y="1308026"/>
                </a:cubicBezTo>
                <a:cubicBezTo>
                  <a:pt x="522948" y="1298782"/>
                  <a:pt x="526800" y="1289537"/>
                  <a:pt x="529881" y="1280294"/>
                </a:cubicBezTo>
                <a:cubicBezTo>
                  <a:pt x="541436" y="1239466"/>
                  <a:pt x="552991" y="1198638"/>
                  <a:pt x="563776" y="1157040"/>
                </a:cubicBezTo>
                <a:cubicBezTo>
                  <a:pt x="569938" y="1136241"/>
                  <a:pt x="577642" y="1113131"/>
                  <a:pt x="555302" y="1098495"/>
                </a:cubicBezTo>
                <a:cubicBezTo>
                  <a:pt x="533733" y="1084629"/>
                  <a:pt x="512934" y="1096955"/>
                  <a:pt x="494445" y="1110821"/>
                </a:cubicBezTo>
                <a:cubicBezTo>
                  <a:pt x="469795" y="1130079"/>
                  <a:pt x="456699" y="1156270"/>
                  <a:pt x="447455" y="1186313"/>
                </a:cubicBezTo>
                <a:cubicBezTo>
                  <a:pt x="416642" y="1289537"/>
                  <a:pt x="385058" y="1392762"/>
                  <a:pt x="354245" y="1495986"/>
                </a:cubicBezTo>
                <a:cubicBezTo>
                  <a:pt x="334986" y="1583805"/>
                  <a:pt x="308025" y="1670081"/>
                  <a:pt x="284915" y="1757129"/>
                </a:cubicBezTo>
                <a:cubicBezTo>
                  <a:pt x="277212" y="1785632"/>
                  <a:pt x="269508" y="1813363"/>
                  <a:pt x="264116" y="1842636"/>
                </a:cubicBezTo>
                <a:cubicBezTo>
                  <a:pt x="245628" y="1937387"/>
                  <a:pt x="151647" y="1986689"/>
                  <a:pt x="63059" y="1948942"/>
                </a:cubicBezTo>
                <a:cubicBezTo>
                  <a:pt x="23773" y="1931995"/>
                  <a:pt x="6055" y="1899641"/>
                  <a:pt x="1432" y="1858813"/>
                </a:cubicBezTo>
                <a:cubicBezTo>
                  <a:pt x="-3960" y="1811823"/>
                  <a:pt x="6055" y="1767914"/>
                  <a:pt x="28394" y="1727087"/>
                </a:cubicBezTo>
                <a:cubicBezTo>
                  <a:pt x="83088" y="1566857"/>
                  <a:pt x="115442" y="1399695"/>
                  <a:pt x="167824" y="1238695"/>
                </a:cubicBezTo>
                <a:cubicBezTo>
                  <a:pt x="168595" y="1224059"/>
                  <a:pt x="172447" y="1212504"/>
                  <a:pt x="177069" y="1201720"/>
                </a:cubicBezTo>
                <a:cubicBezTo>
                  <a:pt x="206341" y="1090022"/>
                  <a:pt x="241777" y="979864"/>
                  <a:pt x="290307" y="873558"/>
                </a:cubicBezTo>
                <a:cubicBezTo>
                  <a:pt x="341920" y="759549"/>
                  <a:pt x="432049" y="700233"/>
                  <a:pt x="549910" y="675582"/>
                </a:cubicBezTo>
                <a:cubicBezTo>
                  <a:pt x="588426" y="667109"/>
                  <a:pt x="627713" y="663257"/>
                  <a:pt x="667000" y="663257"/>
                </a:cubicBezTo>
                <a:close/>
                <a:moveTo>
                  <a:pt x="906576" y="0"/>
                </a:moveTo>
                <a:cubicBezTo>
                  <a:pt x="1069946" y="0"/>
                  <a:pt x="1202383" y="132438"/>
                  <a:pt x="1202383" y="295807"/>
                </a:cubicBezTo>
                <a:cubicBezTo>
                  <a:pt x="1202383" y="459178"/>
                  <a:pt x="1069946" y="591615"/>
                  <a:pt x="906576" y="591615"/>
                </a:cubicBezTo>
                <a:cubicBezTo>
                  <a:pt x="743206" y="591615"/>
                  <a:pt x="610768" y="459178"/>
                  <a:pt x="610768" y="295807"/>
                </a:cubicBezTo>
                <a:cubicBezTo>
                  <a:pt x="610768" y="132438"/>
                  <a:pt x="743206" y="0"/>
                  <a:pt x="906576" y="0"/>
                </a:cubicBezTo>
                <a:close/>
              </a:path>
            </a:pathLst>
          </a:custGeom>
          <a:solidFill>
            <a:schemeClr val="bg1"/>
          </a:solidFill>
          <a:ln w="8077" cap="flat">
            <a:noFill/>
            <a:prstDash val="solid"/>
            <a:miter/>
          </a:ln>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6" name="TextBox 5">
            <a:extLst>
              <a:ext uri="{FF2B5EF4-FFF2-40B4-BE49-F238E27FC236}">
                <a16:creationId xmlns:a16="http://schemas.microsoft.com/office/drawing/2014/main" id="{A033E35C-23E1-4C5A-A29B-CEB7D9F026DA}"/>
              </a:ext>
            </a:extLst>
          </p:cNvPr>
          <p:cNvSpPr txBox="1"/>
          <p:nvPr/>
        </p:nvSpPr>
        <p:spPr>
          <a:xfrm>
            <a:off x="8169966" y="1349891"/>
            <a:ext cx="3472392" cy="1179810"/>
          </a:xfrm>
          <a:prstGeom prst="rect">
            <a:avLst/>
          </a:prstGeom>
          <a:noFill/>
        </p:spPr>
        <p:txBody>
          <a:bodyPr wrap="square" rtlCol="0">
            <a:spAutoFit/>
          </a:bodyPr>
          <a:lstStyle/>
          <a:p>
            <a:pPr marL="12700" marR="5080" lvl="0" indent="0" algn="just" defTabSz="457200" rtl="0" eaLnBrk="1" fontAlgn="auto" latinLnBrk="0" hangingPunct="1">
              <a:lnSpc>
                <a:spcPct val="100000"/>
              </a:lnSpc>
              <a:spcBef>
                <a:spcPts val="350"/>
              </a:spcBef>
              <a:spcAft>
                <a:spcPts val="0"/>
              </a:spcAft>
              <a:buClrTx/>
              <a:buSzTx/>
              <a:buFontTx/>
              <a:buNone/>
              <a:tabLst/>
              <a:defRPr/>
            </a:pPr>
            <a:r>
              <a:rPr kumimoji="0" lang="mn-MN" sz="1600" i="0" u="none" strike="noStrike" kern="1200" cap="none" spc="0" normalizeH="0" baseline="0" noProof="0" dirty="0">
                <a:ln>
                  <a:noFill/>
                </a:ln>
                <a:solidFill>
                  <a:prstClr val="black"/>
                </a:solidFill>
                <a:effectLst/>
                <a:uLnTx/>
                <a:uFillTx/>
                <a:latin typeface="Arial"/>
                <a:ea typeface="+mn-ea"/>
                <a:cs typeface="Arial"/>
              </a:rPr>
              <a:t>Зүрхний</a:t>
            </a:r>
            <a:r>
              <a:rPr kumimoji="0" lang="mn-MN" sz="1600" i="0" u="none" strike="noStrike" kern="1200" cap="none" spc="320" normalizeH="0" baseline="0" noProof="0" dirty="0">
                <a:ln>
                  <a:noFill/>
                </a:ln>
                <a:solidFill>
                  <a:prstClr val="black"/>
                </a:solidFill>
                <a:effectLst/>
                <a:uLnTx/>
                <a:uFillTx/>
                <a:latin typeface="Arial"/>
                <a:ea typeface="+mn-ea"/>
                <a:cs typeface="Arial"/>
              </a:rPr>
              <a:t>  </a:t>
            </a:r>
            <a:r>
              <a:rPr kumimoji="0" lang="mn-MN" sz="1600" i="0" u="none" strike="noStrike" kern="1200" cap="none" spc="0" normalizeH="0" baseline="0" noProof="0" dirty="0">
                <a:ln>
                  <a:noFill/>
                </a:ln>
                <a:solidFill>
                  <a:prstClr val="black"/>
                </a:solidFill>
                <a:effectLst/>
                <a:uLnTx/>
                <a:uFillTx/>
                <a:latin typeface="Arial"/>
                <a:ea typeface="+mn-ea"/>
                <a:cs typeface="Arial"/>
              </a:rPr>
              <a:t>шигдээсийн</a:t>
            </a:r>
            <a:r>
              <a:rPr kumimoji="0" lang="mn-MN" sz="1600" i="0" u="none" strike="noStrike" kern="1200" cap="none" spc="325" normalizeH="0" baseline="0" noProof="0" dirty="0">
                <a:ln>
                  <a:noFill/>
                </a:ln>
                <a:solidFill>
                  <a:prstClr val="black"/>
                </a:solidFill>
                <a:effectLst/>
                <a:uLnTx/>
                <a:uFillTx/>
                <a:latin typeface="Arial"/>
                <a:ea typeface="+mn-ea"/>
                <a:cs typeface="Arial"/>
              </a:rPr>
              <a:t> </a:t>
            </a:r>
            <a:r>
              <a:rPr kumimoji="0" lang="mn-MN" sz="1600" i="0" u="none" strike="noStrike" kern="1200" cap="none" spc="0" normalizeH="0" baseline="0" noProof="0" dirty="0">
                <a:ln>
                  <a:noFill/>
                </a:ln>
                <a:solidFill>
                  <a:prstClr val="black"/>
                </a:solidFill>
                <a:effectLst/>
                <a:uLnTx/>
                <a:uFillTx/>
                <a:latin typeface="Arial"/>
                <a:ea typeface="+mn-ea"/>
                <a:cs typeface="Arial"/>
              </a:rPr>
              <a:t>баг</a:t>
            </a:r>
            <a:r>
              <a:rPr kumimoji="0" lang="mn-MN" sz="1600" i="0" u="none" strike="noStrike" kern="1200" cap="none" spc="-20" normalizeH="0" baseline="0" noProof="0" dirty="0">
                <a:ln>
                  <a:noFill/>
                </a:ln>
                <a:solidFill>
                  <a:prstClr val="black"/>
                </a:solidFill>
                <a:effectLst/>
                <a:uLnTx/>
                <a:uFillTx/>
                <a:latin typeface="Arial"/>
                <a:ea typeface="+mn-ea"/>
                <a:cs typeface="Arial"/>
              </a:rPr>
              <a:t> </a:t>
            </a:r>
            <a:r>
              <a:rPr kumimoji="0" lang="mn-MN" sz="1600" i="0" u="none" strike="noStrike" kern="1200" cap="none" spc="-25" normalizeH="0" baseline="0" noProof="0" dirty="0">
                <a:ln>
                  <a:noFill/>
                </a:ln>
                <a:solidFill>
                  <a:prstClr val="black"/>
                </a:solidFill>
                <a:effectLst/>
                <a:uLnTx/>
                <a:uFillTx/>
                <a:latin typeface="Arial"/>
                <a:ea typeface="+mn-ea"/>
                <a:cs typeface="Arial"/>
              </a:rPr>
              <a:t>18 </a:t>
            </a:r>
            <a:r>
              <a:rPr kumimoji="0" lang="mn-MN" sz="1600" i="0" u="none" strike="noStrike" kern="1200" cap="none" spc="-20" normalizeH="0" baseline="0" noProof="0" dirty="0">
                <a:ln>
                  <a:noFill/>
                </a:ln>
                <a:solidFill>
                  <a:prstClr val="black"/>
                </a:solidFill>
                <a:effectLst/>
                <a:uLnTx/>
                <a:uFillTx/>
                <a:latin typeface="Arial"/>
                <a:ea typeface="+mn-ea"/>
                <a:cs typeface="Arial"/>
              </a:rPr>
              <a:t>удаа </a:t>
            </a:r>
            <a:r>
              <a:rPr kumimoji="0" lang="mn-MN" sz="1600" i="0" u="none" strike="noStrike" kern="1200" cap="none" spc="-10" normalizeH="0" baseline="0" noProof="0" dirty="0">
                <a:ln>
                  <a:noFill/>
                </a:ln>
                <a:solidFill>
                  <a:prstClr val="black"/>
                </a:solidFill>
                <a:effectLst/>
                <a:uLnTx/>
                <a:uFillTx/>
                <a:latin typeface="Arial"/>
                <a:ea typeface="+mn-ea"/>
                <a:cs typeface="Arial"/>
              </a:rPr>
              <a:t>идэвхижиж</a:t>
            </a:r>
            <a:endParaRPr kumimoji="0" lang="mn-MN" sz="1600" i="0" u="none" strike="noStrike" kern="1200" cap="none" spc="325" normalizeH="0" baseline="0" noProof="0" dirty="0">
              <a:ln>
                <a:noFill/>
              </a:ln>
              <a:solidFill>
                <a:prstClr val="black"/>
              </a:solidFill>
              <a:effectLst/>
              <a:uLnTx/>
              <a:uFillTx/>
              <a:latin typeface="Arial"/>
              <a:ea typeface="+mn-ea"/>
              <a:cs typeface="Arial"/>
            </a:endParaRPr>
          </a:p>
          <a:p>
            <a:pPr marL="12700" marR="5080" lvl="0" indent="0" algn="just" defTabSz="457200" rtl="0" eaLnBrk="1" fontAlgn="auto" latinLnBrk="0" hangingPunct="1">
              <a:lnSpc>
                <a:spcPct val="100000"/>
              </a:lnSpc>
              <a:spcBef>
                <a:spcPts val="350"/>
              </a:spcBef>
              <a:spcAft>
                <a:spcPts val="0"/>
              </a:spcAft>
              <a:buClrTx/>
              <a:buSzTx/>
              <a:buFontTx/>
              <a:buNone/>
              <a:tabLst/>
              <a:defRPr/>
            </a:pPr>
            <a:r>
              <a:rPr lang="mn-MN" sz="1600" spc="325" dirty="0">
                <a:solidFill>
                  <a:prstClr val="black"/>
                </a:solidFill>
                <a:latin typeface="Arial"/>
                <a:cs typeface="Arial"/>
              </a:rPr>
              <a:t>-</a:t>
            </a:r>
            <a:r>
              <a:rPr kumimoji="0" lang="mn-MN" sz="1600" i="0" u="none" strike="noStrike" kern="1200" cap="none" spc="-25" normalizeH="0" baseline="0" noProof="0" dirty="0">
                <a:ln>
                  <a:noFill/>
                </a:ln>
                <a:solidFill>
                  <a:prstClr val="black"/>
                </a:solidFill>
                <a:effectLst/>
                <a:uLnTx/>
                <a:uFillTx/>
                <a:latin typeface="Arial"/>
                <a:ea typeface="+mn-ea"/>
                <a:cs typeface="Arial"/>
              </a:rPr>
              <a:t>89 хувь </a:t>
            </a:r>
            <a:r>
              <a:rPr kumimoji="0" lang="mn-MN" sz="1600" i="0" u="none" strike="noStrike" kern="1200" cap="none" spc="-10" normalizeH="0" baseline="0" noProof="0" dirty="0">
                <a:ln>
                  <a:noFill/>
                </a:ln>
                <a:solidFill>
                  <a:prstClr val="black"/>
                </a:solidFill>
                <a:effectLst/>
                <a:uLnTx/>
                <a:uFillTx/>
                <a:latin typeface="Arial"/>
                <a:ea typeface="+mn-ea"/>
                <a:cs typeface="Arial"/>
              </a:rPr>
              <a:t>ангиографийн </a:t>
            </a:r>
            <a:r>
              <a:rPr kumimoji="0" lang="mn-MN" sz="1600" i="0" u="none" strike="noStrike" kern="1200" cap="none" spc="-20" normalizeH="0" baseline="0" noProof="0" dirty="0">
                <a:ln>
                  <a:noFill/>
                </a:ln>
                <a:solidFill>
                  <a:prstClr val="black"/>
                </a:solidFill>
                <a:effectLst/>
                <a:uLnTx/>
                <a:uFillTx/>
                <a:latin typeface="Arial"/>
                <a:ea typeface="+mn-ea"/>
                <a:cs typeface="Arial"/>
              </a:rPr>
              <a:t>оношилгоо </a:t>
            </a:r>
          </a:p>
          <a:p>
            <a:pPr marL="12700" marR="5080" lvl="0" indent="0" algn="just" defTabSz="457200" rtl="0" eaLnBrk="1" fontAlgn="auto" latinLnBrk="0" hangingPunct="1">
              <a:lnSpc>
                <a:spcPct val="100000"/>
              </a:lnSpc>
              <a:spcBef>
                <a:spcPts val="350"/>
              </a:spcBef>
              <a:spcAft>
                <a:spcPts val="0"/>
              </a:spcAft>
              <a:buClrTx/>
              <a:buSzTx/>
              <a:buFontTx/>
              <a:buNone/>
              <a:tabLst/>
              <a:defRPr/>
            </a:pPr>
            <a:r>
              <a:rPr lang="mn-MN" sz="1600" spc="-20" dirty="0">
                <a:solidFill>
                  <a:prstClr val="black"/>
                </a:solidFill>
                <a:latin typeface="Arial"/>
                <a:cs typeface="Arial"/>
              </a:rPr>
              <a:t>-</a:t>
            </a:r>
            <a:r>
              <a:rPr kumimoji="0" lang="mn-MN" sz="1600" i="0" u="none" strike="noStrike" kern="1200" cap="none" spc="-20" normalizeH="0" baseline="0" noProof="0" dirty="0">
                <a:ln>
                  <a:noFill/>
                </a:ln>
                <a:solidFill>
                  <a:prstClr val="black"/>
                </a:solidFill>
                <a:effectLst/>
                <a:uLnTx/>
                <a:uFillTx/>
                <a:latin typeface="Arial"/>
                <a:ea typeface="+mn-ea"/>
                <a:cs typeface="Arial"/>
              </a:rPr>
              <a:t>77.8</a:t>
            </a:r>
            <a:r>
              <a:rPr lang="mn-MN" sz="1600" spc="-20" dirty="0">
                <a:solidFill>
                  <a:prstClr val="black"/>
                </a:solidFill>
                <a:latin typeface="Arial"/>
                <a:cs typeface="Arial"/>
              </a:rPr>
              <a:t> хувь</a:t>
            </a:r>
            <a:r>
              <a:rPr kumimoji="0" lang="mn-MN" sz="1600" i="0" u="none" strike="noStrike" kern="1200" cap="none" spc="-50" normalizeH="0" baseline="0" noProof="0" dirty="0">
                <a:ln>
                  <a:noFill/>
                </a:ln>
                <a:solidFill>
                  <a:prstClr val="black"/>
                </a:solidFill>
                <a:effectLst/>
                <a:uLnTx/>
                <a:uFillTx/>
                <a:latin typeface="Arial"/>
                <a:ea typeface="+mn-ea"/>
                <a:cs typeface="Arial"/>
              </a:rPr>
              <a:t>д </a:t>
            </a:r>
            <a:r>
              <a:rPr kumimoji="0" lang="mn-MN" sz="1600" i="0" u="none" strike="noStrike" kern="1200" cap="none" spc="0" normalizeH="0" baseline="0" noProof="0" dirty="0">
                <a:ln>
                  <a:noFill/>
                </a:ln>
                <a:solidFill>
                  <a:prstClr val="black"/>
                </a:solidFill>
                <a:effectLst/>
                <a:uLnTx/>
                <a:uFillTx/>
                <a:latin typeface="Arial"/>
                <a:ea typeface="+mn-ea"/>
                <a:cs typeface="Arial"/>
              </a:rPr>
              <a:t>стент</a:t>
            </a:r>
            <a:r>
              <a:rPr kumimoji="0" lang="mn-MN" sz="1600" i="0" u="none" strike="noStrike" kern="1200" cap="none" spc="-65" normalizeH="0" baseline="0" noProof="0" dirty="0">
                <a:ln>
                  <a:noFill/>
                </a:ln>
                <a:solidFill>
                  <a:prstClr val="black"/>
                </a:solidFill>
                <a:effectLst/>
                <a:uLnTx/>
                <a:uFillTx/>
                <a:latin typeface="Arial"/>
                <a:ea typeface="+mn-ea"/>
                <a:cs typeface="Arial"/>
              </a:rPr>
              <a:t> </a:t>
            </a:r>
            <a:r>
              <a:rPr kumimoji="0" lang="mn-MN" sz="1600" i="0" u="none" strike="noStrike" kern="1200" cap="none" spc="0" normalizeH="0" baseline="0" noProof="0" dirty="0">
                <a:ln>
                  <a:noFill/>
                </a:ln>
                <a:solidFill>
                  <a:prstClr val="black"/>
                </a:solidFill>
                <a:effectLst/>
                <a:uLnTx/>
                <a:uFillTx/>
                <a:latin typeface="Arial"/>
                <a:ea typeface="+mn-ea"/>
                <a:cs typeface="Arial"/>
              </a:rPr>
              <a:t>эмчилгээ хийсэн</a:t>
            </a:r>
            <a:endParaRPr kumimoji="0" lang="en-US" sz="1600" i="0" u="none" strike="noStrike" kern="1200" cap="none" spc="-10" normalizeH="0" baseline="0" noProof="0" dirty="0">
              <a:ln>
                <a:noFill/>
              </a:ln>
              <a:solidFill>
                <a:prstClr val="black"/>
              </a:solidFill>
              <a:effectLst/>
              <a:uLnTx/>
              <a:uFillTx/>
              <a:latin typeface="Arial"/>
              <a:ea typeface="+mn-ea"/>
              <a:cs typeface="Arial"/>
            </a:endParaRPr>
          </a:p>
        </p:txBody>
      </p:sp>
      <p:sp>
        <p:nvSpPr>
          <p:cNvPr id="7" name="TextBox 6">
            <a:extLst>
              <a:ext uri="{FF2B5EF4-FFF2-40B4-BE49-F238E27FC236}">
                <a16:creationId xmlns:a16="http://schemas.microsoft.com/office/drawing/2014/main" id="{947781E0-3E9C-4DD1-B37D-85BE83878B52}"/>
              </a:ext>
            </a:extLst>
          </p:cNvPr>
          <p:cNvSpPr txBox="1"/>
          <p:nvPr/>
        </p:nvSpPr>
        <p:spPr>
          <a:xfrm>
            <a:off x="7975861" y="1011919"/>
            <a:ext cx="4321274" cy="338554"/>
          </a:xfrm>
          <a:prstGeom prst="rect">
            <a:avLst/>
          </a:prstGeom>
          <a:noFill/>
        </p:spPr>
        <p:txBody>
          <a:bodyPr wrap="square" rtlCol="0">
            <a:spAutoFit/>
          </a:bodyPr>
          <a:lstStyle/>
          <a:p>
            <a:pPr marL="12700" marR="20320" lvl="0" indent="68580" algn="just" defTabSz="457200" rtl="0" eaLnBrk="1" fontAlgn="auto" latinLnBrk="0" hangingPunct="1">
              <a:lnSpc>
                <a:spcPct val="100000"/>
              </a:lnSpc>
              <a:spcBef>
                <a:spcPts val="765"/>
              </a:spcBef>
              <a:spcAft>
                <a:spcPts val="0"/>
              </a:spcAft>
              <a:buClrTx/>
              <a:buSzTx/>
              <a:buFontTx/>
              <a:buNone/>
              <a:tabLst/>
              <a:defRPr/>
            </a:pPr>
            <a:r>
              <a:rPr kumimoji="0" lang="mn-MN" sz="1600" b="1" i="0" u="none" strike="noStrike" kern="1200" cap="none" spc="0" normalizeH="0" baseline="0" noProof="0" dirty="0">
                <a:ln>
                  <a:noFill/>
                </a:ln>
                <a:solidFill>
                  <a:prstClr val="black"/>
                </a:solidFill>
                <a:effectLst/>
                <a:uLnTx/>
                <a:uFillTx/>
                <a:latin typeface="Arial"/>
                <a:ea typeface="+mn-ea"/>
                <a:cs typeface="Arial"/>
              </a:rPr>
              <a:t>Ангиографи</a:t>
            </a:r>
            <a:r>
              <a:rPr kumimoji="0" lang="mn-MN" sz="1600" i="0" u="none" strike="noStrike" kern="1200" cap="none" spc="0" normalizeH="0" baseline="0" noProof="0" dirty="0">
                <a:ln>
                  <a:noFill/>
                </a:ln>
                <a:solidFill>
                  <a:prstClr val="black"/>
                </a:solidFill>
                <a:effectLst/>
                <a:uLnTx/>
                <a:uFillTx/>
                <a:latin typeface="Arial"/>
                <a:ea typeface="+mn-ea"/>
                <a:cs typeface="Arial"/>
              </a:rPr>
              <a:t> </a:t>
            </a:r>
            <a:r>
              <a:rPr kumimoji="0" lang="mn-MN" sz="1600" b="1" i="0" u="none" strike="noStrike" kern="1200" cap="none" spc="0" normalizeH="0" baseline="0" noProof="0" dirty="0">
                <a:ln>
                  <a:noFill/>
                </a:ln>
                <a:solidFill>
                  <a:prstClr val="black"/>
                </a:solidFill>
                <a:effectLst/>
                <a:uLnTx/>
                <a:uFillTx/>
                <a:latin typeface="Arial"/>
                <a:ea typeface="+mn-ea"/>
                <a:cs typeface="Arial"/>
              </a:rPr>
              <a:t>оношилгоо, эмчилгээ </a:t>
            </a:r>
            <a:r>
              <a:rPr kumimoji="0" lang="mn-MN" sz="1600" i="0" u="none" strike="noStrike" kern="1200" cap="none" spc="0" normalizeH="0" baseline="0" noProof="0" dirty="0">
                <a:ln>
                  <a:noFill/>
                </a:ln>
                <a:solidFill>
                  <a:prstClr val="black"/>
                </a:solidFill>
                <a:effectLst/>
                <a:uLnTx/>
                <a:uFillTx/>
                <a:latin typeface="Arial"/>
                <a:ea typeface="+mn-ea"/>
                <a:cs typeface="Arial"/>
              </a:rPr>
              <a:t>-217 </a:t>
            </a:r>
          </a:p>
        </p:txBody>
      </p:sp>
      <p:pic>
        <p:nvPicPr>
          <p:cNvPr id="8" name="object 8">
            <a:extLst>
              <a:ext uri="{FF2B5EF4-FFF2-40B4-BE49-F238E27FC236}">
                <a16:creationId xmlns:a16="http://schemas.microsoft.com/office/drawing/2014/main" id="{DD89D08C-2613-466B-8414-44C5D571921C}"/>
              </a:ext>
            </a:extLst>
          </p:cNvPr>
          <p:cNvPicPr/>
          <p:nvPr/>
        </p:nvPicPr>
        <p:blipFill>
          <a:blip r:embed="rId2" cstate="print"/>
          <a:stretch>
            <a:fillRect/>
          </a:stretch>
        </p:blipFill>
        <p:spPr>
          <a:xfrm>
            <a:off x="5714218" y="1005516"/>
            <a:ext cx="2424824" cy="1819178"/>
          </a:xfrm>
          <a:prstGeom prst="rect">
            <a:avLst/>
          </a:prstGeom>
          <a:ln>
            <a:noFill/>
          </a:ln>
          <a:effectLst>
            <a:softEdge rad="112500"/>
          </a:effectLst>
        </p:spPr>
      </p:pic>
      <p:sp>
        <p:nvSpPr>
          <p:cNvPr id="11" name="object 6">
            <a:extLst>
              <a:ext uri="{FF2B5EF4-FFF2-40B4-BE49-F238E27FC236}">
                <a16:creationId xmlns:a16="http://schemas.microsoft.com/office/drawing/2014/main" id="{DD1A8DED-CAA9-4C10-AB86-CB140A8B39D2}"/>
              </a:ext>
            </a:extLst>
          </p:cNvPr>
          <p:cNvSpPr txBox="1"/>
          <p:nvPr/>
        </p:nvSpPr>
        <p:spPr>
          <a:xfrm>
            <a:off x="7975861" y="2739564"/>
            <a:ext cx="4142984" cy="1730474"/>
          </a:xfrm>
          <a:prstGeom prst="rect">
            <a:avLst/>
          </a:prstGeom>
        </p:spPr>
        <p:txBody>
          <a:bodyPr vert="horz" wrap="square" lIns="0" tIns="44450" rIns="0" bIns="0" rtlCol="0">
            <a:spAutoFit/>
          </a:bodyPr>
          <a:lstStyle/>
          <a:p>
            <a:pPr marL="12700" marR="5080" lvl="0" indent="0" algn="l" defTabSz="457200" rtl="0" eaLnBrk="1" fontAlgn="auto" latinLnBrk="0" hangingPunct="1">
              <a:lnSpc>
                <a:spcPts val="1989"/>
              </a:lnSpc>
              <a:spcBef>
                <a:spcPts val="350"/>
              </a:spcBef>
              <a:spcAft>
                <a:spcPts val="0"/>
              </a:spcAft>
              <a:buClrTx/>
              <a:buSzTx/>
              <a:buFontTx/>
              <a:buNone/>
              <a:tabLst/>
              <a:defRPr/>
            </a:pPr>
            <a:r>
              <a:rPr kumimoji="0" lang="mn-MN" sz="1600" b="1" i="0" u="none" strike="noStrike" kern="1200" cap="none" spc="320" normalizeH="0" baseline="0" noProof="0" dirty="0">
                <a:ln>
                  <a:noFill/>
                </a:ln>
                <a:solidFill>
                  <a:prstClr val="black"/>
                </a:solidFill>
                <a:effectLst/>
                <a:uLnTx/>
                <a:uFillTx/>
                <a:latin typeface="Arial"/>
                <a:ea typeface="+mn-ea"/>
                <a:cs typeface="Arial"/>
              </a:rPr>
              <a:t> </a:t>
            </a:r>
            <a:endParaRPr kumimoji="0" lang="mn-MN" sz="1600" b="1" i="0" u="none" strike="noStrike" kern="1200" cap="none" spc="-10" normalizeH="0" baseline="0" noProof="0" dirty="0">
              <a:ln>
                <a:noFill/>
              </a:ln>
              <a:solidFill>
                <a:prstClr val="black"/>
              </a:solidFill>
              <a:effectLst/>
              <a:uLnTx/>
              <a:uFillTx/>
              <a:latin typeface="Arial"/>
              <a:ea typeface="+mn-ea"/>
              <a:cs typeface="Arial"/>
            </a:endParaRPr>
          </a:p>
          <a:p>
            <a:pPr marL="12700" marR="5080" lvl="0" indent="0" algn="just" defTabSz="457200" rtl="0" eaLnBrk="1" fontAlgn="auto" latinLnBrk="0" hangingPunct="1">
              <a:lnSpc>
                <a:spcPct val="100000"/>
              </a:lnSpc>
              <a:spcBef>
                <a:spcPts val="350"/>
              </a:spcBef>
              <a:spcAft>
                <a:spcPts val="0"/>
              </a:spcAft>
              <a:buClrTx/>
              <a:buSzTx/>
              <a:buFontTx/>
              <a:buNone/>
              <a:tabLst/>
              <a:defRPr/>
            </a:pPr>
            <a:r>
              <a:rPr kumimoji="0" lang="mn-MN" sz="1600" b="1" i="0" u="none" strike="noStrike" kern="1200" cap="none" spc="0" normalizeH="0" baseline="0" noProof="0" dirty="0">
                <a:ln>
                  <a:noFill/>
                </a:ln>
                <a:solidFill>
                  <a:prstClr val="black"/>
                </a:solidFill>
                <a:effectLst/>
                <a:uLnTx/>
                <a:uFillTx/>
                <a:latin typeface="Arial"/>
                <a:ea typeface="+mn-ea"/>
                <a:cs typeface="Arial"/>
              </a:rPr>
              <a:t>Харвалтын баг</a:t>
            </a:r>
            <a:r>
              <a:rPr lang="en-GB" sz="1600" b="1" spc="300" dirty="0">
                <a:solidFill>
                  <a:prstClr val="black"/>
                </a:solidFill>
                <a:latin typeface="Arial"/>
                <a:cs typeface="Arial"/>
              </a:rPr>
              <a:t> </a:t>
            </a:r>
            <a:r>
              <a:rPr kumimoji="0" sz="1600" b="1" i="0" u="none" strike="noStrike" kern="1200" cap="none" spc="300" normalizeH="0" baseline="0" noProof="0" dirty="0">
                <a:ln>
                  <a:noFill/>
                </a:ln>
                <a:solidFill>
                  <a:prstClr val="black"/>
                </a:solidFill>
                <a:effectLst/>
                <a:uLnTx/>
                <a:uFillTx/>
                <a:latin typeface="Arial"/>
                <a:ea typeface="+mn-ea"/>
                <a:cs typeface="Arial"/>
              </a:rPr>
              <a:t> </a:t>
            </a:r>
            <a:r>
              <a:rPr kumimoji="0" sz="1600" i="0" u="none" strike="noStrike" kern="1200" cap="none" spc="0" normalizeH="0" baseline="0" noProof="0" dirty="0">
                <a:ln>
                  <a:noFill/>
                </a:ln>
                <a:solidFill>
                  <a:prstClr val="black"/>
                </a:solidFill>
                <a:effectLst/>
                <a:uLnTx/>
                <a:uFillTx/>
                <a:latin typeface="Arial"/>
                <a:ea typeface="+mn-ea"/>
                <a:cs typeface="Arial"/>
              </a:rPr>
              <a:t>14</a:t>
            </a:r>
            <a:r>
              <a:rPr kumimoji="0" sz="1600" i="0" u="none" strike="noStrike" kern="1200" cap="none" spc="100" normalizeH="0" baseline="0" noProof="0" dirty="0">
                <a:ln>
                  <a:noFill/>
                </a:ln>
                <a:solidFill>
                  <a:prstClr val="black"/>
                </a:solidFill>
                <a:effectLst/>
                <a:uLnTx/>
                <a:uFillTx/>
                <a:latin typeface="Arial"/>
                <a:ea typeface="+mn-ea"/>
                <a:cs typeface="Arial"/>
              </a:rPr>
              <a:t> </a:t>
            </a:r>
            <a:r>
              <a:rPr kumimoji="0" sz="1600" i="0" u="none" strike="noStrike" kern="1200" cap="none" spc="0" normalizeH="0" baseline="0" noProof="0" dirty="0" err="1">
                <a:ln>
                  <a:noFill/>
                </a:ln>
                <a:solidFill>
                  <a:prstClr val="black"/>
                </a:solidFill>
                <a:effectLst/>
                <a:uLnTx/>
                <a:uFillTx/>
                <a:latin typeface="Arial"/>
                <a:ea typeface="+mn-ea"/>
                <a:cs typeface="Arial"/>
              </a:rPr>
              <a:t>удаа</a:t>
            </a:r>
            <a:r>
              <a:rPr kumimoji="0" lang="en-GB" sz="1600" i="0" u="none" strike="noStrike" kern="1200" cap="none" spc="0" normalizeH="0" baseline="0" noProof="0" dirty="0">
                <a:ln>
                  <a:noFill/>
                </a:ln>
                <a:solidFill>
                  <a:prstClr val="black"/>
                </a:solidFill>
                <a:effectLst/>
                <a:uLnTx/>
                <a:uFillTx/>
                <a:latin typeface="Arial"/>
                <a:ea typeface="+mn-ea"/>
                <a:cs typeface="Arial"/>
              </a:rPr>
              <a:t> </a:t>
            </a:r>
            <a:r>
              <a:rPr kumimoji="0" lang="mn-MN" sz="1600" i="0" u="none" strike="noStrike" kern="1200" cap="none" spc="0" normalizeH="0" baseline="0" noProof="0" dirty="0">
                <a:ln>
                  <a:noFill/>
                </a:ln>
                <a:solidFill>
                  <a:prstClr val="black"/>
                </a:solidFill>
                <a:effectLst/>
                <a:uLnTx/>
                <a:uFillTx/>
                <a:latin typeface="Arial"/>
                <a:ea typeface="+mn-ea"/>
                <a:cs typeface="Arial"/>
              </a:rPr>
              <a:t>идэвхижиж</a:t>
            </a:r>
            <a:r>
              <a:rPr kumimoji="0" sz="1600" i="0" u="none" strike="noStrike" kern="1200" cap="none" spc="95" normalizeH="0" baseline="0" noProof="0" dirty="0">
                <a:ln>
                  <a:noFill/>
                </a:ln>
                <a:solidFill>
                  <a:prstClr val="black"/>
                </a:solidFill>
                <a:effectLst/>
                <a:uLnTx/>
                <a:uFillTx/>
                <a:latin typeface="Arial"/>
                <a:ea typeface="+mn-ea"/>
                <a:cs typeface="Arial"/>
              </a:rPr>
              <a:t>  </a:t>
            </a:r>
            <a:endParaRPr kumimoji="0" lang="en-GB" sz="1600" i="0" u="none" strike="noStrike" kern="1200" cap="none" spc="95" normalizeH="0" baseline="0" noProof="0" dirty="0">
              <a:ln>
                <a:noFill/>
              </a:ln>
              <a:solidFill>
                <a:prstClr val="black"/>
              </a:solidFill>
              <a:effectLst/>
              <a:uLnTx/>
              <a:uFillTx/>
              <a:latin typeface="Arial"/>
              <a:ea typeface="+mn-ea"/>
              <a:cs typeface="Arial"/>
            </a:endParaRPr>
          </a:p>
          <a:p>
            <a:pPr marL="12700" marR="5080" lvl="0" algn="just" defTabSz="457200">
              <a:spcBef>
                <a:spcPts val="350"/>
              </a:spcBef>
              <a:defRPr/>
            </a:pPr>
            <a:r>
              <a:rPr lang="mn-MN" sz="1600" spc="95" dirty="0">
                <a:solidFill>
                  <a:prstClr val="black"/>
                </a:solidFill>
                <a:latin typeface="Arial"/>
                <a:cs typeface="Arial"/>
              </a:rPr>
              <a:t>-</a:t>
            </a:r>
            <a:r>
              <a:rPr kumimoji="0" sz="1600" i="0" u="none" strike="noStrike" kern="1200" cap="none" spc="0" normalizeH="0" baseline="0" noProof="0" dirty="0">
                <a:ln>
                  <a:noFill/>
                </a:ln>
                <a:solidFill>
                  <a:prstClr val="black"/>
                </a:solidFill>
                <a:effectLst/>
                <a:uLnTx/>
                <a:uFillTx/>
                <a:latin typeface="Arial"/>
                <a:ea typeface="+mn-ea"/>
                <a:cs typeface="Arial"/>
              </a:rPr>
              <a:t>57.8</a:t>
            </a:r>
            <a:r>
              <a:rPr kumimoji="0" lang="en-GB" sz="1600" i="0" u="none" strike="noStrike" kern="1200" cap="none" spc="0" normalizeH="0" baseline="0" noProof="0" dirty="0">
                <a:ln>
                  <a:noFill/>
                </a:ln>
                <a:solidFill>
                  <a:prstClr val="black"/>
                </a:solidFill>
                <a:effectLst/>
                <a:uLnTx/>
                <a:uFillTx/>
                <a:latin typeface="Arial"/>
                <a:ea typeface="+mn-ea"/>
                <a:cs typeface="Arial"/>
              </a:rPr>
              <a:t> </a:t>
            </a:r>
            <a:r>
              <a:rPr kumimoji="0" lang="mn-MN" sz="1600" i="0" u="none" strike="noStrike" kern="1200" cap="none" spc="0" normalizeH="0" baseline="0" noProof="0" dirty="0">
                <a:ln>
                  <a:noFill/>
                </a:ln>
                <a:solidFill>
                  <a:prstClr val="black"/>
                </a:solidFill>
                <a:effectLst/>
                <a:uLnTx/>
                <a:uFillTx/>
                <a:latin typeface="Arial"/>
                <a:ea typeface="+mn-ea"/>
                <a:cs typeface="Arial"/>
              </a:rPr>
              <a:t>хувийг</a:t>
            </a:r>
            <a:r>
              <a:rPr kumimoji="0" sz="1600" i="0" u="none" strike="noStrike" kern="1200" cap="none" spc="290" normalizeH="0" baseline="0" noProof="0" dirty="0">
                <a:ln>
                  <a:noFill/>
                </a:ln>
                <a:solidFill>
                  <a:prstClr val="black"/>
                </a:solidFill>
                <a:effectLst/>
                <a:uLnTx/>
                <a:uFillTx/>
                <a:latin typeface="Arial"/>
                <a:ea typeface="+mn-ea"/>
                <a:cs typeface="Arial"/>
              </a:rPr>
              <a:t> </a:t>
            </a:r>
            <a:r>
              <a:rPr lang="mn-MN" sz="1600" dirty="0">
                <a:solidFill>
                  <a:prstClr val="black"/>
                </a:solidFill>
                <a:latin typeface="Arial"/>
                <a:cs typeface="Arial"/>
              </a:rPr>
              <a:t>ангиографийн</a:t>
            </a:r>
            <a:r>
              <a:rPr lang="mn-MN" sz="1600" spc="295" dirty="0">
                <a:solidFill>
                  <a:prstClr val="black"/>
                </a:solidFill>
                <a:latin typeface="Arial"/>
                <a:cs typeface="Arial"/>
              </a:rPr>
              <a:t>  </a:t>
            </a:r>
            <a:r>
              <a:rPr lang="mn-MN" sz="1600" dirty="0">
                <a:solidFill>
                  <a:prstClr val="black"/>
                </a:solidFill>
                <a:latin typeface="Arial"/>
                <a:cs typeface="Arial"/>
              </a:rPr>
              <a:t>оношилгоо</a:t>
            </a:r>
            <a:endParaRPr kumimoji="0" lang="en-GB" sz="1600" i="0" u="none" strike="noStrike" kern="1200" cap="none" spc="290" normalizeH="0" baseline="0" noProof="0" dirty="0">
              <a:ln>
                <a:noFill/>
              </a:ln>
              <a:solidFill>
                <a:prstClr val="black"/>
              </a:solidFill>
              <a:effectLst/>
              <a:uLnTx/>
              <a:uFillTx/>
              <a:latin typeface="Arial"/>
              <a:ea typeface="+mn-ea"/>
              <a:cs typeface="Arial"/>
            </a:endParaRPr>
          </a:p>
          <a:p>
            <a:pPr marL="12700" marR="5080" lvl="0" defTabSz="457200">
              <a:spcBef>
                <a:spcPts val="350"/>
              </a:spcBef>
              <a:defRPr/>
            </a:pPr>
            <a:r>
              <a:rPr lang="mn-MN" sz="1600" spc="290" dirty="0">
                <a:solidFill>
                  <a:prstClr val="black"/>
                </a:solidFill>
                <a:latin typeface="Arial"/>
                <a:cs typeface="Arial"/>
              </a:rPr>
              <a:t>-</a:t>
            </a:r>
            <a:r>
              <a:rPr kumimoji="0" sz="1600" i="0" u="none" strike="noStrike" kern="1200" cap="none" spc="-10" normalizeH="0" baseline="0" noProof="0" dirty="0" err="1">
                <a:ln>
                  <a:noFill/>
                </a:ln>
                <a:solidFill>
                  <a:prstClr val="black"/>
                </a:solidFill>
                <a:effectLst/>
                <a:uLnTx/>
                <a:uFillTx/>
                <a:latin typeface="Arial"/>
                <a:ea typeface="+mn-ea"/>
                <a:cs typeface="Arial"/>
              </a:rPr>
              <a:t>тархины</a:t>
            </a:r>
            <a:r>
              <a:rPr kumimoji="0" sz="1600" i="0" u="none" strike="noStrike" kern="1200" cap="none" spc="-10" normalizeH="0" baseline="0" noProof="0" dirty="0">
                <a:ln>
                  <a:noFill/>
                </a:ln>
                <a:solidFill>
                  <a:prstClr val="black"/>
                </a:solidFill>
                <a:effectLst/>
                <a:uLnTx/>
                <a:uFillTx/>
                <a:latin typeface="Arial"/>
                <a:ea typeface="+mn-ea"/>
                <a:cs typeface="Arial"/>
              </a:rPr>
              <a:t> </a:t>
            </a:r>
            <a:r>
              <a:rPr kumimoji="0" sz="1600" i="0" u="none" strike="noStrike" kern="1200" cap="none" spc="0" normalizeH="0" baseline="0" noProof="0" dirty="0" err="1">
                <a:ln>
                  <a:noFill/>
                </a:ln>
                <a:solidFill>
                  <a:prstClr val="black"/>
                </a:solidFill>
                <a:effectLst/>
                <a:uLnTx/>
                <a:uFillTx/>
                <a:latin typeface="Arial"/>
                <a:ea typeface="+mn-ea"/>
                <a:cs typeface="Arial"/>
              </a:rPr>
              <a:t>судасны</a:t>
            </a:r>
            <a:r>
              <a:rPr kumimoji="0" sz="1600" i="0" u="none" strike="noStrike" kern="1200" cap="none" spc="370" normalizeH="0" baseline="0" noProof="0" dirty="0">
                <a:ln>
                  <a:noFill/>
                </a:ln>
                <a:solidFill>
                  <a:prstClr val="black"/>
                </a:solidFill>
                <a:effectLst/>
                <a:uLnTx/>
                <a:uFillTx/>
                <a:latin typeface="Arial"/>
                <a:ea typeface="+mn-ea"/>
                <a:cs typeface="Arial"/>
              </a:rPr>
              <a:t> </a:t>
            </a:r>
            <a:r>
              <a:rPr kumimoji="0" sz="1600" i="0" u="none" strike="noStrike" kern="1200" cap="none" spc="0" normalizeH="0" baseline="0" noProof="0" dirty="0" err="1">
                <a:ln>
                  <a:noFill/>
                </a:ln>
                <a:solidFill>
                  <a:prstClr val="black"/>
                </a:solidFill>
                <a:effectLst/>
                <a:uLnTx/>
                <a:uFillTx/>
                <a:latin typeface="Arial"/>
                <a:ea typeface="+mn-ea"/>
                <a:cs typeface="Arial"/>
              </a:rPr>
              <a:t>цүлхэ</a:t>
            </a:r>
            <a:r>
              <a:rPr kumimoji="0" lang="mn-MN" sz="1600" i="0" u="none" strike="noStrike" kern="1200" cap="none" spc="0" normalizeH="0" baseline="0" noProof="0" dirty="0">
                <a:ln>
                  <a:noFill/>
                </a:ln>
                <a:solidFill>
                  <a:prstClr val="black"/>
                </a:solidFill>
                <a:effectLst/>
                <a:uLnTx/>
                <a:uFillTx/>
                <a:latin typeface="Arial"/>
                <a:ea typeface="+mn-ea"/>
                <a:cs typeface="Arial"/>
              </a:rPr>
              <a:t>нтэй</a:t>
            </a:r>
            <a:r>
              <a:rPr kumimoji="0" sz="1600" i="0" u="none" strike="noStrike" kern="1200" cap="none" spc="375" normalizeH="0" baseline="0" noProof="0" dirty="0">
                <a:ln>
                  <a:noFill/>
                </a:ln>
                <a:solidFill>
                  <a:prstClr val="black"/>
                </a:solidFill>
                <a:effectLst/>
                <a:uLnTx/>
                <a:uFillTx/>
                <a:latin typeface="Arial"/>
                <a:ea typeface="+mn-ea"/>
                <a:cs typeface="Arial"/>
              </a:rPr>
              <a:t> </a:t>
            </a:r>
            <a:r>
              <a:rPr kumimoji="0" sz="1600" i="0" u="none" strike="noStrike" kern="1200" cap="none" spc="0" normalizeH="0" baseline="0" noProof="0" dirty="0">
                <a:ln>
                  <a:noFill/>
                </a:ln>
                <a:solidFill>
                  <a:prstClr val="black"/>
                </a:solidFill>
                <a:effectLst/>
                <a:uLnTx/>
                <a:uFillTx/>
                <a:latin typeface="Arial"/>
                <a:ea typeface="+mn-ea"/>
                <a:cs typeface="Arial"/>
              </a:rPr>
              <a:t>4</a:t>
            </a:r>
            <a:r>
              <a:rPr kumimoji="0" sz="1600" i="0" u="none" strike="noStrike" kern="1200" cap="none" spc="-65" normalizeH="0" baseline="0" noProof="0" dirty="0">
                <a:ln>
                  <a:noFill/>
                </a:ln>
                <a:solidFill>
                  <a:prstClr val="black"/>
                </a:solidFill>
                <a:effectLst/>
                <a:uLnTx/>
                <a:uFillTx/>
                <a:latin typeface="Arial"/>
                <a:ea typeface="+mn-ea"/>
                <a:cs typeface="Arial"/>
              </a:rPr>
              <a:t> </a:t>
            </a:r>
            <a:r>
              <a:rPr kumimoji="0" sz="1600" i="0" u="none" strike="noStrike" kern="1200" cap="none" spc="-10" normalizeH="0" baseline="0" noProof="0" dirty="0">
                <a:ln>
                  <a:noFill/>
                </a:ln>
                <a:solidFill>
                  <a:prstClr val="black"/>
                </a:solidFill>
                <a:effectLst/>
                <a:uLnTx/>
                <a:uFillTx/>
                <a:latin typeface="Arial"/>
                <a:ea typeface="+mn-ea"/>
                <a:cs typeface="Arial"/>
              </a:rPr>
              <a:t>тохиолдлыг</a:t>
            </a:r>
            <a:r>
              <a:rPr kumimoji="0" sz="1600" i="0" u="none" strike="noStrike" kern="1200" cap="none" spc="-70" normalizeH="0" baseline="0" noProof="0" dirty="0">
                <a:ln>
                  <a:noFill/>
                </a:ln>
                <a:solidFill>
                  <a:prstClr val="black"/>
                </a:solidFill>
                <a:effectLst/>
                <a:uLnTx/>
                <a:uFillTx/>
                <a:latin typeface="Arial"/>
                <a:ea typeface="+mn-ea"/>
                <a:cs typeface="Arial"/>
              </a:rPr>
              <a:t> </a:t>
            </a:r>
            <a:r>
              <a:rPr kumimoji="0" sz="1600" i="0" u="none" strike="noStrike" kern="1200" cap="none" spc="0" normalizeH="0" baseline="0" noProof="0" dirty="0">
                <a:ln>
                  <a:noFill/>
                </a:ln>
                <a:solidFill>
                  <a:prstClr val="black"/>
                </a:solidFill>
                <a:effectLst/>
                <a:uLnTx/>
                <a:uFillTx/>
                <a:latin typeface="Arial"/>
                <a:ea typeface="+mn-ea"/>
                <a:cs typeface="Arial"/>
              </a:rPr>
              <a:t>лавлагаа</a:t>
            </a:r>
            <a:r>
              <a:rPr kumimoji="0" sz="1600" i="0" u="none" strike="noStrike" kern="1200" cap="none" spc="375" normalizeH="0" baseline="0" noProof="0" dirty="0">
                <a:ln>
                  <a:noFill/>
                </a:ln>
                <a:solidFill>
                  <a:prstClr val="black"/>
                </a:solidFill>
                <a:effectLst/>
                <a:uLnTx/>
                <a:uFillTx/>
                <a:latin typeface="Arial"/>
                <a:ea typeface="+mn-ea"/>
                <a:cs typeface="Arial"/>
              </a:rPr>
              <a:t> </a:t>
            </a:r>
            <a:r>
              <a:rPr kumimoji="0" sz="1600" i="0" u="none" strike="noStrike" kern="1200" cap="none" spc="0" normalizeH="0" baseline="0" noProof="0" dirty="0" err="1">
                <a:ln>
                  <a:noFill/>
                </a:ln>
                <a:solidFill>
                  <a:prstClr val="black"/>
                </a:solidFill>
                <a:effectLst/>
                <a:uLnTx/>
                <a:uFillTx/>
                <a:latin typeface="Arial"/>
                <a:ea typeface="+mn-ea"/>
                <a:cs typeface="Arial"/>
              </a:rPr>
              <a:t>шатлалд</a:t>
            </a:r>
            <a:r>
              <a:rPr kumimoji="0" sz="1600" i="0" u="none" strike="noStrike" kern="1200" cap="none" spc="375" normalizeH="0" baseline="0" noProof="0" dirty="0">
                <a:ln>
                  <a:noFill/>
                </a:ln>
                <a:solidFill>
                  <a:prstClr val="black"/>
                </a:solidFill>
                <a:effectLst/>
                <a:uLnTx/>
                <a:uFillTx/>
                <a:latin typeface="Arial"/>
                <a:ea typeface="+mn-ea"/>
                <a:cs typeface="Arial"/>
              </a:rPr>
              <a:t> </a:t>
            </a:r>
            <a:r>
              <a:rPr kumimoji="0" sz="1600" i="0" u="none" strike="noStrike" kern="1200" cap="none" spc="0" normalizeH="0" baseline="0" noProof="0" dirty="0" err="1">
                <a:ln>
                  <a:noFill/>
                </a:ln>
                <a:solidFill>
                  <a:prstClr val="black"/>
                </a:solidFill>
                <a:effectLst/>
                <a:uLnTx/>
                <a:uFillTx/>
                <a:latin typeface="Arial"/>
                <a:ea typeface="+mn-ea"/>
                <a:cs typeface="Arial"/>
              </a:rPr>
              <a:t>илгээ</a:t>
            </a:r>
            <a:r>
              <a:rPr lang="mn-MN" sz="1600" dirty="0">
                <a:solidFill>
                  <a:prstClr val="black"/>
                </a:solidFill>
                <a:latin typeface="Arial"/>
                <a:cs typeface="Arial"/>
              </a:rPr>
              <a:t>в</a:t>
            </a:r>
            <a:endParaRPr kumimoji="0" lang="en-US" sz="1600" i="0" u="none" strike="noStrike" kern="1200" cap="none" spc="-10" normalizeH="0" baseline="0" noProof="0" dirty="0">
              <a:ln>
                <a:noFill/>
              </a:ln>
              <a:solidFill>
                <a:prstClr val="black"/>
              </a:solidFill>
              <a:effectLst/>
              <a:uLnTx/>
              <a:uFillTx/>
              <a:latin typeface="Arial"/>
              <a:ea typeface="+mn-ea"/>
              <a:cs typeface="Arial"/>
            </a:endParaRPr>
          </a:p>
          <a:p>
            <a:pPr marL="12700" marR="5080" lvl="0" indent="0" algn="just" defTabSz="457200" rtl="0" eaLnBrk="1" fontAlgn="auto" latinLnBrk="0" hangingPunct="1">
              <a:lnSpc>
                <a:spcPts val="1989"/>
              </a:lnSpc>
              <a:spcBef>
                <a:spcPts val="350"/>
              </a:spcBef>
              <a:spcAft>
                <a:spcPts val="0"/>
              </a:spcAft>
              <a:buClrTx/>
              <a:buSzTx/>
              <a:buFontTx/>
              <a:buNone/>
              <a:tabLst/>
              <a:defRPr/>
            </a:pPr>
            <a:endParaRPr kumimoji="0" sz="1600" b="1" i="0" u="none" strike="noStrike" kern="1200" cap="none" spc="0" normalizeH="0" baseline="0" noProof="0" dirty="0">
              <a:ln>
                <a:noFill/>
              </a:ln>
              <a:solidFill>
                <a:prstClr val="black"/>
              </a:solidFill>
              <a:effectLst/>
              <a:uLnTx/>
              <a:uFillTx/>
              <a:latin typeface="Arial"/>
              <a:ea typeface="+mn-ea"/>
              <a:cs typeface="Arial"/>
            </a:endParaRPr>
          </a:p>
        </p:txBody>
      </p:sp>
      <p:pic>
        <p:nvPicPr>
          <p:cNvPr id="14" name="object 7">
            <a:extLst>
              <a:ext uri="{FF2B5EF4-FFF2-40B4-BE49-F238E27FC236}">
                <a16:creationId xmlns:a16="http://schemas.microsoft.com/office/drawing/2014/main" id="{14D32624-CDFC-41DB-9F22-1F485ED0A727}"/>
              </a:ext>
            </a:extLst>
          </p:cNvPr>
          <p:cNvPicPr/>
          <p:nvPr/>
        </p:nvPicPr>
        <p:blipFill>
          <a:blip r:embed="rId3" cstate="print"/>
          <a:stretch>
            <a:fillRect/>
          </a:stretch>
        </p:blipFill>
        <p:spPr>
          <a:xfrm>
            <a:off x="300935" y="4194980"/>
            <a:ext cx="2071901" cy="1735009"/>
          </a:xfrm>
          <a:prstGeom prst="rect">
            <a:avLst/>
          </a:prstGeom>
          <a:ln>
            <a:noFill/>
          </a:ln>
          <a:effectLst>
            <a:softEdge rad="112500"/>
          </a:effectLst>
        </p:spPr>
      </p:pic>
      <p:sp>
        <p:nvSpPr>
          <p:cNvPr id="17" name="Rectangle 16">
            <a:extLst>
              <a:ext uri="{FF2B5EF4-FFF2-40B4-BE49-F238E27FC236}">
                <a16:creationId xmlns:a16="http://schemas.microsoft.com/office/drawing/2014/main" id="{F8985559-0FF6-45DE-A0A6-3AB903BF4D6A}"/>
              </a:ext>
            </a:extLst>
          </p:cNvPr>
          <p:cNvSpPr/>
          <p:nvPr/>
        </p:nvSpPr>
        <p:spPr>
          <a:xfrm>
            <a:off x="0" y="2970"/>
            <a:ext cx="12192000" cy="923330"/>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a:p>
            <a:pPr algn="ctr">
              <a:defRPr sz="1862" b="0" i="0" u="none" strike="noStrike" kern="1200" spc="0" baseline="0">
                <a:solidFill>
                  <a:prstClr val="black">
                    <a:lumMod val="65000"/>
                    <a:lumOff val="35000"/>
                  </a:prstClr>
                </a:solidFill>
                <a:latin typeface="+mn-lt"/>
                <a:ea typeface="+mn-ea"/>
                <a:cs typeface="+mn-cs"/>
              </a:defRPr>
            </a:pPr>
            <a:endParaRPr lang="en-US" sz="2000" dirty="0">
              <a:solidFill>
                <a:schemeClr val="bg1"/>
              </a:solidFill>
            </a:endParaRPr>
          </a:p>
        </p:txBody>
      </p:sp>
      <p:sp>
        <p:nvSpPr>
          <p:cNvPr id="18" name="Rectangle 17">
            <a:extLst>
              <a:ext uri="{FF2B5EF4-FFF2-40B4-BE49-F238E27FC236}">
                <a16:creationId xmlns:a16="http://schemas.microsoft.com/office/drawing/2014/main" id="{D205E1BB-D475-469E-891A-E75EFD3811A9}"/>
              </a:ext>
            </a:extLst>
          </p:cNvPr>
          <p:cNvSpPr/>
          <p:nvPr/>
        </p:nvSpPr>
        <p:spPr>
          <a:xfrm>
            <a:off x="7232" y="2970"/>
            <a:ext cx="297180" cy="92333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0000"/>
              </a:solidFill>
            </a:endParaRPr>
          </a:p>
        </p:txBody>
      </p:sp>
      <p:pic>
        <p:nvPicPr>
          <p:cNvPr id="19" name="Picture 18">
            <a:extLst>
              <a:ext uri="{FF2B5EF4-FFF2-40B4-BE49-F238E27FC236}">
                <a16:creationId xmlns:a16="http://schemas.microsoft.com/office/drawing/2014/main" id="{CAC80248-85B2-4445-B075-51DC50B970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3487" y="9129"/>
            <a:ext cx="2476846" cy="911012"/>
          </a:xfrm>
          <a:prstGeom prst="rect">
            <a:avLst/>
          </a:prstGeom>
        </p:spPr>
      </p:pic>
      <p:sp>
        <p:nvSpPr>
          <p:cNvPr id="20" name="TextBox 19">
            <a:extLst>
              <a:ext uri="{FF2B5EF4-FFF2-40B4-BE49-F238E27FC236}">
                <a16:creationId xmlns:a16="http://schemas.microsoft.com/office/drawing/2014/main" id="{8F95A22F-239A-427F-9D4D-FC8FAD538975}"/>
              </a:ext>
            </a:extLst>
          </p:cNvPr>
          <p:cNvSpPr txBox="1"/>
          <p:nvPr/>
        </p:nvSpPr>
        <p:spPr>
          <a:xfrm>
            <a:off x="8390743" y="4960228"/>
            <a:ext cx="3491510" cy="1077218"/>
          </a:xfrm>
          <a:prstGeom prst="rect">
            <a:avLst/>
          </a:prstGeom>
          <a:noFill/>
        </p:spPr>
        <p:txBody>
          <a:bodyPr wrap="square">
            <a:spAutoFit/>
          </a:bodyPr>
          <a:lstStyle/>
          <a:p>
            <a:r>
              <a:rPr lang="mn-MN" sz="1600" dirty="0">
                <a:latin typeface="Arial" panose="020B0604020202020204" pitchFamily="34" charset="0"/>
                <a:cs typeface="Arial" panose="020B0604020202020204" pitchFamily="34" charset="0"/>
              </a:rPr>
              <a:t>“Ариун санаа эмнэлэг”-т хиймэл оюун ухаанд суурилсан </a:t>
            </a:r>
            <a:r>
              <a:rPr lang="mn-MN" sz="1600" b="1" dirty="0">
                <a:latin typeface="Arial" panose="020B0604020202020204" pitchFamily="34" charset="0"/>
                <a:cs typeface="Arial" panose="020B0604020202020204" pitchFamily="34" charset="0"/>
              </a:rPr>
              <a:t>умайн хүзүүний хорт хавдрын эрт илрүүлэг</a:t>
            </a:r>
            <a:r>
              <a:rPr lang="mn-MN" sz="1600" dirty="0">
                <a:latin typeface="Arial" panose="020B0604020202020204" pitchFamily="34" charset="0"/>
                <a:cs typeface="Arial" panose="020B0604020202020204" pitchFamily="34" charset="0"/>
              </a:rPr>
              <a:t>, оношилгоо-140 хүн</a:t>
            </a:r>
          </a:p>
        </p:txBody>
      </p:sp>
      <p:pic>
        <p:nvPicPr>
          <p:cNvPr id="3" name="Picture 2">
            <a:extLst>
              <a:ext uri="{FF2B5EF4-FFF2-40B4-BE49-F238E27FC236}">
                <a16:creationId xmlns:a16="http://schemas.microsoft.com/office/drawing/2014/main" id="{61FBAFEF-5823-4361-B643-2A85C9629A06}"/>
              </a:ext>
            </a:extLst>
          </p:cNvPr>
          <p:cNvPicPr>
            <a:picLocks noChangeAspect="1"/>
          </p:cNvPicPr>
          <p:nvPr/>
        </p:nvPicPr>
        <p:blipFill>
          <a:blip r:embed="rId5"/>
          <a:stretch>
            <a:fillRect/>
          </a:stretch>
        </p:blipFill>
        <p:spPr>
          <a:xfrm>
            <a:off x="6337646" y="4633600"/>
            <a:ext cx="1944878" cy="1730474"/>
          </a:xfrm>
          <a:prstGeom prst="rect">
            <a:avLst/>
          </a:prstGeom>
          <a:ln>
            <a:noFill/>
          </a:ln>
          <a:effectLst>
            <a:softEdge rad="112500"/>
          </a:effectLst>
        </p:spPr>
      </p:pic>
      <p:sp>
        <p:nvSpPr>
          <p:cNvPr id="21" name="Rectangle 20">
            <a:extLst>
              <a:ext uri="{FF2B5EF4-FFF2-40B4-BE49-F238E27FC236}">
                <a16:creationId xmlns:a16="http://schemas.microsoft.com/office/drawing/2014/main" id="{8E012A0A-9B2F-4BC9-849F-77D05F46CF21}"/>
              </a:ext>
            </a:extLst>
          </p:cNvPr>
          <p:cNvSpPr/>
          <p:nvPr/>
        </p:nvSpPr>
        <p:spPr>
          <a:xfrm>
            <a:off x="1337108" y="101438"/>
            <a:ext cx="8559495" cy="67710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mn-MN" sz="3800" b="1" dirty="0">
                <a:solidFill>
                  <a:schemeClr val="bg1"/>
                </a:solidFill>
                <a:latin typeface="Times New Roman" panose="02020603050405020304" pitchFamily="18" charset="0"/>
                <a:cs typeface="Times New Roman" panose="02020603050405020304" pitchFamily="18" charset="0"/>
              </a:rPr>
              <a:t>Дэвшилтэт технологи-2023</a:t>
            </a:r>
            <a:endParaRPr lang="en-US" sz="3800" b="1" dirty="0">
              <a:solidFill>
                <a:schemeClr val="bg1"/>
              </a:solidFill>
              <a:latin typeface="Times New Roman" panose="02020603050405020304" pitchFamily="18" charset="0"/>
              <a:cs typeface="Times New Roman" panose="02020603050405020304" pitchFamily="18" charset="0"/>
            </a:endParaRPr>
          </a:p>
        </p:txBody>
      </p:sp>
      <p:pic>
        <p:nvPicPr>
          <p:cNvPr id="22" name="object 4">
            <a:extLst>
              <a:ext uri="{FF2B5EF4-FFF2-40B4-BE49-F238E27FC236}">
                <a16:creationId xmlns:a16="http://schemas.microsoft.com/office/drawing/2014/main" id="{836FC10A-7187-4945-8A42-4B34D536CF8D}"/>
              </a:ext>
            </a:extLst>
          </p:cNvPr>
          <p:cNvPicPr/>
          <p:nvPr/>
        </p:nvPicPr>
        <p:blipFill>
          <a:blip r:embed="rId6" cstate="print"/>
          <a:stretch>
            <a:fillRect/>
          </a:stretch>
        </p:blipFill>
        <p:spPr>
          <a:xfrm>
            <a:off x="3264040" y="1063224"/>
            <a:ext cx="2212142" cy="1945932"/>
          </a:xfrm>
          <a:prstGeom prst="rect">
            <a:avLst/>
          </a:prstGeom>
          <a:ln>
            <a:noFill/>
          </a:ln>
          <a:effectLst>
            <a:softEdge rad="112500"/>
          </a:effectLst>
        </p:spPr>
      </p:pic>
      <p:sp>
        <p:nvSpPr>
          <p:cNvPr id="2" name="TextBox 1">
            <a:extLst>
              <a:ext uri="{FF2B5EF4-FFF2-40B4-BE49-F238E27FC236}">
                <a16:creationId xmlns:a16="http://schemas.microsoft.com/office/drawing/2014/main" id="{5BD26583-E15F-4C4F-BEF9-BCA2F834D9B1}"/>
              </a:ext>
            </a:extLst>
          </p:cNvPr>
          <p:cNvSpPr txBox="1"/>
          <p:nvPr/>
        </p:nvSpPr>
        <p:spPr>
          <a:xfrm>
            <a:off x="3788057" y="2954607"/>
            <a:ext cx="2307943" cy="338554"/>
          </a:xfrm>
          <a:prstGeom prst="rect">
            <a:avLst/>
          </a:prstGeom>
          <a:noFill/>
        </p:spPr>
        <p:txBody>
          <a:bodyPr wrap="square" rtlCol="0">
            <a:spAutoFit/>
          </a:bodyPr>
          <a:lstStyle/>
          <a:p>
            <a:r>
              <a:rPr lang="mn-MN" sz="1600" b="1" dirty="0">
                <a:latin typeface="Arial" panose="020B0604020202020204" pitchFamily="34" charset="0"/>
                <a:cs typeface="Arial" panose="020B0604020202020204" pitchFamily="34" charset="0"/>
              </a:rPr>
              <a:t>Допплер</a:t>
            </a:r>
            <a:r>
              <a:rPr lang="mn-MN" sz="1600" dirty="0">
                <a:latin typeface="Arial" panose="020B0604020202020204" pitchFamily="34" charset="0"/>
                <a:cs typeface="Arial" panose="020B0604020202020204" pitchFamily="34" charset="0"/>
              </a:rPr>
              <a:t>-40 хүн</a:t>
            </a:r>
            <a:endParaRPr lang="en-US" sz="1600" dirty="0">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0A9EE090-0BF3-47BB-A4FE-F0BF1255E1AD}"/>
              </a:ext>
            </a:extLst>
          </p:cNvPr>
          <p:cNvSpPr/>
          <p:nvPr/>
        </p:nvSpPr>
        <p:spPr>
          <a:xfrm>
            <a:off x="426886" y="1026422"/>
            <a:ext cx="1918004" cy="1592252"/>
          </a:xfrm>
          <a:prstGeom prst="ellipse">
            <a:avLst/>
          </a:prstGeom>
          <a:blipFill rotWithShape="1">
            <a:blip r:embed="rId7" cstate="print"/>
            <a:srcRect/>
            <a:stretch>
              <a:fillRect l="-26000" r="-26000"/>
            </a:stretch>
          </a:blipFill>
        </p:spPr>
        <p:style>
          <a:lnRef idx="0">
            <a:schemeClr val="dk2">
              <a:shade val="80000"/>
              <a:hueOff val="0"/>
              <a:satOff val="0"/>
              <a:lumOff val="0"/>
              <a:alphaOff val="0"/>
            </a:schemeClr>
          </a:lnRef>
          <a:fillRef idx="1">
            <a:scrgbClr r="0" g="0" b="0"/>
          </a:fillRef>
          <a:effectRef idx="2">
            <a:schemeClr val="dk2">
              <a:tint val="40000"/>
              <a:hueOff val="0"/>
              <a:satOff val="0"/>
              <a:lumOff val="0"/>
              <a:alphaOff val="0"/>
            </a:schemeClr>
          </a:effectRef>
          <a:fontRef idx="minor">
            <a:schemeClr val="lt1">
              <a:hueOff val="0"/>
              <a:satOff val="0"/>
              <a:lumOff val="0"/>
              <a:alphaOff val="0"/>
            </a:schemeClr>
          </a:fontRef>
        </p:style>
      </p:sp>
      <p:sp>
        <p:nvSpPr>
          <p:cNvPr id="4" name="TextBox 3">
            <a:extLst>
              <a:ext uri="{FF2B5EF4-FFF2-40B4-BE49-F238E27FC236}">
                <a16:creationId xmlns:a16="http://schemas.microsoft.com/office/drawing/2014/main" id="{047FBED8-C6E4-4D4E-BDDA-BC47EA5B3DD3}"/>
              </a:ext>
            </a:extLst>
          </p:cNvPr>
          <p:cNvSpPr txBox="1"/>
          <p:nvPr/>
        </p:nvSpPr>
        <p:spPr>
          <a:xfrm>
            <a:off x="73156" y="2602728"/>
            <a:ext cx="3159960" cy="1569660"/>
          </a:xfrm>
          <a:prstGeom prst="rect">
            <a:avLst/>
          </a:prstGeom>
          <a:noFill/>
        </p:spPr>
        <p:txBody>
          <a:bodyPr wrap="square" rtlCol="0">
            <a:spAutoFit/>
          </a:bodyPr>
          <a:lstStyle/>
          <a:p>
            <a:pPr lvl="0" algn="just"/>
            <a:r>
              <a:rPr lang="mn-MN" sz="1600" b="1" dirty="0">
                <a:latin typeface="Arial" panose="020B0604020202020204" pitchFamily="34" charset="0"/>
                <a:cs typeface="Arial" panose="020B0604020202020204" pitchFamily="34" charset="0"/>
              </a:rPr>
              <a:t>Эрүү нүүрний мэс засал</a:t>
            </a:r>
            <a:r>
              <a:rPr lang="mn-MN" sz="1600" dirty="0">
                <a:latin typeface="Arial" panose="020B0604020202020204" pitchFamily="34" charset="0"/>
                <a:cs typeface="Arial" panose="020B0604020202020204" pitchFamily="34" charset="0"/>
              </a:rPr>
              <a:t>-219 </a:t>
            </a:r>
          </a:p>
          <a:p>
            <a:pPr lvl="0" algn="just"/>
            <a:r>
              <a:rPr lang="mn-MN" sz="1600" dirty="0">
                <a:latin typeface="Arial" panose="020B0604020202020204" pitchFamily="34" charset="0"/>
                <a:cs typeface="Arial" panose="020B0604020202020204" pitchFamily="34" charset="0"/>
              </a:rPr>
              <a:t>Үүнээс: </a:t>
            </a:r>
          </a:p>
          <a:p>
            <a:pPr marL="285750" lvl="0" indent="-285750" algn="just">
              <a:buFont typeface="Arial" panose="020B0604020202020204" pitchFamily="34" charset="0"/>
              <a:buChar char="•"/>
            </a:pPr>
            <a:r>
              <a:rPr lang="mn-MN" sz="1600" dirty="0">
                <a:latin typeface="Arial" panose="020B0604020202020204" pitchFamily="34" charset="0"/>
                <a:cs typeface="Arial" panose="020B0604020202020204" pitchFamily="34" charset="0"/>
              </a:rPr>
              <a:t>Бамбай булчирхайн хавдрын хагалгаа 15</a:t>
            </a:r>
          </a:p>
          <a:p>
            <a:pPr marL="285750" lvl="0" indent="-285750">
              <a:buFont typeface="Arial" panose="020B0604020202020204" pitchFamily="34" charset="0"/>
              <a:buChar char="•"/>
            </a:pPr>
            <a:r>
              <a:rPr lang="mn-MN" sz="1600" dirty="0">
                <a:latin typeface="Arial" panose="020B0604020202020204" pitchFamily="34" charset="0"/>
                <a:cs typeface="Arial" panose="020B0604020202020204" pitchFamily="34" charset="0"/>
              </a:rPr>
              <a:t>Эрүү нүүрний ясны хугарлын хагалгаа 45</a:t>
            </a:r>
          </a:p>
        </p:txBody>
      </p:sp>
      <p:pic>
        <p:nvPicPr>
          <p:cNvPr id="24" name="object 2">
            <a:extLst>
              <a:ext uri="{FF2B5EF4-FFF2-40B4-BE49-F238E27FC236}">
                <a16:creationId xmlns:a16="http://schemas.microsoft.com/office/drawing/2014/main" id="{9FA63063-33E7-48AE-B97B-FA28096D701F}"/>
              </a:ext>
            </a:extLst>
          </p:cNvPr>
          <p:cNvPicPr/>
          <p:nvPr/>
        </p:nvPicPr>
        <p:blipFill>
          <a:blip r:embed="rId8" cstate="print"/>
          <a:stretch>
            <a:fillRect/>
          </a:stretch>
        </p:blipFill>
        <p:spPr>
          <a:xfrm>
            <a:off x="3297308" y="3805610"/>
            <a:ext cx="2557048" cy="1820934"/>
          </a:xfrm>
          <a:prstGeom prst="rect">
            <a:avLst/>
          </a:prstGeom>
          <a:ln>
            <a:noFill/>
          </a:ln>
          <a:effectLst>
            <a:softEdge rad="112500"/>
          </a:effectLst>
        </p:spPr>
      </p:pic>
      <p:sp>
        <p:nvSpPr>
          <p:cNvPr id="10" name="TextBox 9">
            <a:extLst>
              <a:ext uri="{FF2B5EF4-FFF2-40B4-BE49-F238E27FC236}">
                <a16:creationId xmlns:a16="http://schemas.microsoft.com/office/drawing/2014/main" id="{7D2DD7AB-6C26-4B63-AFB2-8283C6693460}"/>
              </a:ext>
            </a:extLst>
          </p:cNvPr>
          <p:cNvSpPr txBox="1"/>
          <p:nvPr/>
        </p:nvSpPr>
        <p:spPr>
          <a:xfrm>
            <a:off x="155823" y="5925565"/>
            <a:ext cx="2745032" cy="830997"/>
          </a:xfrm>
          <a:prstGeom prst="rect">
            <a:avLst/>
          </a:prstGeom>
          <a:noFill/>
        </p:spPr>
        <p:txBody>
          <a:bodyPr wrap="square" rtlCol="0">
            <a:spAutoFit/>
          </a:bodyPr>
          <a:lstStyle/>
          <a:p>
            <a:pPr marL="12700" marR="0" lvl="0" indent="0" defTabSz="457200" rtl="0" eaLnBrk="1" fontAlgn="auto" latinLnBrk="0" hangingPunct="1">
              <a:lnSpc>
                <a:spcPct val="100000"/>
              </a:lnSpc>
              <a:spcBef>
                <a:spcPts val="125"/>
              </a:spcBef>
              <a:spcAft>
                <a:spcPts val="0"/>
              </a:spcAft>
              <a:buClrTx/>
              <a:buSzTx/>
              <a:buFontTx/>
              <a:buNone/>
              <a:tabLst>
                <a:tab pos="1202690" algn="l"/>
                <a:tab pos="3138805" algn="l"/>
              </a:tabLst>
              <a:defRPr/>
            </a:pPr>
            <a:r>
              <a:rPr kumimoji="0" lang="mn-MN" sz="1600" i="0" u="none" strike="noStrike" kern="1200" cap="none" spc="-10" normalizeH="0" baseline="0" noProof="0" dirty="0">
                <a:ln>
                  <a:noFill/>
                </a:ln>
                <a:solidFill>
                  <a:prstClr val="black"/>
                </a:solidFill>
                <a:effectLst/>
                <a:uLnTx/>
                <a:uFillTx/>
                <a:latin typeface="Arial"/>
                <a:ea typeface="+mn-ea"/>
                <a:cs typeface="Arial"/>
              </a:rPr>
              <a:t>ДЭМБ, ЭМЯ  </a:t>
            </a:r>
            <a:r>
              <a:rPr kumimoji="0" lang="mn-MN" sz="1600" b="1" i="0" u="none" strike="noStrike" kern="1200" cap="none" spc="-20" normalizeH="0" baseline="0" noProof="0" dirty="0">
                <a:ln>
                  <a:noFill/>
                </a:ln>
                <a:solidFill>
                  <a:prstClr val="black"/>
                </a:solidFill>
                <a:effectLst/>
                <a:uLnTx/>
                <a:uFillTx/>
                <a:latin typeface="Arial"/>
                <a:ea typeface="+mn-ea"/>
                <a:cs typeface="Arial"/>
              </a:rPr>
              <a:t>“Мэс </a:t>
            </a:r>
            <a:r>
              <a:rPr kumimoji="0" lang="mn-MN" sz="1600" b="1" i="0" u="none" strike="noStrike" kern="1200" cap="none" spc="-10" normalizeH="0" baseline="0" noProof="0" dirty="0">
                <a:ln>
                  <a:noFill/>
                </a:ln>
                <a:solidFill>
                  <a:prstClr val="black"/>
                </a:solidFill>
                <a:effectLst/>
                <a:uLnTx/>
                <a:uFillTx/>
                <a:latin typeface="Arial"/>
                <a:ea typeface="+mn-ea"/>
                <a:cs typeface="Arial"/>
              </a:rPr>
              <a:t>заслын </a:t>
            </a:r>
            <a:r>
              <a:rPr kumimoji="0" lang="mn-MN" sz="1600" b="1" i="0" u="none" strike="noStrike" kern="1200" cap="none" spc="0" normalizeH="0" baseline="0" noProof="0" dirty="0">
                <a:ln>
                  <a:noFill/>
                </a:ln>
                <a:solidFill>
                  <a:prstClr val="black"/>
                </a:solidFill>
                <a:effectLst/>
                <a:uLnTx/>
                <a:uFillTx/>
                <a:latin typeface="Arial"/>
                <a:ea typeface="+mn-ea"/>
                <a:cs typeface="Arial"/>
              </a:rPr>
              <a:t>аюулгүй</a:t>
            </a:r>
            <a:r>
              <a:rPr kumimoji="0" lang="mn-MN" sz="1600" b="1" i="0" u="none" strike="noStrike" kern="1200" cap="none" spc="160" normalizeH="0" baseline="0" noProof="0" dirty="0">
                <a:ln>
                  <a:noFill/>
                </a:ln>
                <a:solidFill>
                  <a:prstClr val="black"/>
                </a:solidFill>
                <a:effectLst/>
                <a:uLnTx/>
                <a:uFillTx/>
                <a:latin typeface="Arial"/>
                <a:ea typeface="+mn-ea"/>
                <a:cs typeface="Arial"/>
              </a:rPr>
              <a:t> </a:t>
            </a:r>
            <a:r>
              <a:rPr kumimoji="0" lang="mn-MN" sz="1600" b="1" i="0" u="none" strike="noStrike" kern="1200" cap="none" spc="-10" normalizeH="0" baseline="0" noProof="0" dirty="0">
                <a:ln>
                  <a:noFill/>
                </a:ln>
                <a:solidFill>
                  <a:prstClr val="black"/>
                </a:solidFill>
                <a:effectLst/>
                <a:uLnTx/>
                <a:uFillTx/>
                <a:latin typeface="Arial"/>
                <a:ea typeface="+mn-ea"/>
                <a:cs typeface="Arial"/>
              </a:rPr>
              <a:t>байдал</a:t>
            </a:r>
            <a:r>
              <a:rPr kumimoji="0" lang="mn-MN" sz="1600" i="0" u="none" strike="noStrike" kern="1200" cap="none" spc="-10" normalizeH="0" baseline="0" noProof="0" dirty="0">
                <a:ln>
                  <a:noFill/>
                </a:ln>
                <a:solidFill>
                  <a:prstClr val="black"/>
                </a:solidFill>
                <a:effectLst/>
                <a:uLnTx/>
                <a:uFillTx/>
                <a:latin typeface="Arial"/>
                <a:ea typeface="+mn-ea"/>
                <a:cs typeface="Arial"/>
              </a:rPr>
              <a:t>” </a:t>
            </a:r>
            <a:r>
              <a:rPr kumimoji="0" lang="mn-MN" sz="1600" i="0" u="none" strike="noStrike" kern="1200" cap="none" spc="0" normalizeH="0" baseline="0" noProof="0" dirty="0">
                <a:ln>
                  <a:noFill/>
                </a:ln>
                <a:solidFill>
                  <a:prstClr val="black"/>
                </a:solidFill>
                <a:effectLst/>
                <a:uLnTx/>
                <a:uFillTx/>
                <a:latin typeface="Arial"/>
                <a:ea typeface="+mn-ea"/>
                <a:cs typeface="Arial"/>
              </a:rPr>
              <a:t>төсөл-ХХНЭ, БОЭТ</a:t>
            </a:r>
          </a:p>
        </p:txBody>
      </p:sp>
      <p:sp>
        <p:nvSpPr>
          <p:cNvPr id="25" name="TextBox 24">
            <a:extLst>
              <a:ext uri="{FF2B5EF4-FFF2-40B4-BE49-F238E27FC236}">
                <a16:creationId xmlns:a16="http://schemas.microsoft.com/office/drawing/2014/main" id="{E582427B-2299-44A3-9F37-408F5AB323DA}"/>
              </a:ext>
            </a:extLst>
          </p:cNvPr>
          <p:cNvSpPr txBox="1"/>
          <p:nvPr/>
        </p:nvSpPr>
        <p:spPr>
          <a:xfrm>
            <a:off x="3297308" y="5793830"/>
            <a:ext cx="3041473" cy="861774"/>
          </a:xfrm>
          <a:prstGeom prst="rect">
            <a:avLst/>
          </a:prstGeom>
          <a:noFill/>
        </p:spPr>
        <p:txBody>
          <a:bodyPr wrap="square" rtlCol="0">
            <a:spAutoFit/>
          </a:bodyPr>
          <a:lstStyle/>
          <a:p>
            <a:pPr lvl="0"/>
            <a:r>
              <a:rPr lang="en-US" sz="1600" b="1" dirty="0" err="1">
                <a:latin typeface="Arial" panose="020B0604020202020204" pitchFamily="34" charset="0"/>
                <a:cs typeface="Arial" panose="020B0604020202020204" pitchFamily="34" charset="0"/>
              </a:rPr>
              <a:t>Нойрны</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үеийн</a:t>
            </a:r>
            <a:r>
              <a:rPr lang="en-US" sz="1600" b="1" dirty="0">
                <a:latin typeface="Arial" panose="020B0604020202020204" pitchFamily="34" charset="0"/>
                <a:cs typeface="Arial" panose="020B0604020202020204" pitchFamily="34" charset="0"/>
              </a:rPr>
              <a:t> </a:t>
            </a:r>
            <a:r>
              <a:rPr lang="mn-MN" sz="1600" b="1" dirty="0">
                <a:latin typeface="Arial" panose="020B0604020202020204" pitchFamily="34" charset="0"/>
                <a:cs typeface="Arial" panose="020B0604020202020204" pitchFamily="34" charset="0"/>
              </a:rPr>
              <a:t>тархины цахилгаан бичлэг</a:t>
            </a:r>
            <a:r>
              <a:rPr lang="mn-MN"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68</a:t>
            </a:r>
            <a:r>
              <a:rPr lang="mn-MN" sz="1600" dirty="0">
                <a:latin typeface="Arial" panose="020B0604020202020204" pitchFamily="34" charset="0"/>
                <a:cs typeface="Arial" panose="020B0604020202020204" pitchFamily="34" charset="0"/>
              </a:rPr>
              <a:t> хүн</a:t>
            </a:r>
            <a:r>
              <a:rPr lang="en-US" sz="1600" dirty="0">
                <a:latin typeface="Arial" panose="020B0604020202020204" pitchFamily="34" charset="0"/>
                <a:cs typeface="Arial" panose="020B0604020202020204" pitchFamily="34" charset="0"/>
              </a:rPr>
              <a:t>    </a:t>
            </a:r>
          </a:p>
          <a:p>
            <a:endParaRPr lang="en-US" dirty="0"/>
          </a:p>
        </p:txBody>
      </p:sp>
      <p:sp>
        <p:nvSpPr>
          <p:cNvPr id="9"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2" name="Rectangle 2"/>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14218" y="3009156"/>
            <a:ext cx="2181395" cy="1036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16628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A9BF55-C5D2-4038-8DA6-B4FEFB50E900}"/>
              </a:ext>
            </a:extLst>
          </p:cNvPr>
          <p:cNvSpPr/>
          <p:nvPr/>
        </p:nvSpPr>
        <p:spPr>
          <a:xfrm>
            <a:off x="0" y="-22188"/>
            <a:ext cx="12192000" cy="985846"/>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1862" b="0" i="0" u="none" strike="noStrike" kern="1200" spc="0" baseline="0">
                <a:solidFill>
                  <a:prstClr val="black">
                    <a:lumMod val="65000"/>
                    <a:lumOff val="35000"/>
                  </a:prstClr>
                </a:solidFill>
                <a:latin typeface="+mn-lt"/>
                <a:ea typeface="+mn-ea"/>
                <a:cs typeface="+mn-cs"/>
              </a:defRPr>
            </a:pPr>
            <a:endParaRPr lang="en-US" sz="3200" b="1" dirty="0">
              <a:solidFill>
                <a:schemeClr val="bg1"/>
              </a:solidFill>
            </a:endParaRPr>
          </a:p>
        </p:txBody>
      </p:sp>
      <p:sp>
        <p:nvSpPr>
          <p:cNvPr id="5" name="Rectangle 4">
            <a:extLst>
              <a:ext uri="{FF2B5EF4-FFF2-40B4-BE49-F238E27FC236}">
                <a16:creationId xmlns:a16="http://schemas.microsoft.com/office/drawing/2014/main" id="{D5107E4C-466F-4F49-B8E8-4F17BE94BACF}"/>
              </a:ext>
            </a:extLst>
          </p:cNvPr>
          <p:cNvSpPr/>
          <p:nvPr/>
        </p:nvSpPr>
        <p:spPr>
          <a:xfrm>
            <a:off x="-1" y="-25011"/>
            <a:ext cx="367283" cy="985846"/>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0000"/>
              </a:solidFill>
            </a:endParaRPr>
          </a:p>
        </p:txBody>
      </p:sp>
      <p:pic>
        <p:nvPicPr>
          <p:cNvPr id="6" name="Picture 5">
            <a:extLst>
              <a:ext uri="{FF2B5EF4-FFF2-40B4-BE49-F238E27FC236}">
                <a16:creationId xmlns:a16="http://schemas.microsoft.com/office/drawing/2014/main" id="{876E8757-5223-41C0-A957-BF06029ACF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3162" y="-25011"/>
            <a:ext cx="2476846" cy="911012"/>
          </a:xfrm>
          <a:prstGeom prst="rect">
            <a:avLst/>
          </a:prstGeom>
        </p:spPr>
      </p:pic>
      <p:sp>
        <p:nvSpPr>
          <p:cNvPr id="7" name="Text Placeholder 1">
            <a:extLst>
              <a:ext uri="{FF2B5EF4-FFF2-40B4-BE49-F238E27FC236}">
                <a16:creationId xmlns:a16="http://schemas.microsoft.com/office/drawing/2014/main" id="{D47F0AAB-CA33-4851-B4E6-2B405CB4C456}"/>
              </a:ext>
            </a:extLst>
          </p:cNvPr>
          <p:cNvSpPr txBox="1">
            <a:spLocks/>
          </p:cNvSpPr>
          <p:nvPr/>
        </p:nvSpPr>
        <p:spPr>
          <a:xfrm>
            <a:off x="2032693" y="35219"/>
            <a:ext cx="11573197" cy="724247"/>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mn-MN" sz="3200" b="1" dirty="0">
                <a:solidFill>
                  <a:schemeClr val="bg1"/>
                </a:solidFill>
              </a:rPr>
              <a:t>     </a:t>
            </a:r>
            <a:r>
              <a:rPr lang="mn-MN" sz="3800" b="1" dirty="0">
                <a:solidFill>
                  <a:schemeClr val="bg1"/>
                </a:solidFill>
                <a:latin typeface="Times New Roman" panose="02020603050405020304" pitchFamily="18" charset="0"/>
                <a:cs typeface="Times New Roman" panose="02020603050405020304" pitchFamily="18" charset="0"/>
              </a:rPr>
              <a:t>Уламжлалт анагаах ухаан</a:t>
            </a:r>
            <a:endParaRPr lang="en-US" sz="3800" b="1" dirty="0">
              <a:solidFill>
                <a:schemeClr val="bg1"/>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FFFCB0B1-D095-4188-8485-F3EA402442F9}"/>
              </a:ext>
            </a:extLst>
          </p:cNvPr>
          <p:cNvGrpSpPr/>
          <p:nvPr/>
        </p:nvGrpSpPr>
        <p:grpSpPr>
          <a:xfrm>
            <a:off x="3806697" y="1095966"/>
            <a:ext cx="4376591" cy="562631"/>
            <a:chOff x="2384841" y="4114313"/>
            <a:chExt cx="1093760" cy="995422"/>
          </a:xfrm>
        </p:grpSpPr>
        <p:sp>
          <p:nvSpPr>
            <p:cNvPr id="19" name="TextBox 8">
              <a:extLst>
                <a:ext uri="{FF2B5EF4-FFF2-40B4-BE49-F238E27FC236}">
                  <a16:creationId xmlns:a16="http://schemas.microsoft.com/office/drawing/2014/main" id="{18374EC9-9B85-4396-B9CB-B8F8B23EB7D3}"/>
                </a:ext>
              </a:extLst>
            </p:cNvPr>
            <p:cNvSpPr txBox="1"/>
            <p:nvPr/>
          </p:nvSpPr>
          <p:spPr>
            <a:xfrm>
              <a:off x="2551704" y="4560313"/>
              <a:ext cx="926897"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Arial"/>
                <a:cs typeface="+mn-cs"/>
              </a:endParaRPr>
            </a:p>
          </p:txBody>
        </p:sp>
        <p:sp>
          <p:nvSpPr>
            <p:cNvPr id="20" name="TextBox 9">
              <a:extLst>
                <a:ext uri="{FF2B5EF4-FFF2-40B4-BE49-F238E27FC236}">
                  <a16:creationId xmlns:a16="http://schemas.microsoft.com/office/drawing/2014/main" id="{1AFA8AA3-D119-4300-A618-452BC4AB895A}"/>
                </a:ext>
              </a:extLst>
            </p:cNvPr>
            <p:cNvSpPr txBox="1"/>
            <p:nvPr/>
          </p:nvSpPr>
          <p:spPr>
            <a:xfrm>
              <a:off x="2384841" y="4114313"/>
              <a:ext cx="1054932" cy="995422"/>
            </a:xfrm>
            <a:prstGeom prst="roundRect">
              <a:avLst>
                <a:gd name="adj" fmla="val 50000"/>
              </a:avLst>
            </a:prstGeom>
            <a:solidFill>
              <a:srgbClr val="00237C"/>
            </a:solid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sz="2000" b="1" i="0" u="none" strike="noStrike" kern="1200" cap="none" spc="0" normalizeH="0" baseline="0" noProof="0" dirty="0">
                  <a:ln>
                    <a:noFill/>
                  </a:ln>
                  <a:solidFill>
                    <a:schemeClr val="bg1"/>
                  </a:solidFill>
                  <a:effectLst/>
                  <a:uLnTx/>
                  <a:uFillTx/>
                  <a:latin typeface="Arial"/>
                  <a:cs typeface="+mn-cs"/>
                </a:rPr>
                <a:t>Шинээр нэмэгдсэн эмчилгээ үйлчилгээний төрөл</a:t>
              </a:r>
              <a:endParaRPr kumimoji="0" lang="en-GB" sz="2000" b="1" i="0" u="none" strike="noStrike" kern="1200" cap="none" spc="0" normalizeH="0" baseline="0" noProof="0" dirty="0">
                <a:ln>
                  <a:noFill/>
                </a:ln>
                <a:solidFill>
                  <a:schemeClr val="bg1"/>
                </a:solidFill>
                <a:effectLst/>
                <a:uLnTx/>
                <a:uFillTx/>
                <a:latin typeface="Arial"/>
                <a:cs typeface="+mn-cs"/>
              </a:endParaRPr>
            </a:p>
          </p:txBody>
        </p:sp>
      </p:grpSp>
      <p:sp>
        <p:nvSpPr>
          <p:cNvPr id="9" name="TextBox 10">
            <a:extLst>
              <a:ext uri="{FF2B5EF4-FFF2-40B4-BE49-F238E27FC236}">
                <a16:creationId xmlns:a16="http://schemas.microsoft.com/office/drawing/2014/main" id="{437AA2D8-8A02-45DD-99A0-7E972711B1C7}"/>
              </a:ext>
            </a:extLst>
          </p:cNvPr>
          <p:cNvSpPr txBox="1"/>
          <p:nvPr/>
        </p:nvSpPr>
        <p:spPr>
          <a:xfrm>
            <a:off x="8137656" y="1106300"/>
            <a:ext cx="3906472" cy="562630"/>
          </a:xfrm>
          <a:prstGeom prst="roundRect">
            <a:avLst>
              <a:gd name="adj" fmla="val 50000"/>
            </a:avLst>
          </a:prstGeom>
          <a:solidFill>
            <a:srgbClr val="00237C"/>
          </a:solid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altLang="ko-KR" sz="2000" b="1" i="0" u="none" strike="noStrike" kern="1200" cap="none" spc="0" normalizeH="0" baseline="0" noProof="0" dirty="0">
                <a:ln>
                  <a:noFill/>
                </a:ln>
                <a:solidFill>
                  <a:prstClr val="white"/>
                </a:solidFill>
                <a:effectLst/>
                <a:uLnTx/>
                <a:uFillTx/>
                <a:latin typeface="Arial" pitchFamily="34" charset="0"/>
                <a:cs typeface="Arial" pitchFamily="34" charset="0"/>
              </a:rPr>
              <a:t>Шинэ технологи</a:t>
            </a:r>
            <a:endParaRPr kumimoji="0" lang="ko-KR" altLang="en-US" sz="2000" b="1"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10" name="Rectangle 30">
            <a:extLst>
              <a:ext uri="{FF2B5EF4-FFF2-40B4-BE49-F238E27FC236}">
                <a16:creationId xmlns:a16="http://schemas.microsoft.com/office/drawing/2014/main" id="{D4A3F6CF-16CA-46B1-A533-33F1B6F68B9C}"/>
              </a:ext>
            </a:extLst>
          </p:cNvPr>
          <p:cNvSpPr/>
          <p:nvPr/>
        </p:nvSpPr>
        <p:spPr>
          <a:xfrm>
            <a:off x="3923257" y="3821406"/>
            <a:ext cx="342782" cy="341780"/>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sp>
        <p:nvSpPr>
          <p:cNvPr id="11" name="Rounded Rectangle 5">
            <a:extLst>
              <a:ext uri="{FF2B5EF4-FFF2-40B4-BE49-F238E27FC236}">
                <a16:creationId xmlns:a16="http://schemas.microsoft.com/office/drawing/2014/main" id="{78CA2306-9F91-46E2-8618-A29E9D4E9F1B}"/>
              </a:ext>
            </a:extLst>
          </p:cNvPr>
          <p:cNvSpPr/>
          <p:nvPr/>
        </p:nvSpPr>
        <p:spPr>
          <a:xfrm flipH="1">
            <a:off x="5884370" y="1876481"/>
            <a:ext cx="423259" cy="349163"/>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sp>
        <p:nvSpPr>
          <p:cNvPr id="12" name="Rounded Rectangle 27">
            <a:extLst>
              <a:ext uri="{FF2B5EF4-FFF2-40B4-BE49-F238E27FC236}">
                <a16:creationId xmlns:a16="http://schemas.microsoft.com/office/drawing/2014/main" id="{2706B8EE-13E6-4893-A759-51080C051980}"/>
              </a:ext>
            </a:extLst>
          </p:cNvPr>
          <p:cNvSpPr/>
          <p:nvPr/>
        </p:nvSpPr>
        <p:spPr>
          <a:xfrm>
            <a:off x="7932353" y="3875656"/>
            <a:ext cx="374322" cy="287530"/>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sp>
        <p:nvSpPr>
          <p:cNvPr id="13" name="Rectangle: Rounded Corners 12">
            <a:extLst>
              <a:ext uri="{FF2B5EF4-FFF2-40B4-BE49-F238E27FC236}">
                <a16:creationId xmlns:a16="http://schemas.microsoft.com/office/drawing/2014/main" id="{13C73315-6914-4005-896F-DE46E5FF01F0}"/>
              </a:ext>
            </a:extLst>
          </p:cNvPr>
          <p:cNvSpPr/>
          <p:nvPr/>
        </p:nvSpPr>
        <p:spPr>
          <a:xfrm>
            <a:off x="4180211" y="1868679"/>
            <a:ext cx="3625471" cy="5019947"/>
          </a:xfrm>
          <a:prstGeom prst="roundRect">
            <a:avLst/>
          </a:prstGeom>
          <a:solidFill>
            <a:srgbClr val="0022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n-MN" sz="1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Арвайтай бариа</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mn-MN" sz="1600" dirty="0">
                <a:solidFill>
                  <a:schemeClr val="bg1"/>
                </a:solidFill>
                <a:latin typeface="Arial" panose="020B0604020202020204" pitchFamily="34" charset="0"/>
                <a:cs typeface="Arial" panose="020B0604020202020204" pitchFamily="34" charset="0"/>
              </a:rPr>
              <a:t>Брайву-3 тантай бариа</a:t>
            </a:r>
            <a:endParaRPr kumimoji="0" lang="mn-MN" sz="1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n-MN" sz="1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Дарван тольтын бариа</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n-MN" sz="1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Жамцтай бариа</a:t>
            </a:r>
          </a:p>
          <a:p>
            <a:pPr marL="285750" lvl="0" indent="-285750">
              <a:buFont typeface="Arial" panose="020B0604020202020204" pitchFamily="34" charset="0"/>
              <a:buChar char="•"/>
              <a:defRPr/>
            </a:pPr>
            <a:r>
              <a:rPr lang="mn-MN" sz="1600" dirty="0">
                <a:solidFill>
                  <a:schemeClr val="bg1"/>
                </a:solidFill>
                <a:latin typeface="Arial" panose="020B0604020202020204" pitchFamily="34" charset="0"/>
                <a:cs typeface="Arial" panose="020B0604020202020204" pitchFamily="34" charset="0"/>
              </a:rPr>
              <a:t>Түрэм </a:t>
            </a:r>
            <a:r>
              <a:rPr kumimoji="0" lang="mn-MN" sz="1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засал</a:t>
            </a:r>
            <a:endParaRPr kumimoji="0" lang="en-US" sz="1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mn-MN" sz="1600" dirty="0">
                <a:solidFill>
                  <a:schemeClr val="bg1"/>
                </a:solidFill>
                <a:latin typeface="Arial" panose="020B0604020202020204" pitchFamily="34" charset="0"/>
                <a:cs typeface="Arial" panose="020B0604020202020204" pitchFamily="34" charset="0"/>
              </a:rPr>
              <a:t>Гүрэм засал</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n-MN" sz="1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Готал</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mn-MN" sz="1600" dirty="0">
                <a:solidFill>
                  <a:schemeClr val="bg1"/>
                </a:solidFill>
                <a:latin typeface="Arial" panose="020B0604020202020204" pitchFamily="34" charset="0"/>
                <a:cs typeface="Arial" panose="020B0604020202020204" pitchFamily="34" charset="0"/>
              </a:rPr>
              <a:t>Гаргалга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n-MN" sz="1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Лусын эмтэй ванн</a:t>
            </a:r>
          </a:p>
          <a:p>
            <a:pPr marL="285750" indent="-285750">
              <a:buFont typeface="Arial" panose="020B0604020202020204" pitchFamily="34" charset="0"/>
              <a:buChar char="•"/>
              <a:defRPr/>
            </a:pPr>
            <a:r>
              <a:rPr lang="mn-MN" sz="1600" dirty="0">
                <a:solidFill>
                  <a:schemeClr val="bg1"/>
                </a:solidFill>
                <a:latin typeface="Arial" panose="020B0604020202020204" pitchFamily="34" charset="0"/>
                <a:cs typeface="Arial" panose="020B0604020202020204" pitchFamily="34" charset="0"/>
              </a:rPr>
              <a:t>Зөөлөн шимт, шөлөн болон рашаантай ванн</a:t>
            </a:r>
            <a:endParaRPr kumimoji="0" lang="mn-MN" sz="1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mn-MN" sz="1600" dirty="0">
                <a:solidFill>
                  <a:schemeClr val="bg1"/>
                </a:solidFill>
                <a:latin typeface="Arial" panose="020B0604020202020204" pitchFamily="34" charset="0"/>
                <a:cs typeface="Arial" panose="020B0604020202020204" pitchFamily="34" charset="0"/>
              </a:rPr>
              <a:t>Арвайн багсармал бигнүүр</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mn-MN" sz="1600" dirty="0">
                <a:solidFill>
                  <a:schemeClr val="bg1"/>
                </a:solidFill>
                <a:latin typeface="Arial" panose="020B0604020202020204" pitchFamily="34" charset="0"/>
                <a:cs typeface="Arial" panose="020B0604020202020204" pitchFamily="34" charset="0"/>
              </a:rPr>
              <a:t>Арвайн гурилан шар тостой бигнүүр</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n-MN" sz="1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Сэндэнгийн ороолт</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n-MN" sz="1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Гуаша  эмчилгээ</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n-MN" sz="1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Зүү эмчилгээ /мэс, чихний, косметик, толгойн, усан</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n-MN" sz="1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Аарцаг нурууны гажиг засал</a:t>
            </a:r>
            <a:endParaRPr kumimoji="0" lang="en-GB" sz="1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C6AA2BDE-6777-449F-88FB-04C8852B382F}"/>
              </a:ext>
            </a:extLst>
          </p:cNvPr>
          <p:cNvSpPr/>
          <p:nvPr/>
        </p:nvSpPr>
        <p:spPr>
          <a:xfrm>
            <a:off x="7875479" y="1876481"/>
            <a:ext cx="4221224" cy="5019948"/>
          </a:xfrm>
          <a:prstGeom prst="roundRect">
            <a:avLst/>
          </a:prstGeom>
          <a:solidFill>
            <a:srgbClr val="0022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r>
              <a:rPr kumimoji="0" lang="mn-MN" sz="1600" b="0" i="0" u="none" strike="noStrike" kern="1200" cap="none" spc="0" normalizeH="0" baseline="0" noProof="0" dirty="0">
                <a:ln>
                  <a:noFill/>
                </a:ln>
                <a:solidFill>
                  <a:schemeClr val="bg1"/>
                </a:solidFill>
                <a:effectLst/>
                <a:uLnTx/>
                <a:uFillTx/>
                <a:latin typeface="Arial"/>
                <a:cs typeface="+mn-cs"/>
              </a:rPr>
              <a:t>Артерийн даралт ихсэх,</a:t>
            </a:r>
            <a:r>
              <a:rPr lang="mn-MN" sz="1600" dirty="0">
                <a:solidFill>
                  <a:schemeClr val="bg1"/>
                </a:solidFill>
                <a:latin typeface="Arial"/>
              </a:rPr>
              <a:t> э</a:t>
            </a:r>
            <a:r>
              <a:rPr kumimoji="0" lang="mn-MN" sz="1600" b="0" i="0" u="none" strike="noStrike" kern="1200" cap="none" spc="0" normalizeH="0" baseline="0" noProof="0" dirty="0">
                <a:ln>
                  <a:noFill/>
                </a:ln>
                <a:solidFill>
                  <a:schemeClr val="bg1"/>
                </a:solidFill>
                <a:effectLst/>
                <a:uLnTx/>
                <a:uFillTx/>
                <a:latin typeface="Arial"/>
                <a:cs typeface="+mn-cs"/>
              </a:rPr>
              <a:t>лэгний архаг үрэвсэл, </a:t>
            </a:r>
            <a:r>
              <a:rPr lang="mn-MN" sz="1600" dirty="0">
                <a:solidFill>
                  <a:schemeClr val="bg1"/>
                </a:solidFill>
                <a:latin typeface="Arial"/>
              </a:rPr>
              <a:t>х</a:t>
            </a:r>
            <a:r>
              <a:rPr kumimoji="0" lang="mn-MN" sz="1600" b="0" i="0" u="none" strike="noStrike" kern="1200" cap="none" spc="0" normalizeH="0" baseline="0" noProof="0" dirty="0">
                <a:ln>
                  <a:noFill/>
                </a:ln>
                <a:solidFill>
                  <a:schemeClr val="bg1"/>
                </a:solidFill>
                <a:effectLst/>
                <a:uLnTx/>
                <a:uFillTx/>
                <a:latin typeface="Arial"/>
                <a:cs typeface="+mn-cs"/>
              </a:rPr>
              <a:t>одоод архаг үрэвсэл, уушгины багтраа, бөөрний үрэвсэл</a:t>
            </a:r>
            <a:r>
              <a:rPr lang="mn-MN" sz="1600" dirty="0">
                <a:solidFill>
                  <a:schemeClr val="bg1"/>
                </a:solidFill>
                <a:latin typeface="Arial"/>
              </a:rPr>
              <a:t>, х</a:t>
            </a:r>
            <a:r>
              <a:rPr kumimoji="0" lang="mn-MN" sz="1600" b="0" i="0" u="none" strike="noStrike" kern="1200" cap="none" spc="0" normalizeH="0" baseline="0" noProof="0" dirty="0">
                <a:ln>
                  <a:noFill/>
                </a:ln>
                <a:solidFill>
                  <a:schemeClr val="bg1"/>
                </a:solidFill>
                <a:effectLst/>
                <a:uLnTx/>
                <a:uFillTx/>
                <a:latin typeface="Arial"/>
                <a:cs typeface="+mn-cs"/>
              </a:rPr>
              <a:t>айрст үлд</a:t>
            </a:r>
            <a:r>
              <a:rPr kumimoji="0" lang="mn-MN" sz="1600" b="0" i="0" u="none" strike="noStrike" kern="1200" cap="none" spc="0" normalizeH="0" noProof="0" dirty="0">
                <a:ln>
                  <a:noFill/>
                </a:ln>
                <a:solidFill>
                  <a:schemeClr val="bg1"/>
                </a:solidFill>
                <a:effectLst/>
                <a:uLnTx/>
                <a:uFillTx/>
                <a:latin typeface="Arial"/>
                <a:cs typeface="+mn-cs"/>
              </a:rPr>
              <a:t> зэрэг өвчнүүдэд </a:t>
            </a:r>
          </a:p>
          <a:p>
            <a:pPr marL="285750" indent="-285750">
              <a:buFont typeface="Arial" pitchFamily="34" charset="0"/>
              <a:buChar char="•"/>
              <a:defRPr/>
            </a:pPr>
            <a:r>
              <a:rPr kumimoji="0" lang="mn-MN" sz="1600" b="0" i="0" u="none" strike="noStrike" kern="1200" cap="none" spc="0" normalizeH="0" noProof="0" dirty="0">
                <a:ln>
                  <a:noFill/>
                </a:ln>
                <a:solidFill>
                  <a:schemeClr val="bg1"/>
                </a:solidFill>
                <a:effectLst/>
                <a:uLnTx/>
                <a:uFillTx/>
                <a:latin typeface="Arial"/>
                <a:cs typeface="+mn-cs"/>
              </a:rPr>
              <a:t>хануур </a:t>
            </a:r>
          </a:p>
          <a:p>
            <a:pPr marL="285750" indent="-285750">
              <a:buFont typeface="Arial" pitchFamily="34" charset="0"/>
              <a:buChar char="•"/>
              <a:defRPr/>
            </a:pPr>
            <a:r>
              <a:rPr kumimoji="0" lang="mn-MN" sz="1600" b="0" i="0" u="none" strike="noStrike" kern="1200" cap="none" spc="0" normalizeH="0" noProof="0" dirty="0">
                <a:ln>
                  <a:noFill/>
                </a:ln>
                <a:solidFill>
                  <a:schemeClr val="bg1"/>
                </a:solidFill>
                <a:effectLst/>
                <a:uLnTx/>
                <a:uFillTx/>
                <a:latin typeface="Arial"/>
                <a:cs typeface="+mn-cs"/>
              </a:rPr>
              <a:t>т</a:t>
            </a:r>
            <a:r>
              <a:rPr lang="mn-MN" altLang="ko-KR" sz="1600" dirty="0">
                <a:solidFill>
                  <a:schemeClr val="bg1"/>
                </a:solidFill>
                <a:latin typeface="Arial" pitchFamily="34" charset="0"/>
                <a:cs typeface="Arial" pitchFamily="34" charset="0"/>
              </a:rPr>
              <a:t>осон засал, </a:t>
            </a:r>
          </a:p>
          <a:p>
            <a:pPr marL="285750" indent="-285750">
              <a:buFont typeface="Arial" pitchFamily="34" charset="0"/>
              <a:buChar char="•"/>
              <a:defRPr/>
            </a:pPr>
            <a:r>
              <a:rPr lang="mn-MN" altLang="ko-KR" sz="1600" dirty="0">
                <a:solidFill>
                  <a:schemeClr val="bg1"/>
                </a:solidFill>
                <a:latin typeface="Arial" pitchFamily="34" charset="0"/>
                <a:cs typeface="Arial" pitchFamily="34" charset="0"/>
              </a:rPr>
              <a:t>бойчун</a:t>
            </a:r>
            <a:r>
              <a:rPr lang="mn-MN" altLang="ko-KR" sz="1600" dirty="0">
                <a:solidFill>
                  <a:schemeClr val="bg1"/>
                </a:solidFill>
                <a:latin typeface="Arial"/>
              </a:rPr>
              <a:t>, </a:t>
            </a:r>
          </a:p>
          <a:p>
            <a:pPr marL="285750" indent="-285750">
              <a:buFont typeface="Arial" pitchFamily="34" charset="0"/>
              <a:buChar char="•"/>
              <a:defRPr/>
            </a:pPr>
            <a:r>
              <a:rPr lang="mn-MN" altLang="ko-KR" sz="1600" dirty="0">
                <a:solidFill>
                  <a:schemeClr val="bg1"/>
                </a:solidFill>
                <a:latin typeface="Arial"/>
              </a:rPr>
              <a:t>н</a:t>
            </a:r>
            <a:r>
              <a:rPr kumimoji="0" lang="mn-MN" sz="1600" b="0" i="0" u="none" strike="noStrike" kern="1200" cap="none" spc="0" normalizeH="0" baseline="0" noProof="0" dirty="0">
                <a:ln>
                  <a:noFill/>
                </a:ln>
                <a:solidFill>
                  <a:schemeClr val="bg1"/>
                </a:solidFill>
                <a:effectLst/>
                <a:uLnTx/>
                <a:uFillTx/>
                <a:latin typeface="Arial"/>
                <a:cs typeface="+mn-cs"/>
              </a:rPr>
              <a:t>ялхасын ад дон</a:t>
            </a:r>
            <a:r>
              <a:rPr lang="mn-MN" sz="1600" dirty="0">
                <a:solidFill>
                  <a:schemeClr val="bg1"/>
                </a:solidFill>
                <a:latin typeface="Arial"/>
              </a:rPr>
              <a:t>, </a:t>
            </a:r>
          </a:p>
          <a:p>
            <a:pPr marL="285750" indent="-285750">
              <a:buFont typeface="Arial" pitchFamily="34" charset="0"/>
              <a:buChar char="•"/>
              <a:defRPr/>
            </a:pPr>
            <a:r>
              <a:rPr lang="mn-MN" sz="1600" dirty="0">
                <a:solidFill>
                  <a:schemeClr val="bg1"/>
                </a:solidFill>
                <a:latin typeface="Arial"/>
              </a:rPr>
              <a:t>т</a:t>
            </a:r>
            <a:r>
              <a:rPr lang="mn-MN" altLang="ko-KR" sz="1600" dirty="0">
                <a:solidFill>
                  <a:schemeClr val="bg1"/>
                </a:solidFill>
                <a:latin typeface="Arial" pitchFamily="34" charset="0"/>
                <a:cs typeface="Arial" pitchFamily="34" charset="0"/>
              </a:rPr>
              <a:t>арни, </a:t>
            </a:r>
          </a:p>
          <a:p>
            <a:pPr marL="285750" indent="-285750">
              <a:buFont typeface="Arial" pitchFamily="34" charset="0"/>
              <a:buChar char="•"/>
              <a:defRPr/>
            </a:pPr>
            <a:r>
              <a:rPr lang="mn-MN" altLang="ko-KR" sz="1600" dirty="0">
                <a:solidFill>
                  <a:schemeClr val="bg1"/>
                </a:solidFill>
                <a:latin typeface="Arial" pitchFamily="34" charset="0"/>
                <a:cs typeface="Arial" pitchFamily="34" charset="0"/>
              </a:rPr>
              <a:t>гүрэм</a:t>
            </a:r>
            <a:r>
              <a:rPr lang="mn-MN" altLang="ko-KR" sz="1600" dirty="0">
                <a:solidFill>
                  <a:schemeClr val="bg1"/>
                </a:solidFill>
                <a:latin typeface="Arial"/>
              </a:rPr>
              <a:t> </a:t>
            </a:r>
          </a:p>
          <a:p>
            <a:pPr>
              <a:defRPr/>
            </a:pPr>
            <a:r>
              <a:rPr lang="mn-MN" sz="1600" dirty="0">
                <a:solidFill>
                  <a:schemeClr val="bg1"/>
                </a:solidFill>
                <a:latin typeface="Arial"/>
              </a:rPr>
              <a:t>Уналт таталт </a:t>
            </a:r>
            <a:r>
              <a:rPr lang="en-US" sz="1600" dirty="0">
                <a:solidFill>
                  <a:schemeClr val="bg1"/>
                </a:solidFill>
                <a:latin typeface="Arial"/>
              </a:rPr>
              <a:t>- </a:t>
            </a:r>
            <a:r>
              <a:rPr lang="mn-MN" altLang="ko-KR" sz="1600" dirty="0">
                <a:solidFill>
                  <a:schemeClr val="bg1"/>
                </a:solidFill>
                <a:latin typeface="Arial" pitchFamily="34" charset="0"/>
                <a:cs typeface="Arial" pitchFamily="34" charset="0"/>
              </a:rPr>
              <a:t>Тарни, гүрэм</a:t>
            </a:r>
            <a:r>
              <a:rPr lang="mn-MN" altLang="ko-KR" sz="1600" dirty="0">
                <a:solidFill>
                  <a:schemeClr val="bg1"/>
                </a:solidFill>
                <a:latin typeface="Arial"/>
              </a:rPr>
              <a:t>, </a:t>
            </a:r>
          </a:p>
          <a:p>
            <a:pPr>
              <a:defRPr/>
            </a:pPr>
            <a:r>
              <a:rPr lang="mn-MN" sz="1600" noProof="0" dirty="0">
                <a:solidFill>
                  <a:schemeClr val="bg1"/>
                </a:solidFill>
                <a:latin typeface="Arial"/>
              </a:rPr>
              <a:t>Г</a:t>
            </a:r>
            <a:r>
              <a:rPr kumimoji="0" lang="mn-MN" sz="1600" b="0" i="0" u="none" strike="noStrike" kern="1200" cap="none" spc="0" normalizeH="0" baseline="0" noProof="0" dirty="0">
                <a:ln>
                  <a:noFill/>
                </a:ln>
                <a:solidFill>
                  <a:schemeClr val="bg1"/>
                </a:solidFill>
                <a:effectLst/>
                <a:uLnTx/>
                <a:uFillTx/>
                <a:latin typeface="Arial"/>
                <a:cs typeface="+mn-cs"/>
              </a:rPr>
              <a:t>аймрын хөндийн үрэвсэл</a:t>
            </a:r>
            <a:r>
              <a:rPr kumimoji="0" lang="en-US" sz="1600" b="0" i="0" u="none" strike="noStrike" kern="1200" cap="none" spc="0" normalizeH="0" baseline="0" noProof="0" dirty="0">
                <a:ln>
                  <a:noFill/>
                </a:ln>
                <a:solidFill>
                  <a:schemeClr val="bg1"/>
                </a:solidFill>
                <a:effectLst/>
                <a:uLnTx/>
                <a:uFillTx/>
                <a:latin typeface="Arial"/>
                <a:cs typeface="+mn-cs"/>
              </a:rPr>
              <a:t> -</a:t>
            </a:r>
            <a:r>
              <a:rPr lang="mn-MN" altLang="ko-KR" sz="1600" dirty="0">
                <a:solidFill>
                  <a:schemeClr val="bg1"/>
                </a:solidFill>
                <a:latin typeface="Arial" pitchFamily="34" charset="0"/>
                <a:cs typeface="Arial" pitchFamily="34" charset="0"/>
              </a:rPr>
              <a:t>Хамрын туулга, </a:t>
            </a:r>
          </a:p>
          <a:p>
            <a:pPr>
              <a:defRPr/>
            </a:pPr>
            <a:r>
              <a:rPr lang="mn-MN" altLang="ko-KR" sz="1600" dirty="0">
                <a:solidFill>
                  <a:schemeClr val="bg1"/>
                </a:solidFill>
                <a:latin typeface="Arial" pitchFamily="34" charset="0"/>
                <a:cs typeface="Arial" pitchFamily="34" charset="0"/>
              </a:rPr>
              <a:t>Нойргүйдэл, ядаргаа - Цагаан гаргалга </a:t>
            </a:r>
          </a:p>
          <a:p>
            <a:pPr>
              <a:defRPr/>
            </a:pPr>
            <a:r>
              <a:rPr lang="mn-MN" altLang="ko-KR" sz="1600" dirty="0">
                <a:solidFill>
                  <a:schemeClr val="bg1"/>
                </a:solidFill>
                <a:latin typeface="Arial" pitchFamily="34" charset="0"/>
                <a:cs typeface="Arial" pitchFamily="34" charset="0"/>
              </a:rPr>
              <a:t>Толгой эргэх, дүүрэх, тэнцвэр- Готал зэрэг эмчилгээг шинээр нэвтрүүлж 3450 хүнд хийсэн. </a:t>
            </a:r>
            <a:endParaRPr kumimoji="0" lang="mn-MN" sz="1600" b="0" i="0" u="none" strike="noStrike" kern="1200" cap="none" spc="0" normalizeH="0" baseline="0" noProof="0" dirty="0">
              <a:ln>
                <a:noFill/>
              </a:ln>
              <a:solidFill>
                <a:schemeClr val="bg1"/>
              </a:solidFill>
              <a:effectLst/>
              <a:uLnTx/>
              <a:uFillTx/>
              <a:latin typeface="Arial"/>
              <a:cs typeface="+mn-cs"/>
            </a:endParaRPr>
          </a:p>
          <a:p>
            <a:pPr algn="r">
              <a:defRPr/>
            </a:pPr>
            <a:endParaRPr kumimoji="0" lang="mn-MN" altLang="ko-KR" sz="1600" i="0" u="none" strike="noStrike" kern="1200" cap="none" spc="0" normalizeH="0" baseline="0" noProof="0" dirty="0">
              <a:ln>
                <a:noFill/>
              </a:ln>
              <a:solidFill>
                <a:schemeClr val="tx1"/>
              </a:solidFill>
              <a:effectLst/>
              <a:uLnTx/>
              <a:uFillTx/>
              <a:latin typeface="Arial" pitchFamily="34" charset="0"/>
              <a:cs typeface="Arial" pitchFamily="34" charset="0"/>
            </a:endParaRPr>
          </a:p>
        </p:txBody>
      </p:sp>
      <p:pic>
        <p:nvPicPr>
          <p:cNvPr id="15" name="Picture 14">
            <a:extLst>
              <a:ext uri="{FF2B5EF4-FFF2-40B4-BE49-F238E27FC236}">
                <a16:creationId xmlns:a16="http://schemas.microsoft.com/office/drawing/2014/main" id="{5256081E-AAAA-4817-8767-6761F86B42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028" b="15844"/>
          <a:stretch/>
        </p:blipFill>
        <p:spPr>
          <a:xfrm>
            <a:off x="2016927" y="4732126"/>
            <a:ext cx="2077721" cy="1957903"/>
          </a:xfrm>
          <a:prstGeom prst="ellipse">
            <a:avLst/>
          </a:prstGeom>
        </p:spPr>
      </p:pic>
      <p:pic>
        <p:nvPicPr>
          <p:cNvPr id="17" name="Content Placeholder 4">
            <a:extLst>
              <a:ext uri="{FF2B5EF4-FFF2-40B4-BE49-F238E27FC236}">
                <a16:creationId xmlns:a16="http://schemas.microsoft.com/office/drawing/2014/main" id="{DAC73ADD-5B45-40EC-B276-CE5903A4304A}"/>
              </a:ext>
            </a:extLst>
          </p:cNvPr>
          <p:cNvPicPr>
            <a:picLocks noGrp="1" noChangeAspect="1"/>
          </p:cNvPicPr>
          <p:nvPr/>
        </p:nvPicPr>
        <p:blipFill rotWithShape="1">
          <a:blip r:embed="rId4" cstate="print">
            <a:extLst>
              <a:ext uri="{28A0092B-C50C-407E-A947-70E740481C1C}">
                <a14:useLocalDpi xmlns:a14="http://schemas.microsoft.com/office/drawing/2010/main" val="0"/>
              </a:ext>
            </a:extLst>
          </a:blip>
          <a:srcRect l="2693" t="4585" r="6857" b="2977"/>
          <a:stretch/>
        </p:blipFill>
        <p:spPr>
          <a:xfrm>
            <a:off x="111925" y="4797465"/>
            <a:ext cx="1903410" cy="1827227"/>
          </a:xfrm>
          <a:prstGeom prst="ellipse">
            <a:avLst/>
          </a:prstGeom>
        </p:spPr>
      </p:pic>
      <p:pic>
        <p:nvPicPr>
          <p:cNvPr id="18" name="Content Placeholder 4">
            <a:extLst>
              <a:ext uri="{FF2B5EF4-FFF2-40B4-BE49-F238E27FC236}">
                <a16:creationId xmlns:a16="http://schemas.microsoft.com/office/drawing/2014/main" id="{751A1B51-0473-4817-AB8D-4A9CEC038188}"/>
              </a:ext>
            </a:extLst>
          </p:cNvPr>
          <p:cNvPicPr>
            <a:picLocks noGrp="1" noChangeAspect="1"/>
          </p:cNvPicPr>
          <p:nvPr/>
        </p:nvPicPr>
        <p:blipFill rotWithShape="1">
          <a:blip r:embed="rId5" cstate="print">
            <a:extLst>
              <a:ext uri="{28A0092B-C50C-407E-A947-70E740481C1C}">
                <a14:useLocalDpi xmlns:a14="http://schemas.microsoft.com/office/drawing/2010/main" val="0"/>
              </a:ext>
            </a:extLst>
          </a:blip>
          <a:srcRect l="25605" t="4228" r="13427" b="7511"/>
          <a:stretch/>
        </p:blipFill>
        <p:spPr>
          <a:xfrm>
            <a:off x="2166543" y="1633821"/>
            <a:ext cx="1903410" cy="1832379"/>
          </a:xfrm>
          <a:prstGeom prst="ellipse">
            <a:avLst/>
          </a:prstGeom>
        </p:spPr>
      </p:pic>
      <p:sp>
        <p:nvSpPr>
          <p:cNvPr id="21" name="Oval 20">
            <a:extLst>
              <a:ext uri="{FF2B5EF4-FFF2-40B4-BE49-F238E27FC236}">
                <a16:creationId xmlns:a16="http://schemas.microsoft.com/office/drawing/2014/main" id="{250509F8-B60E-470B-AF60-1A5E39BE5C0C}"/>
              </a:ext>
            </a:extLst>
          </p:cNvPr>
          <p:cNvSpPr/>
          <p:nvPr/>
        </p:nvSpPr>
        <p:spPr>
          <a:xfrm>
            <a:off x="367283" y="3656516"/>
            <a:ext cx="3523322" cy="923330"/>
          </a:xfrm>
          <a:prstGeom prst="ellipse">
            <a:avLst/>
          </a:prstGeom>
          <a:solidFill>
            <a:srgbClr val="0022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1200" b="1" dirty="0">
                <a:latin typeface="Arial" panose="020B0604020202020204" pitchFamily="34" charset="0"/>
                <a:cs typeface="Arial" panose="020B0604020202020204" pitchFamily="34" charset="0"/>
              </a:rPr>
              <a:t>УАУ-ны хүний нөөц 14 хувиар, хэвтэн эмчлүүлэгчийн тоо 31 хувиар тус тус өссөн</a:t>
            </a:r>
            <a:endParaRPr lang="en-GB" sz="12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B141A91-6F37-486C-A71B-1EEBFD25C14B}"/>
              </a:ext>
            </a:extLst>
          </p:cNvPr>
          <p:cNvPicPr>
            <a:picLocks noChangeAspect="1"/>
          </p:cNvPicPr>
          <p:nvPr/>
        </p:nvPicPr>
        <p:blipFill rotWithShape="1">
          <a:blip r:embed="rId6"/>
          <a:srcRect l="4826" t="1491" r="2714" b="4032"/>
          <a:stretch/>
        </p:blipFill>
        <p:spPr>
          <a:xfrm>
            <a:off x="147872" y="1479806"/>
            <a:ext cx="1904740" cy="1949194"/>
          </a:xfrm>
          <a:prstGeom prst="rect">
            <a:avLst/>
          </a:prstGeom>
        </p:spPr>
      </p:pic>
    </p:spTree>
    <p:extLst>
      <p:ext uri="{BB962C8B-B14F-4D97-AF65-F5344CB8AC3E}">
        <p14:creationId xmlns:p14="http://schemas.microsoft.com/office/powerpoint/2010/main" val="26271895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8345" y="1249688"/>
            <a:ext cx="9805102" cy="632705"/>
          </a:xfrm>
        </p:spPr>
        <p:txBody>
          <a:bodyPr>
            <a:noAutofit/>
          </a:bodyPr>
          <a:lstStyle/>
          <a:p>
            <a:pPr algn="ctr"/>
            <a:r>
              <a:rPr lang="mn-MN" sz="2000" dirty="0">
                <a:solidFill>
                  <a:schemeClr val="tx2"/>
                </a:solidFill>
                <a:latin typeface="Arial" panose="020B0604020202020204" pitchFamily="34" charset="0"/>
                <a:cs typeface="Arial" panose="020B0604020202020204" pitchFamily="34" charset="0"/>
              </a:rPr>
              <a:t>МУ-ын ЗГ-ын 2020-2024 оны үйл ажиллагааны хөтөлбөрт НЭМ чиглэлээр тусгагдсан арга хэмжээний төлөвлөгөөний хэрэгжилт</a:t>
            </a:r>
            <a:endParaRPr lang="en-US" sz="2000" dirty="0">
              <a:solidFill>
                <a:schemeClr val="tx2"/>
              </a:solidFill>
              <a:latin typeface="Arial" panose="020B0604020202020204" pitchFamily="34" charset="0"/>
              <a:cs typeface="Arial" panose="020B0604020202020204" pitchFamily="34" charset="0"/>
            </a:endParaRPr>
          </a:p>
        </p:txBody>
      </p:sp>
      <p:graphicFrame>
        <p:nvGraphicFramePr>
          <p:cNvPr id="7" name="Diagram 6"/>
          <p:cNvGraphicFramePr/>
          <p:nvPr>
            <p:extLst>
              <p:ext uri="{D42A27DB-BD31-4B8C-83A1-F6EECF244321}">
                <p14:modId xmlns:p14="http://schemas.microsoft.com/office/powerpoint/2010/main" val="2348023306"/>
              </p:ext>
            </p:extLst>
          </p:nvPr>
        </p:nvGraphicFramePr>
        <p:xfrm>
          <a:off x="914400" y="2196661"/>
          <a:ext cx="10152992" cy="4235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F19AF674-06EF-4017-8C77-0BA37E0C8231}"/>
              </a:ext>
            </a:extLst>
          </p:cNvPr>
          <p:cNvSpPr/>
          <p:nvPr/>
        </p:nvSpPr>
        <p:spPr>
          <a:xfrm>
            <a:off x="0" y="-1"/>
            <a:ext cx="12192000" cy="935421"/>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p>
            <a:pPr marL="0" marR="0" indent="0"/>
            <a:r>
              <a:rPr lang="mn-MN" sz="3100" b="1" dirty="0">
                <a:solidFill>
                  <a:srgbClr val="FFFFFF"/>
                </a:solidFill>
                <a:latin typeface="Arial"/>
              </a:rPr>
              <a:t>      </a:t>
            </a:r>
            <a:endParaRPr lang="mn" sz="3200" b="1" dirty="0">
              <a:solidFill>
                <a:srgbClr val="FFFFFF"/>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5B2C173C-2275-48CB-B199-3D36AD34F66C}"/>
              </a:ext>
            </a:extLst>
          </p:cNvPr>
          <p:cNvSpPr/>
          <p:nvPr/>
        </p:nvSpPr>
        <p:spPr>
          <a:xfrm>
            <a:off x="-22860" y="0"/>
            <a:ext cx="297180" cy="92333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9" name="Picture 8">
            <a:extLst>
              <a:ext uri="{FF2B5EF4-FFF2-40B4-BE49-F238E27FC236}">
                <a16:creationId xmlns:a16="http://schemas.microsoft.com/office/drawing/2014/main" id="{FBC98771-EEFE-4297-8DBB-44FA6539DD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15154" y="12318"/>
            <a:ext cx="2476846" cy="911012"/>
          </a:xfrm>
          <a:prstGeom prst="rect">
            <a:avLst/>
          </a:prstGeom>
        </p:spPr>
      </p:pic>
      <p:sp>
        <p:nvSpPr>
          <p:cNvPr id="13" name="TextBox 12">
            <a:extLst>
              <a:ext uri="{FF2B5EF4-FFF2-40B4-BE49-F238E27FC236}">
                <a16:creationId xmlns:a16="http://schemas.microsoft.com/office/drawing/2014/main" id="{2B809FCC-18B2-44E9-8986-FECC62A2500F}"/>
              </a:ext>
            </a:extLst>
          </p:cNvPr>
          <p:cNvSpPr txBox="1"/>
          <p:nvPr/>
        </p:nvSpPr>
        <p:spPr>
          <a:xfrm>
            <a:off x="274320" y="92728"/>
            <a:ext cx="10468304" cy="646331"/>
          </a:xfrm>
          <a:prstGeom prst="rect">
            <a:avLst/>
          </a:prstGeom>
          <a:noFill/>
        </p:spPr>
        <p:txBody>
          <a:bodyPr wrap="square" rtlCol="0">
            <a:spAutoFit/>
          </a:bodyPr>
          <a:lstStyle/>
          <a:p>
            <a:r>
              <a:rPr lang="mn-MN" sz="3600" b="1" dirty="0">
                <a:solidFill>
                  <a:schemeClr val="bg1"/>
                </a:solidFill>
                <a:latin typeface="Times New Roman" panose="02020603050405020304" pitchFamily="18" charset="0"/>
                <a:cs typeface="Times New Roman" panose="02020603050405020304" pitchFamily="18" charset="0"/>
              </a:rPr>
              <a:t>Нийгмийн эрүүл мэндийн тусламж үйлчилгээ</a:t>
            </a:r>
            <a:endParaRPr lang="en-US"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13237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816851"/>
            <a:ext cx="12192000" cy="41275"/>
          </a:xfrm>
          <a:custGeom>
            <a:avLst/>
            <a:gdLst/>
            <a:ahLst/>
            <a:cxnLst/>
            <a:rect l="l" t="t" r="r" b="b"/>
            <a:pathLst>
              <a:path w="12192000" h="41275">
                <a:moveTo>
                  <a:pt x="12192000" y="0"/>
                </a:moveTo>
                <a:lnTo>
                  <a:pt x="0" y="0"/>
                </a:lnTo>
                <a:lnTo>
                  <a:pt x="0" y="41146"/>
                </a:lnTo>
                <a:lnTo>
                  <a:pt x="12192000" y="41146"/>
                </a:lnTo>
                <a:lnTo>
                  <a:pt x="12192000" y="0"/>
                </a:lnTo>
                <a:close/>
              </a:path>
            </a:pathLst>
          </a:custGeom>
          <a:solidFill>
            <a:srgbClr val="FF0000"/>
          </a:solidFill>
        </p:spPr>
        <p:txBody>
          <a:bodyPr wrap="square" lIns="0" tIns="0" rIns="0" bIns="0" rtlCol="0"/>
          <a:lstStyle/>
          <a:p>
            <a:endParaRPr/>
          </a:p>
        </p:txBody>
      </p:sp>
      <p:sp>
        <p:nvSpPr>
          <p:cNvPr id="6" name="object 6"/>
          <p:cNvSpPr txBox="1"/>
          <p:nvPr/>
        </p:nvSpPr>
        <p:spPr>
          <a:xfrm>
            <a:off x="34516" y="1033355"/>
            <a:ext cx="3853964" cy="750847"/>
          </a:xfrm>
          <a:prstGeom prst="rect">
            <a:avLst/>
          </a:prstGeom>
        </p:spPr>
        <p:txBody>
          <a:bodyPr vert="horz" wrap="square" lIns="0" tIns="12065" rIns="0" bIns="0" rtlCol="0">
            <a:spAutoFit/>
          </a:bodyPr>
          <a:lstStyle/>
          <a:p>
            <a:pPr algn="ctr"/>
            <a:r>
              <a:rPr lang="mn-MN" sz="1600" dirty="0">
                <a:latin typeface="Arial" panose="020B0604020202020204" pitchFamily="34" charset="0"/>
                <a:cs typeface="Arial" panose="020B0604020202020204" pitchFamily="34" charset="0"/>
              </a:rPr>
              <a:t>Эх, хүүхэд, нөхөн үржихүйн эрүүл мэндийн аймгийн орон тооны бус </a:t>
            </a:r>
            <a:r>
              <a:rPr lang="mn-MN" sz="1600" b="1" dirty="0">
                <a:solidFill>
                  <a:srgbClr val="C00000"/>
                </a:solidFill>
                <a:latin typeface="Arial" panose="020B0604020202020204" pitchFamily="34" charset="0"/>
                <a:cs typeface="Arial" panose="020B0604020202020204" pitchFamily="34" charset="0"/>
              </a:rPr>
              <a:t>салбар зөвлөл</a:t>
            </a:r>
            <a:endParaRPr lang="en-US" sz="1600" b="1" dirty="0">
              <a:solidFill>
                <a:srgbClr val="C00000"/>
              </a:solidFill>
              <a:latin typeface="Arial" panose="020B0604020202020204" pitchFamily="34" charset="0"/>
              <a:cs typeface="Arial" panose="020B0604020202020204" pitchFamily="34" charset="0"/>
            </a:endParaRPr>
          </a:p>
        </p:txBody>
      </p:sp>
      <p:sp>
        <p:nvSpPr>
          <p:cNvPr id="7" name="object 7"/>
          <p:cNvSpPr txBox="1"/>
          <p:nvPr/>
        </p:nvSpPr>
        <p:spPr>
          <a:xfrm>
            <a:off x="5973037" y="939131"/>
            <a:ext cx="5548740" cy="1294585"/>
          </a:xfrm>
          <a:prstGeom prst="rect">
            <a:avLst/>
          </a:prstGeom>
        </p:spPr>
        <p:txBody>
          <a:bodyPr vert="horz" wrap="square" lIns="0" tIns="12065" rIns="0" bIns="0" rtlCol="0">
            <a:spAutoFit/>
          </a:bodyPr>
          <a:lstStyle/>
          <a:p>
            <a:pPr marL="1576070" marR="5080" indent="-1564005">
              <a:spcBef>
                <a:spcPts val="95"/>
              </a:spcBef>
              <a:tabLst>
                <a:tab pos="1530350" algn="l"/>
                <a:tab pos="3446145" algn="l"/>
                <a:tab pos="4369435" algn="l"/>
              </a:tabLst>
            </a:pPr>
            <a:r>
              <a:rPr lang="mn-MN" sz="1600" spc="-45" dirty="0">
                <a:solidFill>
                  <a:srgbClr val="001F5F"/>
                </a:solidFill>
                <a:latin typeface="Times New Roman"/>
                <a:cs typeface="Times New Roman"/>
              </a:rPr>
              <a:t>                                  </a:t>
            </a:r>
          </a:p>
          <a:p>
            <a:pPr marL="1576070" marR="5080" indent="-1564005">
              <a:spcBef>
                <a:spcPts val="95"/>
              </a:spcBef>
              <a:tabLst>
                <a:tab pos="1530350" algn="l"/>
                <a:tab pos="3446145" algn="l"/>
                <a:tab pos="4369435" algn="l"/>
              </a:tabLst>
            </a:pPr>
            <a:r>
              <a:rPr lang="mn-MN" sz="1600" dirty="0">
                <a:latin typeface="Arial" panose="020B0604020202020204" pitchFamily="34" charset="0"/>
                <a:ea typeface="Verdana" panose="020B0604030504040204" pitchFamily="34" charset="0"/>
              </a:rPr>
              <a:t>Жирэмсний эрт үеийн хяналт 93% улсын дундажаас 0.8 </a:t>
            </a:r>
          </a:p>
          <a:p>
            <a:pPr marL="1576070" marR="5080" indent="-1564005">
              <a:spcBef>
                <a:spcPts val="95"/>
              </a:spcBef>
              <a:tabLst>
                <a:tab pos="1530350" algn="l"/>
                <a:tab pos="3446145" algn="l"/>
                <a:tab pos="4369435" algn="l"/>
              </a:tabLst>
            </a:pPr>
            <a:r>
              <a:rPr lang="mn-MN" sz="1600" dirty="0">
                <a:latin typeface="Arial" panose="020B0604020202020204" pitchFamily="34" charset="0"/>
                <a:ea typeface="Calibri" panose="020F0502020204030204" pitchFamily="34" charset="0"/>
              </a:rPr>
              <a:t>Өсвөр насны 1000 эмэгтэйд ногдох төрөлтийн түвшин 2.6</a:t>
            </a:r>
          </a:p>
          <a:p>
            <a:pPr marL="1576070" marR="5080" indent="-1564005">
              <a:spcBef>
                <a:spcPts val="95"/>
              </a:spcBef>
              <a:tabLst>
                <a:tab pos="1530350" algn="l"/>
                <a:tab pos="3446145" algn="l"/>
                <a:tab pos="4369435" algn="l"/>
              </a:tabLst>
            </a:pPr>
            <a:r>
              <a:rPr lang="mn-MN" sz="1600" dirty="0">
                <a:latin typeface="Arial" panose="020B0604020202020204" pitchFamily="34" charset="0"/>
                <a:ea typeface="Calibri" panose="020F0502020204030204" pitchFamily="34" charset="0"/>
              </a:rPr>
              <a:t>Өсвөр насны үр хөндөлт өмнөх оноос 13 тохиолдлоор </a:t>
            </a:r>
            <a:endParaRPr lang="mn-MN" sz="1600" dirty="0"/>
          </a:p>
          <a:p>
            <a:pPr marL="1576070" marR="5080" indent="-1564005">
              <a:lnSpc>
                <a:spcPct val="100000"/>
              </a:lnSpc>
              <a:spcBef>
                <a:spcPts val="95"/>
              </a:spcBef>
              <a:tabLst>
                <a:tab pos="1530350" algn="l"/>
                <a:tab pos="3446145" algn="l"/>
                <a:tab pos="4369435" algn="l"/>
              </a:tabLst>
            </a:pPr>
            <a:endParaRPr lang="mn-MN" sz="1600" dirty="0">
              <a:latin typeface="Tahoma"/>
              <a:cs typeface="Tahoma"/>
            </a:endParaRPr>
          </a:p>
        </p:txBody>
      </p:sp>
      <p:sp>
        <p:nvSpPr>
          <p:cNvPr id="12" name="object 12"/>
          <p:cNvSpPr txBox="1"/>
          <p:nvPr/>
        </p:nvSpPr>
        <p:spPr>
          <a:xfrm>
            <a:off x="378787" y="2104128"/>
            <a:ext cx="3405134" cy="750847"/>
          </a:xfrm>
          <a:prstGeom prst="rect">
            <a:avLst/>
          </a:prstGeom>
        </p:spPr>
        <p:txBody>
          <a:bodyPr vert="horz" wrap="square" lIns="0" tIns="12065" rIns="0" bIns="0" rtlCol="0">
            <a:spAutoFit/>
          </a:bodyPr>
          <a:lstStyle/>
          <a:p>
            <a:pPr algn="just"/>
            <a:r>
              <a:rPr lang="mn-MN" sz="1600" dirty="0">
                <a:latin typeface="Arial" panose="020B0604020202020204" pitchFamily="34" charset="0"/>
                <a:cs typeface="Arial" panose="020B0604020202020204" pitchFamily="34" charset="0"/>
              </a:rPr>
              <a:t>Цэргийн насны залуучуудын бүртгэлд эрүүл мэндийн </a:t>
            </a:r>
            <a:r>
              <a:rPr lang="en-US" sz="1600" b="1" dirty="0" err="1">
                <a:solidFill>
                  <a:srgbClr val="C00000"/>
                </a:solidFill>
                <a:latin typeface="Arial" panose="020B0604020202020204" pitchFamily="34" charset="0"/>
                <a:cs typeface="Arial" panose="020B0604020202020204" pitchFamily="34" charset="0"/>
              </a:rPr>
              <a:t>Mhealth</a:t>
            </a:r>
            <a:r>
              <a:rPr lang="en-US" sz="1600" dirty="0">
                <a:latin typeface="Arial" panose="020B0604020202020204" pitchFamily="34" charset="0"/>
                <a:cs typeface="Arial" panose="020B0604020202020204" pitchFamily="34" charset="0"/>
              </a:rPr>
              <a:t> </a:t>
            </a:r>
            <a:r>
              <a:rPr lang="mn-MN" sz="1600" dirty="0">
                <a:latin typeface="Arial" panose="020B0604020202020204" pitchFamily="34" charset="0"/>
                <a:cs typeface="Arial" panose="020B0604020202020204" pitchFamily="34" charset="0"/>
              </a:rPr>
              <a:t>цахим программ</a:t>
            </a:r>
            <a:endParaRPr lang="en-US" sz="1600" dirty="0">
              <a:latin typeface="Arial" panose="020B0604020202020204" pitchFamily="34" charset="0"/>
              <a:cs typeface="Arial" panose="020B0604020202020204" pitchFamily="34" charset="0"/>
            </a:endParaRPr>
          </a:p>
        </p:txBody>
      </p:sp>
      <p:sp>
        <p:nvSpPr>
          <p:cNvPr id="13" name="object 13"/>
          <p:cNvSpPr txBox="1"/>
          <p:nvPr/>
        </p:nvSpPr>
        <p:spPr>
          <a:xfrm>
            <a:off x="5973037" y="2255378"/>
            <a:ext cx="5875279" cy="776495"/>
          </a:xfrm>
          <a:prstGeom prst="rect">
            <a:avLst/>
          </a:prstGeom>
        </p:spPr>
        <p:txBody>
          <a:bodyPr vert="horz" wrap="square" lIns="0" tIns="12065" rIns="0" bIns="0" rtlCol="0">
            <a:spAutoFit/>
          </a:bodyPr>
          <a:lstStyle/>
          <a:p>
            <a:pPr marL="1601470" marR="55880" indent="-1538605" algn="just">
              <a:lnSpc>
                <a:spcPct val="100000"/>
              </a:lnSpc>
              <a:spcBef>
                <a:spcPts val="95"/>
              </a:spcBef>
              <a:tabLst>
                <a:tab pos="1556385" algn="l"/>
              </a:tabLst>
            </a:pPr>
            <a:r>
              <a:rPr lang="mn-MN" sz="1600" dirty="0">
                <a:latin typeface="Arial" panose="020B0604020202020204" pitchFamily="34" charset="0"/>
                <a:cs typeface="Arial" panose="020B0604020202020204" pitchFamily="34" charset="0"/>
              </a:rPr>
              <a:t>Эрүүлжүүлэлтийг нэрээр хянах тогтолцоо </a:t>
            </a:r>
            <a:r>
              <a:rPr lang="mn-MN" sz="1600" dirty="0">
                <a:solidFill>
                  <a:srgbClr val="FF0000"/>
                </a:solidFill>
                <a:latin typeface="Arial" panose="020B0604020202020204" pitchFamily="34" charset="0"/>
                <a:cs typeface="Arial" panose="020B0604020202020204" pitchFamily="34" charset="0"/>
              </a:rPr>
              <a:t>+</a:t>
            </a:r>
          </a:p>
          <a:p>
            <a:pPr marL="1601470" marR="55880" indent="-1538605" algn="just">
              <a:lnSpc>
                <a:spcPct val="100000"/>
              </a:lnSpc>
              <a:spcBef>
                <a:spcPts val="95"/>
              </a:spcBef>
              <a:tabLst>
                <a:tab pos="1556385" algn="l"/>
              </a:tabLst>
            </a:pPr>
            <a:r>
              <a:rPr lang="mn-MN" sz="1600" dirty="0">
                <a:latin typeface="Arial" panose="020B0604020202020204" pitchFamily="34" charset="0"/>
                <a:cs typeface="Arial" panose="020B0604020202020204" pitchFamily="34" charset="0"/>
              </a:rPr>
              <a:t>Эрүүл мэндээр тэнцээгүй тохиолдол 4.1%             </a:t>
            </a:r>
          </a:p>
          <a:p>
            <a:pPr marL="1601470" marR="55880" indent="-1538605" algn="just">
              <a:lnSpc>
                <a:spcPct val="100000"/>
              </a:lnSpc>
              <a:spcBef>
                <a:spcPts val="95"/>
              </a:spcBef>
              <a:tabLst>
                <a:tab pos="1556385" algn="l"/>
              </a:tabLst>
            </a:pPr>
            <a:r>
              <a:rPr lang="mn-MN" sz="1600" dirty="0">
                <a:latin typeface="Arial" panose="020B0604020202020204" pitchFamily="34" charset="0"/>
                <a:cs typeface="Arial" panose="020B0604020202020204" pitchFamily="34" charset="0"/>
              </a:rPr>
              <a:t>Хамтын ажиллагаа /Цэргийн штаб, сумдын ЗДТГ, ЭМТ/</a:t>
            </a:r>
          </a:p>
        </p:txBody>
      </p:sp>
      <p:sp>
        <p:nvSpPr>
          <p:cNvPr id="25" name="object 25"/>
          <p:cNvSpPr txBox="1"/>
          <p:nvPr/>
        </p:nvSpPr>
        <p:spPr>
          <a:xfrm>
            <a:off x="412933" y="4643418"/>
            <a:ext cx="3405135" cy="504625"/>
          </a:xfrm>
          <a:prstGeom prst="rect">
            <a:avLst/>
          </a:prstGeom>
        </p:spPr>
        <p:txBody>
          <a:bodyPr vert="horz" wrap="square" lIns="0" tIns="12065" rIns="0" bIns="0" rtlCol="0">
            <a:spAutoFit/>
          </a:bodyPr>
          <a:lstStyle/>
          <a:p>
            <a:pPr algn="just"/>
            <a:r>
              <a:rPr lang="mn-MN" sz="1600" dirty="0">
                <a:latin typeface="Arial" panose="020B0604020202020204" pitchFamily="34" charset="0"/>
                <a:cs typeface="Arial" panose="020B0604020202020204" pitchFamily="34" charset="0"/>
              </a:rPr>
              <a:t>“</a:t>
            </a:r>
            <a:r>
              <a:rPr lang="mn-MN" sz="1600" b="1" dirty="0">
                <a:solidFill>
                  <a:srgbClr val="C00000"/>
                </a:solidFill>
                <a:latin typeface="Arial" panose="020B0604020202020204" pitchFamily="34" charset="0"/>
                <a:cs typeface="Arial" panose="020B0604020202020204" pitchFamily="34" charset="0"/>
              </a:rPr>
              <a:t>Бяцхан эмч</a:t>
            </a:r>
            <a:r>
              <a:rPr lang="mn-MN" sz="1600" dirty="0">
                <a:latin typeface="Arial" panose="020B0604020202020204" pitchFamily="34" charset="0"/>
                <a:cs typeface="Arial" panose="020B0604020202020204" pitchFamily="34" charset="0"/>
              </a:rPr>
              <a:t>” төслийг 5 цэцэрлэгт нэвтрүүлсэн. </a:t>
            </a:r>
            <a:endParaRPr lang="en-US" sz="1600" dirty="0">
              <a:latin typeface="Arial" panose="020B0604020202020204" pitchFamily="34" charset="0"/>
              <a:cs typeface="Arial" panose="020B0604020202020204" pitchFamily="34" charset="0"/>
            </a:endParaRPr>
          </a:p>
        </p:txBody>
      </p:sp>
      <p:sp>
        <p:nvSpPr>
          <p:cNvPr id="30" name="object 30"/>
          <p:cNvSpPr txBox="1"/>
          <p:nvPr/>
        </p:nvSpPr>
        <p:spPr>
          <a:xfrm>
            <a:off x="6055204" y="3275415"/>
            <a:ext cx="5644103" cy="997068"/>
          </a:xfrm>
          <a:prstGeom prst="rect">
            <a:avLst/>
          </a:prstGeom>
        </p:spPr>
        <p:txBody>
          <a:bodyPr vert="horz" wrap="square" lIns="0" tIns="12065" rIns="0" bIns="0" rtlCol="0">
            <a:spAutoFit/>
          </a:bodyPr>
          <a:lstStyle/>
          <a:p>
            <a:pPr algn="just"/>
            <a:r>
              <a:rPr lang="mn-MN" sz="1600" dirty="0">
                <a:latin typeface="Arial" panose="020B0604020202020204" pitchFamily="34" charset="0"/>
                <a:cs typeface="Arial" panose="020B0604020202020204" pitchFamily="34" charset="0"/>
              </a:rPr>
              <a:t>Зорилтот насны </a:t>
            </a:r>
            <a:r>
              <a:rPr lang="mn-MN" sz="1600" b="1" dirty="0">
                <a:solidFill>
                  <a:srgbClr val="C00000"/>
                </a:solidFill>
                <a:latin typeface="Arial" panose="020B0604020202020204" pitchFamily="34" charset="0"/>
                <a:cs typeface="Arial" panose="020B0604020202020204" pitchFamily="34" charset="0"/>
              </a:rPr>
              <a:t>2796 </a:t>
            </a:r>
            <a:r>
              <a:rPr lang="mn-MN" sz="1600" dirty="0">
                <a:latin typeface="Arial" panose="020B0604020202020204" pitchFamily="34" charset="0"/>
                <a:cs typeface="Arial" panose="020B0604020202020204" pitchFamily="34" charset="0"/>
              </a:rPr>
              <a:t>иргэнд хүрч үйлчилсэн </a:t>
            </a:r>
          </a:p>
          <a:p>
            <a:pPr algn="just"/>
            <a:r>
              <a:rPr lang="mn-MN" sz="1600" dirty="0">
                <a:latin typeface="Arial" panose="020B0604020202020204" pitchFamily="34" charset="0"/>
                <a:cs typeface="Arial" panose="020B0604020202020204" pitchFamily="34" charset="0"/>
              </a:rPr>
              <a:t>Эрэгтэйчүүдийн хамрагдалт өмнөх оноос 2%</a:t>
            </a:r>
            <a:endParaRPr lang="en-US" sz="1600" dirty="0">
              <a:latin typeface="Arial" panose="020B0604020202020204" pitchFamily="34" charset="0"/>
              <a:cs typeface="Arial" panose="020B0604020202020204" pitchFamily="34" charset="0"/>
            </a:endParaRPr>
          </a:p>
          <a:p>
            <a:pPr algn="just"/>
            <a:r>
              <a:rPr lang="mn-MN" sz="1600" dirty="0">
                <a:latin typeface="Arial" panose="020B0604020202020204" pitchFamily="34" charset="0"/>
                <a:cs typeface="Arial" panose="020B0604020202020204" pitchFamily="34" charset="0"/>
              </a:rPr>
              <a:t>Илрүүлсэн өвчлөлийн 46.4 хувийг эмчлэн эрүүлжүүлсэн.</a:t>
            </a:r>
          </a:p>
          <a:p>
            <a:pPr algn="just"/>
            <a:r>
              <a:rPr lang="mn-MN" sz="1600" dirty="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p:txBody>
      </p:sp>
      <p:sp>
        <p:nvSpPr>
          <p:cNvPr id="38" name="object 38"/>
          <p:cNvSpPr txBox="1"/>
          <p:nvPr/>
        </p:nvSpPr>
        <p:spPr>
          <a:xfrm>
            <a:off x="441064" y="3410221"/>
            <a:ext cx="3405135" cy="504625"/>
          </a:xfrm>
          <a:prstGeom prst="rect">
            <a:avLst/>
          </a:prstGeom>
        </p:spPr>
        <p:txBody>
          <a:bodyPr vert="horz" wrap="square" lIns="0" tIns="12065" rIns="0" bIns="0" rtlCol="0">
            <a:spAutoFit/>
          </a:bodyPr>
          <a:lstStyle/>
          <a:p>
            <a:pPr marL="12700" algn="just">
              <a:lnSpc>
                <a:spcPct val="100000"/>
              </a:lnSpc>
              <a:spcBef>
                <a:spcPts val="95"/>
              </a:spcBef>
            </a:pPr>
            <a:r>
              <a:rPr lang="mn-MN" sz="1600" dirty="0">
                <a:latin typeface="Arial" panose="020B0604020202020204" pitchFamily="34" charset="0"/>
                <a:cs typeface="Arial" panose="020B0604020202020204" pitchFamily="34" charset="0"/>
              </a:rPr>
              <a:t>Хөдөөгийн алслагдсан </a:t>
            </a:r>
            <a:r>
              <a:rPr lang="mn-MN" sz="1600" b="1" dirty="0">
                <a:solidFill>
                  <a:srgbClr val="C00000"/>
                </a:solidFill>
                <a:latin typeface="Arial" panose="020B0604020202020204" pitchFamily="34" charset="0"/>
                <a:cs typeface="Arial" panose="020B0604020202020204" pitchFamily="34" charset="0"/>
              </a:rPr>
              <a:t>6 багт </a:t>
            </a:r>
            <a:r>
              <a:rPr lang="mn-MN" sz="1600" dirty="0">
                <a:latin typeface="Arial" panose="020B0604020202020204" pitchFamily="34" charset="0"/>
                <a:cs typeface="Arial" panose="020B0604020202020204" pitchFamily="34" charset="0"/>
              </a:rPr>
              <a:t>“Явуулын амбулатори”</a:t>
            </a:r>
            <a:endParaRPr sz="1600" dirty="0">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44E9E3E2-76A2-484B-B536-57A423033064}"/>
              </a:ext>
            </a:extLst>
          </p:cNvPr>
          <p:cNvSpPr/>
          <p:nvPr/>
        </p:nvSpPr>
        <p:spPr>
          <a:xfrm>
            <a:off x="412933" y="5776185"/>
            <a:ext cx="3433266" cy="584775"/>
          </a:xfrm>
          <a:prstGeom prst="rect">
            <a:avLst/>
          </a:prstGeom>
        </p:spPr>
        <p:txBody>
          <a:bodyPr wrap="square">
            <a:spAutoFit/>
          </a:bodyPr>
          <a:lstStyle/>
          <a:p>
            <a:pPr algn="just"/>
            <a:r>
              <a:rPr lang="mn-MN" sz="1600" b="1" dirty="0">
                <a:solidFill>
                  <a:srgbClr val="C00000"/>
                </a:solidFill>
                <a:latin typeface="Arial" panose="020B0604020202020204" pitchFamily="34" charset="0"/>
                <a:cs typeface="Arial" panose="020B0604020202020204" pitchFamily="34" charset="0"/>
              </a:rPr>
              <a:t>“Шүд угаах олимпиад”-</a:t>
            </a:r>
            <a:r>
              <a:rPr lang="mn-MN" sz="1600" dirty="0">
                <a:latin typeface="Arial" panose="020B0604020202020204" pitchFamily="34" charset="0"/>
                <a:cs typeface="Arial" panose="020B0604020202020204" pitchFamily="34" charset="0"/>
              </a:rPr>
              <a:t>ыг анх удаа зохион байгуулсан.</a:t>
            </a:r>
            <a:endParaRPr lang="en-US" sz="1600" dirty="0">
              <a:latin typeface="Arial" panose="020B0604020202020204" pitchFamily="34" charset="0"/>
              <a:cs typeface="Arial" panose="020B0604020202020204" pitchFamily="34" charset="0"/>
            </a:endParaRPr>
          </a:p>
        </p:txBody>
      </p:sp>
      <p:cxnSp>
        <p:nvCxnSpPr>
          <p:cNvPr id="50" name="Straight Arrow Connector 49">
            <a:extLst>
              <a:ext uri="{FF2B5EF4-FFF2-40B4-BE49-F238E27FC236}">
                <a16:creationId xmlns:a16="http://schemas.microsoft.com/office/drawing/2014/main" id="{C8136C26-CAFC-4F23-85B9-AC0536EB206A}"/>
              </a:ext>
            </a:extLst>
          </p:cNvPr>
          <p:cNvCxnSpPr>
            <a:cxnSpLocks/>
          </p:cNvCxnSpPr>
          <p:nvPr/>
        </p:nvCxnSpPr>
        <p:spPr>
          <a:xfrm flipV="1">
            <a:off x="11517000" y="660434"/>
            <a:ext cx="0" cy="258743"/>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57" name="Straight Arrow Connector 56">
            <a:extLst>
              <a:ext uri="{FF2B5EF4-FFF2-40B4-BE49-F238E27FC236}">
                <a16:creationId xmlns:a16="http://schemas.microsoft.com/office/drawing/2014/main" id="{B0FB077F-F1EF-40D1-B15D-5153EC920007}"/>
              </a:ext>
            </a:extLst>
          </p:cNvPr>
          <p:cNvCxnSpPr>
            <a:cxnSpLocks/>
          </p:cNvCxnSpPr>
          <p:nvPr/>
        </p:nvCxnSpPr>
        <p:spPr>
          <a:xfrm>
            <a:off x="10121403" y="2532494"/>
            <a:ext cx="0" cy="230382"/>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pic>
        <p:nvPicPr>
          <p:cNvPr id="61" name="Picture 60">
            <a:extLst>
              <a:ext uri="{FF2B5EF4-FFF2-40B4-BE49-F238E27FC236}">
                <a16:creationId xmlns:a16="http://schemas.microsoft.com/office/drawing/2014/main" id="{6011A859-DD7C-47B1-80D7-E8D4D9D642E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753" t="19752"/>
          <a:stretch/>
        </p:blipFill>
        <p:spPr>
          <a:xfrm>
            <a:off x="4073824" y="1875530"/>
            <a:ext cx="1733279" cy="10448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62" name="Straight Arrow Connector 61">
            <a:extLst>
              <a:ext uri="{FF2B5EF4-FFF2-40B4-BE49-F238E27FC236}">
                <a16:creationId xmlns:a16="http://schemas.microsoft.com/office/drawing/2014/main" id="{626E604F-C71F-429C-B2D8-C120552B12C5}"/>
              </a:ext>
            </a:extLst>
          </p:cNvPr>
          <p:cNvCxnSpPr>
            <a:cxnSpLocks/>
          </p:cNvCxnSpPr>
          <p:nvPr/>
        </p:nvCxnSpPr>
        <p:spPr>
          <a:xfrm flipV="1">
            <a:off x="10386008" y="3410221"/>
            <a:ext cx="0" cy="258743"/>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pic>
        <p:nvPicPr>
          <p:cNvPr id="63" name="Picture 62">
            <a:extLst>
              <a:ext uri="{FF2B5EF4-FFF2-40B4-BE49-F238E27FC236}">
                <a16:creationId xmlns:a16="http://schemas.microsoft.com/office/drawing/2014/main" id="{917A38BA-9378-48A6-A546-4BD75A115263}"/>
              </a:ext>
            </a:extLst>
          </p:cNvPr>
          <p:cNvPicPr/>
          <p:nvPr/>
        </p:nvPicPr>
        <p:blipFill rotWithShape="1">
          <a:blip r:embed="rId3" cstate="print">
            <a:extLst>
              <a:ext uri="{28A0092B-C50C-407E-A947-70E740481C1C}">
                <a14:useLocalDpi xmlns:a14="http://schemas.microsoft.com/office/drawing/2010/main" val="0"/>
              </a:ext>
            </a:extLst>
          </a:blip>
          <a:srcRect t="12750"/>
          <a:stretch/>
        </p:blipFill>
        <p:spPr bwMode="auto">
          <a:xfrm>
            <a:off x="4036953" y="2998844"/>
            <a:ext cx="1780588" cy="11179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66" name="Rectangle 65">
            <a:extLst>
              <a:ext uri="{FF2B5EF4-FFF2-40B4-BE49-F238E27FC236}">
                <a16:creationId xmlns:a16="http://schemas.microsoft.com/office/drawing/2014/main" id="{799EC214-C01E-43B4-9BE7-7D31DC0FCA0B}"/>
              </a:ext>
            </a:extLst>
          </p:cNvPr>
          <p:cNvSpPr/>
          <p:nvPr/>
        </p:nvSpPr>
        <p:spPr>
          <a:xfrm>
            <a:off x="6055204" y="5745922"/>
            <a:ext cx="5548739" cy="584775"/>
          </a:xfrm>
          <a:prstGeom prst="rect">
            <a:avLst/>
          </a:prstGeom>
        </p:spPr>
        <p:txBody>
          <a:bodyPr wrap="square">
            <a:spAutoFit/>
          </a:bodyPr>
          <a:lstStyle/>
          <a:p>
            <a:pPr algn="just"/>
            <a:r>
              <a:rPr lang="mn-MN" sz="1600" dirty="0">
                <a:latin typeface="Arial" panose="020B0604020202020204" pitchFamily="34" charset="0"/>
                <a:cs typeface="Arial" panose="020B0604020202020204" pitchFamily="34" charset="0"/>
              </a:rPr>
              <a:t>Ерөнхий боловсролын сургуулийн </a:t>
            </a:r>
            <a:r>
              <a:rPr lang="mn-MN" sz="1600" b="1" dirty="0">
                <a:solidFill>
                  <a:srgbClr val="C00000"/>
                </a:solidFill>
                <a:latin typeface="Arial" panose="020B0604020202020204" pitchFamily="34" charset="0"/>
                <a:cs typeface="Arial" panose="020B0604020202020204" pitchFamily="34" charset="0"/>
              </a:rPr>
              <a:t>40</a:t>
            </a:r>
            <a:r>
              <a:rPr lang="mn-MN" sz="1600" dirty="0">
                <a:latin typeface="Arial" panose="020B0604020202020204" pitchFamily="34" charset="0"/>
                <a:cs typeface="Arial" panose="020B0604020202020204" pitchFamily="34" charset="0"/>
              </a:rPr>
              <a:t> багш, </a:t>
            </a:r>
            <a:r>
              <a:rPr lang="mn-MN" sz="1600" b="1" dirty="0">
                <a:solidFill>
                  <a:srgbClr val="C00000"/>
                </a:solidFill>
                <a:latin typeface="Arial" panose="020B0604020202020204" pitchFamily="34" charset="0"/>
                <a:cs typeface="Arial" panose="020B0604020202020204" pitchFamily="34" charset="0"/>
              </a:rPr>
              <a:t>150</a:t>
            </a:r>
            <a:r>
              <a:rPr lang="mn-MN" sz="1600" dirty="0">
                <a:latin typeface="Arial" panose="020B0604020202020204" pitchFamily="34" charset="0"/>
                <a:cs typeface="Arial" panose="020B0604020202020204" pitchFamily="34" charset="0"/>
              </a:rPr>
              <a:t> хүүхдэд шүд угаах аргыг зааж сургасан.</a:t>
            </a:r>
            <a:endParaRPr lang="en-US" sz="1600" dirty="0">
              <a:latin typeface="Arial" panose="020B0604020202020204" pitchFamily="34" charset="0"/>
              <a:cs typeface="Arial" panose="020B0604020202020204" pitchFamily="34" charset="0"/>
            </a:endParaRPr>
          </a:p>
        </p:txBody>
      </p:sp>
      <p:pic>
        <p:nvPicPr>
          <p:cNvPr id="67" name="Picture 66">
            <a:extLst>
              <a:ext uri="{FF2B5EF4-FFF2-40B4-BE49-F238E27FC236}">
                <a16:creationId xmlns:a16="http://schemas.microsoft.com/office/drawing/2014/main" id="{B5A395B0-C468-43ED-8B8E-543300EEC93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91936" y="4262730"/>
            <a:ext cx="1810245" cy="11179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8" name="TextBox 67">
            <a:extLst>
              <a:ext uri="{FF2B5EF4-FFF2-40B4-BE49-F238E27FC236}">
                <a16:creationId xmlns:a16="http://schemas.microsoft.com/office/drawing/2014/main" id="{02FECE42-D1FB-434A-8C4A-2468452568E7}"/>
              </a:ext>
            </a:extLst>
          </p:cNvPr>
          <p:cNvSpPr txBox="1"/>
          <p:nvPr/>
        </p:nvSpPr>
        <p:spPr>
          <a:xfrm>
            <a:off x="5975446" y="4428771"/>
            <a:ext cx="5803621" cy="830997"/>
          </a:xfrm>
          <a:prstGeom prst="rect">
            <a:avLst/>
          </a:prstGeom>
          <a:noFill/>
        </p:spPr>
        <p:txBody>
          <a:bodyPr wrap="square" rtlCol="0">
            <a:spAutoFit/>
          </a:bodyPr>
          <a:lstStyle/>
          <a:p>
            <a:pPr algn="just"/>
            <a:r>
              <a:rPr lang="mn-MN" sz="1600" b="1" dirty="0">
                <a:solidFill>
                  <a:srgbClr val="C00000"/>
                </a:solidFill>
                <a:latin typeface="Arial" panose="020B0604020202020204" pitchFamily="34" charset="0"/>
                <a:cs typeface="Arial" panose="020B0604020202020204" pitchFamily="34" charset="0"/>
              </a:rPr>
              <a:t>1000 гаруй </a:t>
            </a:r>
            <a:r>
              <a:rPr lang="mn-MN" sz="1600" dirty="0">
                <a:latin typeface="Arial" panose="020B0604020202020204" pitchFamily="34" charset="0"/>
                <a:cs typeface="Arial" panose="020B0604020202020204" pitchFamily="34" charset="0"/>
              </a:rPr>
              <a:t>хүүхэд, эцэг эх, асран хамгаалагчийн хамт амны хөндий болон гарын эрүүл ахуй сахих арга барилд суралцан, дадал болгож байна.</a:t>
            </a:r>
            <a:endParaRPr lang="en-US" sz="1600" dirty="0">
              <a:latin typeface="Arial" panose="020B0604020202020204" pitchFamily="34" charset="0"/>
              <a:cs typeface="Arial" panose="020B0604020202020204" pitchFamily="34" charset="0"/>
            </a:endParaRPr>
          </a:p>
        </p:txBody>
      </p:sp>
      <p:pic>
        <p:nvPicPr>
          <p:cNvPr id="70" name="Picture 69">
            <a:extLst>
              <a:ext uri="{FF2B5EF4-FFF2-40B4-BE49-F238E27FC236}">
                <a16:creationId xmlns:a16="http://schemas.microsoft.com/office/drawing/2014/main" id="{B955C810-6A83-4DBA-9DA0-4BE34EA9EE07}"/>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091936" y="5437156"/>
            <a:ext cx="1810245" cy="13241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itle 3">
            <a:extLst>
              <a:ext uri="{FF2B5EF4-FFF2-40B4-BE49-F238E27FC236}">
                <a16:creationId xmlns:a16="http://schemas.microsoft.com/office/drawing/2014/main" id="{C5DAC702-F4AC-4ABF-8698-A641AC643129}"/>
              </a:ext>
            </a:extLst>
          </p:cNvPr>
          <p:cNvSpPr>
            <a:spLocks noGrp="1"/>
          </p:cNvSpPr>
          <p:nvPr>
            <p:ph type="title"/>
          </p:nvPr>
        </p:nvSpPr>
        <p:spPr/>
        <p:txBody>
          <a:bodyPr/>
          <a:lstStyle/>
          <a:p>
            <a:endParaRPr lang="en-US" dirty="0"/>
          </a:p>
        </p:txBody>
      </p:sp>
      <p:sp>
        <p:nvSpPr>
          <p:cNvPr id="27" name="Rectangle 26">
            <a:extLst>
              <a:ext uri="{FF2B5EF4-FFF2-40B4-BE49-F238E27FC236}">
                <a16:creationId xmlns:a16="http://schemas.microsoft.com/office/drawing/2014/main" id="{90F64DE7-E5DD-4973-A4D3-73AC78D82329}"/>
              </a:ext>
            </a:extLst>
          </p:cNvPr>
          <p:cNvSpPr/>
          <p:nvPr/>
        </p:nvSpPr>
        <p:spPr>
          <a:xfrm>
            <a:off x="-40796" y="-39767"/>
            <a:ext cx="12306368" cy="1008198"/>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p>
            <a:pPr marL="0" marR="0" indent="0"/>
            <a:r>
              <a:rPr lang="mn-MN" sz="3100" b="1" dirty="0">
                <a:solidFill>
                  <a:srgbClr val="FFFFFF"/>
                </a:solidFill>
                <a:latin typeface="Arial"/>
              </a:rPr>
              <a:t>      </a:t>
            </a:r>
            <a:endParaRPr lang="mn" sz="3200" b="1" dirty="0">
              <a:solidFill>
                <a:srgbClr val="FFFFFF"/>
              </a:solidFill>
              <a:latin typeface="Times New Roman" panose="02020603050405020304" pitchFamily="18" charset="0"/>
              <a:cs typeface="Times New Roman" panose="02020603050405020304" pitchFamily="18" charset="0"/>
            </a:endParaRPr>
          </a:p>
        </p:txBody>
      </p:sp>
      <p:pic>
        <p:nvPicPr>
          <p:cNvPr id="28" name="Picture 27">
            <a:extLst>
              <a:ext uri="{FF2B5EF4-FFF2-40B4-BE49-F238E27FC236}">
                <a16:creationId xmlns:a16="http://schemas.microsoft.com/office/drawing/2014/main" id="{A3766E15-9780-4299-85C4-9AB9C49C898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984" r="12670"/>
          <a:stretch/>
        </p:blipFill>
        <p:spPr>
          <a:xfrm>
            <a:off x="4116298" y="844300"/>
            <a:ext cx="1584456" cy="10081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Rectangle 28">
            <a:extLst>
              <a:ext uri="{FF2B5EF4-FFF2-40B4-BE49-F238E27FC236}">
                <a16:creationId xmlns:a16="http://schemas.microsoft.com/office/drawing/2014/main" id="{6712DE1E-61ED-41EC-B04E-8244B96C979A}"/>
              </a:ext>
            </a:extLst>
          </p:cNvPr>
          <p:cNvSpPr/>
          <p:nvPr/>
        </p:nvSpPr>
        <p:spPr>
          <a:xfrm>
            <a:off x="-22860" y="0"/>
            <a:ext cx="297180" cy="92333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1" name="TextBox 30">
            <a:extLst>
              <a:ext uri="{FF2B5EF4-FFF2-40B4-BE49-F238E27FC236}">
                <a16:creationId xmlns:a16="http://schemas.microsoft.com/office/drawing/2014/main" id="{12C728F8-C6D0-45B2-93E1-1053DD0924AC}"/>
              </a:ext>
            </a:extLst>
          </p:cNvPr>
          <p:cNvSpPr txBox="1"/>
          <p:nvPr/>
        </p:nvSpPr>
        <p:spPr>
          <a:xfrm>
            <a:off x="274320" y="92728"/>
            <a:ext cx="10468304" cy="646331"/>
          </a:xfrm>
          <a:prstGeom prst="rect">
            <a:avLst/>
          </a:prstGeom>
          <a:noFill/>
        </p:spPr>
        <p:txBody>
          <a:bodyPr wrap="square" rtlCol="0">
            <a:spAutoFit/>
          </a:bodyPr>
          <a:lstStyle/>
          <a:p>
            <a:r>
              <a:rPr lang="mn-MN" sz="3600" b="1" dirty="0">
                <a:solidFill>
                  <a:schemeClr val="bg1"/>
                </a:solidFill>
                <a:latin typeface="Times New Roman" panose="02020603050405020304" pitchFamily="18" charset="0"/>
                <a:cs typeface="Times New Roman" panose="02020603050405020304" pitchFamily="18" charset="0"/>
              </a:rPr>
              <a:t>Нийгмийн эрүүл мэндийн тусламж үйлчилгээ</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32" name="Picture 31">
            <a:extLst>
              <a:ext uri="{FF2B5EF4-FFF2-40B4-BE49-F238E27FC236}">
                <a16:creationId xmlns:a16="http://schemas.microsoft.com/office/drawing/2014/main" id="{7FBE0CEC-7C17-469B-A6EB-FA60583411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42788" y="12318"/>
            <a:ext cx="2249211" cy="827285"/>
          </a:xfrm>
          <a:prstGeom prst="rect">
            <a:avLst/>
          </a:prstGeom>
        </p:spPr>
      </p:pic>
      <p:cxnSp>
        <p:nvCxnSpPr>
          <p:cNvPr id="33" name="Straight Arrow Connector 32">
            <a:extLst>
              <a:ext uri="{FF2B5EF4-FFF2-40B4-BE49-F238E27FC236}">
                <a16:creationId xmlns:a16="http://schemas.microsoft.com/office/drawing/2014/main" id="{4206A671-7609-4687-8013-80DE7A696C94}"/>
              </a:ext>
            </a:extLst>
          </p:cNvPr>
          <p:cNvCxnSpPr>
            <a:cxnSpLocks/>
          </p:cNvCxnSpPr>
          <p:nvPr/>
        </p:nvCxnSpPr>
        <p:spPr>
          <a:xfrm flipV="1">
            <a:off x="11508812" y="1128261"/>
            <a:ext cx="0" cy="258743"/>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34" name="Straight Arrow Connector 33">
            <a:extLst>
              <a:ext uri="{FF2B5EF4-FFF2-40B4-BE49-F238E27FC236}">
                <a16:creationId xmlns:a16="http://schemas.microsoft.com/office/drawing/2014/main" id="{4DF70319-0C6C-4676-976B-12E91787B48F}"/>
              </a:ext>
            </a:extLst>
          </p:cNvPr>
          <p:cNvCxnSpPr>
            <a:cxnSpLocks/>
          </p:cNvCxnSpPr>
          <p:nvPr/>
        </p:nvCxnSpPr>
        <p:spPr>
          <a:xfrm>
            <a:off x="11639772" y="1436105"/>
            <a:ext cx="0" cy="262373"/>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35" name="Straight Arrow Connector 34">
            <a:extLst>
              <a:ext uri="{FF2B5EF4-FFF2-40B4-BE49-F238E27FC236}">
                <a16:creationId xmlns:a16="http://schemas.microsoft.com/office/drawing/2014/main" id="{40A55912-84E9-47DB-8DBF-BD80CD2573F6}"/>
              </a:ext>
            </a:extLst>
          </p:cNvPr>
          <p:cNvCxnSpPr>
            <a:cxnSpLocks/>
          </p:cNvCxnSpPr>
          <p:nvPr/>
        </p:nvCxnSpPr>
        <p:spPr>
          <a:xfrm>
            <a:off x="11384491" y="1726568"/>
            <a:ext cx="0" cy="251862"/>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90DF30-AB8C-47BC-91D0-4F4C1606AD5E}"/>
              </a:ext>
            </a:extLst>
          </p:cNvPr>
          <p:cNvSpPr>
            <a:spLocks noGrp="1"/>
          </p:cNvSpPr>
          <p:nvPr>
            <p:ph type="body" sz="quarter" idx="10"/>
          </p:nvPr>
        </p:nvSpPr>
        <p:spPr>
          <a:xfrm>
            <a:off x="435531" y="911546"/>
            <a:ext cx="2591081" cy="1679254"/>
          </a:xfrm>
        </p:spPr>
        <p:txBody>
          <a:bodyPr/>
          <a:lstStyle/>
          <a:p>
            <a:pPr marL="171450" indent="-171450" algn="just">
              <a:lnSpc>
                <a:spcPct val="100000"/>
              </a:lnSpc>
              <a:spcBef>
                <a:spcPts val="0"/>
              </a:spcBef>
              <a:buFont typeface="Wingdings" panose="05000000000000000000" pitchFamily="2" charset="2"/>
              <a:buChar char="Ø"/>
            </a:pPr>
            <a:r>
              <a:rPr lang="mn-MN" sz="1200" dirty="0">
                <a:solidFill>
                  <a:schemeClr val="tx1"/>
                </a:solidFill>
                <a:latin typeface="Arial" panose="020B0604020202020204" pitchFamily="34" charset="0"/>
                <a:cs typeface="Arial" panose="020B0604020202020204" pitchFamily="34" charset="0"/>
              </a:rPr>
              <a:t>Давсны хэрэглээний талаарх мэдлэг, хандлага, дадлыг үнэлэх нь </a:t>
            </a:r>
          </a:p>
          <a:p>
            <a:pPr marL="171450" indent="-171450" algn="just">
              <a:lnSpc>
                <a:spcPct val="100000"/>
              </a:lnSpc>
              <a:spcBef>
                <a:spcPts val="0"/>
              </a:spcBef>
              <a:buFont typeface="Wingdings" panose="05000000000000000000" pitchFamily="2" charset="2"/>
              <a:buChar char="Ø"/>
            </a:pPr>
            <a:r>
              <a:rPr lang="mn-MN" sz="1200" dirty="0">
                <a:solidFill>
                  <a:schemeClr val="tx1"/>
                </a:solidFill>
                <a:latin typeface="Arial" panose="020B0604020202020204" pitchFamily="34" charset="0"/>
                <a:cs typeface="Arial" panose="020B0604020202020204" pitchFamily="34" charset="0"/>
              </a:rPr>
              <a:t>Эрүүл мэндийн байгууллагаар үйлчлүүлж буй үйлчлүүлэгчдээс архи тамхины хэрэглээг үнэлэх </a:t>
            </a:r>
            <a:r>
              <a:rPr lang="en-US" sz="1200" dirty="0">
                <a:solidFill>
                  <a:schemeClr val="tx1"/>
                </a:solidFill>
                <a:latin typeface="Arial" panose="020B0604020202020204" pitchFamily="34" charset="0"/>
                <a:cs typeface="Arial" panose="020B0604020202020204" pitchFamily="34" charset="0"/>
              </a:rPr>
              <a:t>ASSIST </a:t>
            </a:r>
            <a:r>
              <a:rPr lang="mn-MN" sz="1200" dirty="0">
                <a:solidFill>
                  <a:schemeClr val="tx1"/>
                </a:solidFill>
                <a:latin typeface="Arial" panose="020B0604020202020204" pitchFamily="34" charset="0"/>
                <a:cs typeface="Arial" panose="020B0604020202020204" pitchFamily="34" charset="0"/>
              </a:rPr>
              <a:t>үнэлгээ</a:t>
            </a:r>
          </a:p>
        </p:txBody>
      </p:sp>
      <p:sp>
        <p:nvSpPr>
          <p:cNvPr id="4" name="Text Placeholder 3">
            <a:extLst>
              <a:ext uri="{FF2B5EF4-FFF2-40B4-BE49-F238E27FC236}">
                <a16:creationId xmlns:a16="http://schemas.microsoft.com/office/drawing/2014/main" id="{B5A58065-CE3F-4C57-A205-02F581617D2A}"/>
              </a:ext>
            </a:extLst>
          </p:cNvPr>
          <p:cNvSpPr>
            <a:spLocks noGrp="1"/>
          </p:cNvSpPr>
          <p:nvPr>
            <p:ph type="body" sz="quarter" idx="11"/>
          </p:nvPr>
        </p:nvSpPr>
        <p:spPr>
          <a:xfrm>
            <a:off x="3341238" y="5229537"/>
            <a:ext cx="2578915" cy="1564745"/>
          </a:xfrm>
        </p:spPr>
        <p:txBody>
          <a:bodyPr/>
          <a:lstStyle/>
          <a:p>
            <a:pPr marL="171450" indent="-171450" algn="just">
              <a:buFont typeface="Wingdings" panose="05000000000000000000" pitchFamily="2" charset="2"/>
              <a:buChar char="Ø"/>
            </a:pPr>
            <a:r>
              <a:rPr lang="mn-MN" sz="1200" dirty="0">
                <a:solidFill>
                  <a:schemeClr val="bg1"/>
                </a:solidFill>
                <a:latin typeface="Arial" panose="020B0604020202020204" pitchFamily="34" charset="0"/>
                <a:cs typeface="Arial" panose="020B0604020202020204" pitchFamily="34" charset="0"/>
              </a:rPr>
              <a:t>Артерийн гипертензи өвчний улмаас эмийн эмчилгээнд хамрагддаг үйлчлүүлэгчдийн эмийн эмчилгээний дэглэм сахилт, түүнд нөлөөлж буй зарим хүчин зүйлсийг тодорхойлох нь </a:t>
            </a:r>
          </a:p>
        </p:txBody>
      </p:sp>
      <p:sp>
        <p:nvSpPr>
          <p:cNvPr id="5" name="Text Placeholder 4">
            <a:extLst>
              <a:ext uri="{FF2B5EF4-FFF2-40B4-BE49-F238E27FC236}">
                <a16:creationId xmlns:a16="http://schemas.microsoft.com/office/drawing/2014/main" id="{1EC11EC0-2D54-4EA3-A39B-10A154E6A6D0}"/>
              </a:ext>
            </a:extLst>
          </p:cNvPr>
          <p:cNvSpPr>
            <a:spLocks noGrp="1"/>
          </p:cNvSpPr>
          <p:nvPr>
            <p:ph type="body" sz="quarter" idx="12"/>
          </p:nvPr>
        </p:nvSpPr>
        <p:spPr>
          <a:xfrm>
            <a:off x="3341239" y="1029242"/>
            <a:ext cx="2591081" cy="1373757"/>
          </a:xfrm>
        </p:spPr>
        <p:txBody>
          <a:bodyPr/>
          <a:lstStyle/>
          <a:p>
            <a:pPr marL="171450" indent="-171450" algn="just">
              <a:buFont typeface="Wingdings" panose="05000000000000000000" pitchFamily="2" charset="2"/>
              <a:buChar char="Ø"/>
            </a:pPr>
            <a:r>
              <a:rPr lang="ru-RU" sz="1200" dirty="0">
                <a:latin typeface="Arial" panose="020B0604020202020204" pitchFamily="34" charset="0"/>
                <a:cs typeface="Arial" panose="020B0604020202020204" pitchFamily="34" charset="0"/>
              </a:rPr>
              <a:t>Хүн амын хооллолтын байдлын судалгаа</a:t>
            </a:r>
            <a:endParaRPr lang="mn-MN" sz="1200" dirty="0">
              <a:latin typeface="Arial" panose="020B0604020202020204" pitchFamily="34" charset="0"/>
              <a:cs typeface="Arial" panose="020B0604020202020204" pitchFamily="34" charset="0"/>
            </a:endParaRPr>
          </a:p>
          <a:p>
            <a:pPr marL="171450" indent="-171450" algn="just">
              <a:buFont typeface="Wingdings" panose="05000000000000000000" pitchFamily="2" charset="2"/>
              <a:buChar char="Ø"/>
            </a:pPr>
            <a:r>
              <a:rPr lang="mn-MN" sz="1200" dirty="0">
                <a:latin typeface="Arial" panose="020B0604020202020204" pitchFamily="34" charset="0"/>
                <a:cs typeface="Arial" panose="020B0604020202020204" pitchFamily="34" charset="0"/>
              </a:rPr>
              <a:t>Арвайхээр сумын зарим төрийн албан хаагчдын идэвхтэй хөдөлгөөнөөр хичээллэх мэдлэг, хандлага, дадлыг тогтоох нь</a:t>
            </a:r>
          </a:p>
        </p:txBody>
      </p:sp>
      <p:sp>
        <p:nvSpPr>
          <p:cNvPr id="6" name="Text Placeholder 5">
            <a:extLst>
              <a:ext uri="{FF2B5EF4-FFF2-40B4-BE49-F238E27FC236}">
                <a16:creationId xmlns:a16="http://schemas.microsoft.com/office/drawing/2014/main" id="{817A2E57-533F-4FDB-889C-8058C96388AE}"/>
              </a:ext>
            </a:extLst>
          </p:cNvPr>
          <p:cNvSpPr>
            <a:spLocks noGrp="1"/>
          </p:cNvSpPr>
          <p:nvPr>
            <p:ph type="body" sz="quarter" idx="13"/>
          </p:nvPr>
        </p:nvSpPr>
        <p:spPr>
          <a:xfrm>
            <a:off x="9187663" y="1695479"/>
            <a:ext cx="2568806" cy="413520"/>
          </a:xfrm>
        </p:spPr>
        <p:txBody>
          <a:bodyPr/>
          <a:lstStyle/>
          <a:p>
            <a:pPr marL="171450" indent="-171450" algn="just">
              <a:lnSpc>
                <a:spcPct val="100000"/>
              </a:lnSpc>
              <a:spcBef>
                <a:spcPts val="0"/>
              </a:spcBef>
              <a:buFont typeface="Wingdings" panose="05000000000000000000" pitchFamily="2" charset="2"/>
              <a:buChar char="Ø"/>
            </a:pPr>
            <a:r>
              <a:rPr lang="mn-MN" sz="1200" dirty="0">
                <a:latin typeface="Arial" panose="020B0604020202020204" pitchFamily="34" charset="0"/>
                <a:cs typeface="Arial" panose="020B0604020202020204" pitchFamily="34" charset="0"/>
              </a:rPr>
              <a:t>Ерөнхий боловсролын сургуулийн сурагчид, ПТК-ийн оюутнуудын дунд ухаалаг утасны хэрэглээ ба донтолтыг судлах нь</a:t>
            </a:r>
          </a:p>
          <a:p>
            <a:pPr marL="171450" indent="-171450" algn="just">
              <a:lnSpc>
                <a:spcPct val="100000"/>
              </a:lnSpc>
              <a:spcBef>
                <a:spcPts val="0"/>
              </a:spcBef>
              <a:buFont typeface="Wingdings" panose="05000000000000000000" pitchFamily="2" charset="2"/>
              <a:buChar char="Ø"/>
            </a:pPr>
            <a:r>
              <a:rPr lang="mn-MN" sz="1200" dirty="0">
                <a:latin typeface="Arial" panose="020B0604020202020204" pitchFamily="34" charset="0"/>
                <a:cs typeface="Arial" panose="020B0604020202020204" pitchFamily="34" charset="0"/>
              </a:rPr>
              <a:t>Эрүүл мэндийн байгууллагын ажилчдын стрессийн түвшинг   тодорхойлох нь</a:t>
            </a:r>
          </a:p>
          <a:p>
            <a:pPr marL="342900" indent="-342900" algn="just">
              <a:buFont typeface="+mj-lt"/>
              <a:buAutoNum type="arabicPeriod"/>
            </a:pPr>
            <a:endParaRPr lang="mn-MN" sz="1200" dirty="0">
              <a:latin typeface="Arial" panose="020B0604020202020204" pitchFamily="34" charset="0"/>
              <a:cs typeface="Arial" panose="020B0604020202020204" pitchFamily="34" charset="0"/>
            </a:endParaRPr>
          </a:p>
        </p:txBody>
      </p:sp>
      <p:sp>
        <p:nvSpPr>
          <p:cNvPr id="7" name="Text Placeholder 6">
            <a:extLst>
              <a:ext uri="{FF2B5EF4-FFF2-40B4-BE49-F238E27FC236}">
                <a16:creationId xmlns:a16="http://schemas.microsoft.com/office/drawing/2014/main" id="{3566C738-D968-418F-8856-EF4E76E999DB}"/>
              </a:ext>
            </a:extLst>
          </p:cNvPr>
          <p:cNvSpPr>
            <a:spLocks noGrp="1"/>
          </p:cNvSpPr>
          <p:nvPr>
            <p:ph type="body" sz="quarter" idx="14"/>
          </p:nvPr>
        </p:nvSpPr>
        <p:spPr>
          <a:xfrm>
            <a:off x="393611" y="5312248"/>
            <a:ext cx="2674920" cy="1369140"/>
          </a:xfrm>
        </p:spPr>
        <p:txBody>
          <a:bodyPr/>
          <a:lstStyle/>
          <a:p>
            <a:pPr marL="171450" indent="-171450" algn="just">
              <a:lnSpc>
                <a:spcPct val="100000"/>
              </a:lnSpc>
              <a:spcBef>
                <a:spcPts val="0"/>
              </a:spcBef>
              <a:buFont typeface="Wingdings" panose="05000000000000000000" pitchFamily="2" charset="2"/>
              <a:buChar char="Ø"/>
            </a:pPr>
            <a:r>
              <a:rPr lang="mn-MN" sz="1100" dirty="0">
                <a:latin typeface="Arial" panose="020B0604020202020204" pitchFamily="34" charset="0"/>
                <a:cs typeface="Arial" panose="020B0604020202020204" pitchFamily="34" charset="0"/>
              </a:rPr>
              <a:t>Сүрьеэ өвчний талаарх мэдлэгийг үнэлэх судалгаа</a:t>
            </a:r>
          </a:p>
          <a:p>
            <a:pPr marL="171450" indent="-171450" algn="just">
              <a:lnSpc>
                <a:spcPct val="100000"/>
              </a:lnSpc>
              <a:spcBef>
                <a:spcPts val="0"/>
              </a:spcBef>
              <a:buFont typeface="Wingdings" panose="05000000000000000000" pitchFamily="2" charset="2"/>
              <a:buChar char="Ø"/>
            </a:pPr>
            <a:r>
              <a:rPr lang="mn-MN" sz="1100" dirty="0">
                <a:latin typeface="Arial" panose="020B0604020202020204" pitchFamily="34" charset="0"/>
                <a:cs typeface="Arial" panose="020B0604020202020204" pitchFamily="34" charset="0"/>
              </a:rPr>
              <a:t>Хүн амын дундах хачгаар дамжих халдвар өвчний талаарх мэдлэг, хандлагыг үнэлэх нь</a:t>
            </a:r>
          </a:p>
          <a:p>
            <a:pPr marL="171450" indent="-171450" algn="just">
              <a:lnSpc>
                <a:spcPct val="100000"/>
              </a:lnSpc>
              <a:spcBef>
                <a:spcPts val="0"/>
              </a:spcBef>
              <a:buFont typeface="Wingdings" panose="05000000000000000000" pitchFamily="2" charset="2"/>
              <a:buChar char="Ø"/>
            </a:pPr>
            <a:r>
              <a:rPr lang="mn-MN" sz="1100" dirty="0">
                <a:latin typeface="Arial" panose="020B0604020202020204" pitchFamily="34" charset="0"/>
                <a:cs typeface="Arial" panose="020B0604020202020204" pitchFamily="34" charset="0"/>
              </a:rPr>
              <a:t>ПТК, дунд болон ахлах ангийн сурагчдын БЗДХ-аас урьдчилан сэргийлэх мэдлэг, хандлагын судалгаа</a:t>
            </a:r>
          </a:p>
          <a:p>
            <a:pPr algn="just">
              <a:lnSpc>
                <a:spcPct val="100000"/>
              </a:lnSpc>
              <a:spcBef>
                <a:spcPts val="0"/>
              </a:spcBef>
            </a:pPr>
            <a:r>
              <a:rPr lang="mn-MN" sz="1100" dirty="0">
                <a:latin typeface="Arial" panose="020B0604020202020204" pitchFamily="34" charset="0"/>
                <a:cs typeface="Arial" panose="020B0604020202020204" pitchFamily="34" charset="0"/>
              </a:rPr>
              <a:t> </a:t>
            </a:r>
          </a:p>
        </p:txBody>
      </p:sp>
      <p:sp>
        <p:nvSpPr>
          <p:cNvPr id="10" name="Text Placeholder 9">
            <a:extLst>
              <a:ext uri="{FF2B5EF4-FFF2-40B4-BE49-F238E27FC236}">
                <a16:creationId xmlns:a16="http://schemas.microsoft.com/office/drawing/2014/main" id="{B5A1FC36-9475-4B00-93FA-42D000222D7C}"/>
              </a:ext>
            </a:extLst>
          </p:cNvPr>
          <p:cNvSpPr>
            <a:spLocks noGrp="1"/>
          </p:cNvSpPr>
          <p:nvPr>
            <p:ph type="body" sz="quarter" idx="17"/>
          </p:nvPr>
        </p:nvSpPr>
        <p:spPr>
          <a:xfrm>
            <a:off x="6246947" y="1633799"/>
            <a:ext cx="2591081" cy="475200"/>
          </a:xfrm>
        </p:spPr>
        <p:txBody>
          <a:bodyPr/>
          <a:lstStyle/>
          <a:p>
            <a:pPr marL="171450" indent="-171450" algn="just">
              <a:lnSpc>
                <a:spcPct val="100000"/>
              </a:lnSpc>
              <a:spcBef>
                <a:spcPts val="0"/>
              </a:spcBef>
              <a:buFont typeface="Wingdings" panose="05000000000000000000" pitchFamily="2" charset="2"/>
              <a:buChar char="Ø"/>
            </a:pPr>
            <a:r>
              <a:rPr lang="mn-MN" sz="1200" dirty="0">
                <a:latin typeface="Arial" panose="020B0604020202020204" pitchFamily="34" charset="0"/>
                <a:cs typeface="Arial" panose="020B0604020202020204" pitchFamily="34" charset="0"/>
              </a:rPr>
              <a:t>Орчны эрүүл мэнд ба ундны усны талаарх мэдлэг, хандлага, дадлыг үнэлэх бичил судалгаа</a:t>
            </a:r>
          </a:p>
          <a:p>
            <a:pPr marL="171450" indent="-171450" algn="just">
              <a:lnSpc>
                <a:spcPct val="100000"/>
              </a:lnSpc>
              <a:spcBef>
                <a:spcPts val="0"/>
              </a:spcBef>
              <a:buFont typeface="Wingdings" panose="05000000000000000000" pitchFamily="2" charset="2"/>
              <a:buChar char="Ø"/>
            </a:pPr>
            <a:r>
              <a:rPr lang="mn-MN" sz="1200" dirty="0">
                <a:latin typeface="Arial" panose="020B0604020202020204" pitchFamily="34" charset="0"/>
                <a:cs typeface="Arial" panose="020B0604020202020204" pitchFamily="34" charset="0"/>
              </a:rPr>
              <a:t>Өвөрхангай аймгийн хүн амын хуванцар савны талаарх мэдлэг, хандлага, дадлыг тогтоох судалгаа</a:t>
            </a:r>
          </a:p>
          <a:p>
            <a:pPr marL="342900" indent="-342900" algn="just">
              <a:buFont typeface="+mj-lt"/>
              <a:buAutoNum type="arabicPeriod"/>
            </a:pPr>
            <a:endParaRPr lang="mn-MN" sz="1200" dirty="0">
              <a:latin typeface="Arial" panose="020B0604020202020204" pitchFamily="34" charset="0"/>
              <a:cs typeface="Arial" panose="020B0604020202020204" pitchFamily="34" charset="0"/>
            </a:endParaRPr>
          </a:p>
        </p:txBody>
      </p:sp>
      <p:pic>
        <p:nvPicPr>
          <p:cNvPr id="45" name="Picture 44">
            <a:extLst>
              <a:ext uri="{FF2B5EF4-FFF2-40B4-BE49-F238E27FC236}">
                <a16:creationId xmlns:a16="http://schemas.microsoft.com/office/drawing/2014/main" id="{94CE90EE-5D8B-4897-A6FD-A47C98F6D5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02229" y="3742370"/>
            <a:ext cx="1369140" cy="1369140"/>
          </a:xfrm>
          <a:prstGeom prst="rect">
            <a:avLst/>
          </a:prstGeom>
        </p:spPr>
      </p:pic>
      <p:sp>
        <p:nvSpPr>
          <p:cNvPr id="53" name="Text Placeholder 52">
            <a:extLst>
              <a:ext uri="{FF2B5EF4-FFF2-40B4-BE49-F238E27FC236}">
                <a16:creationId xmlns:a16="http://schemas.microsoft.com/office/drawing/2014/main" id="{C58FE034-4BEA-4965-9399-CA1182C416D6}"/>
              </a:ext>
            </a:extLst>
          </p:cNvPr>
          <p:cNvSpPr>
            <a:spLocks noGrp="1"/>
          </p:cNvSpPr>
          <p:nvPr>
            <p:ph type="body" sz="quarter" idx="16"/>
          </p:nvPr>
        </p:nvSpPr>
        <p:spPr>
          <a:xfrm>
            <a:off x="6192860" y="5876449"/>
            <a:ext cx="2645167" cy="475200"/>
          </a:xfrm>
        </p:spPr>
        <p:txBody>
          <a:bodyPr/>
          <a:lstStyle/>
          <a:p>
            <a:pPr marL="171450" indent="-171450" algn="just">
              <a:lnSpc>
                <a:spcPct val="100000"/>
              </a:lnSpc>
              <a:spcBef>
                <a:spcPts val="0"/>
              </a:spcBef>
              <a:buFont typeface="Wingdings" panose="05000000000000000000" pitchFamily="2" charset="2"/>
              <a:buChar char="Ø"/>
            </a:pPr>
            <a:r>
              <a:rPr lang="mn-MN" sz="1100" dirty="0">
                <a:latin typeface="Arial" panose="020B0604020202020204" pitchFamily="34" charset="0"/>
                <a:cs typeface="Arial" panose="020B0604020202020204" pitchFamily="34" charset="0"/>
              </a:rPr>
              <a:t>“</a:t>
            </a:r>
            <a:r>
              <a:rPr lang="mn-MN" sz="1100" dirty="0">
                <a:solidFill>
                  <a:schemeClr val="bg1"/>
                </a:solidFill>
                <a:latin typeface="Arial" panose="020B0604020202020204" pitchFamily="34" charset="0"/>
                <a:cs typeface="Arial" panose="020B0604020202020204" pitchFamily="34" charset="0"/>
              </a:rPr>
              <a:t>Коронавируст халдвар /ковид-19/-ийн талаарх хүн амын ойлголт, мэдлэг, хандлага, дадал” судалгаа</a:t>
            </a:r>
          </a:p>
          <a:p>
            <a:pPr marL="171450" indent="-171450" algn="just">
              <a:lnSpc>
                <a:spcPct val="100000"/>
              </a:lnSpc>
              <a:spcBef>
                <a:spcPts val="0"/>
              </a:spcBef>
              <a:buFont typeface="Wingdings" panose="05000000000000000000" pitchFamily="2" charset="2"/>
              <a:buChar char="Ø"/>
            </a:pPr>
            <a:r>
              <a:rPr lang="mn-MN" sz="1100" dirty="0">
                <a:solidFill>
                  <a:schemeClr val="bg1"/>
                </a:solidFill>
                <a:latin typeface="Arial" panose="020B0604020202020204" pitchFamily="34" charset="0"/>
                <a:cs typeface="Arial" panose="020B0604020202020204" pitchFamily="34" charset="0"/>
              </a:rPr>
              <a:t>Арвайхээр сумын хүн амын коронавируст халдвар (КОВИД-19)-аас урьдчилан сэргийлэх талаарх хандлага, дадлыг үнэлэх судалгаа /ярилцлагын аргаар/ </a:t>
            </a:r>
          </a:p>
          <a:p>
            <a:endParaRPr lang="en-US" sz="1200" dirty="0"/>
          </a:p>
        </p:txBody>
      </p:sp>
      <p:sp>
        <p:nvSpPr>
          <p:cNvPr id="64" name="Text Placeholder 63">
            <a:extLst>
              <a:ext uri="{FF2B5EF4-FFF2-40B4-BE49-F238E27FC236}">
                <a16:creationId xmlns:a16="http://schemas.microsoft.com/office/drawing/2014/main" id="{DD756702-94AA-405B-9D26-CD1ABB070A1A}"/>
              </a:ext>
            </a:extLst>
          </p:cNvPr>
          <p:cNvSpPr>
            <a:spLocks noGrp="1"/>
          </p:cNvSpPr>
          <p:nvPr>
            <p:ph type="body" sz="quarter" idx="15"/>
          </p:nvPr>
        </p:nvSpPr>
        <p:spPr>
          <a:xfrm>
            <a:off x="9110734" y="5759218"/>
            <a:ext cx="2553727" cy="475200"/>
          </a:xfrm>
        </p:spPr>
        <p:txBody>
          <a:bodyPr/>
          <a:lstStyle/>
          <a:p>
            <a:pPr marL="171450" indent="-171450" algn="just">
              <a:lnSpc>
                <a:spcPct val="100000"/>
              </a:lnSpc>
              <a:spcBef>
                <a:spcPts val="0"/>
              </a:spcBef>
              <a:buFont typeface="Wingdings" panose="05000000000000000000" pitchFamily="2" charset="2"/>
              <a:buChar char="Ø"/>
            </a:pPr>
            <a:r>
              <a:rPr lang="mn-MN" sz="1200" dirty="0">
                <a:latin typeface="Arial" panose="020B0604020202020204" pitchFamily="34" charset="0"/>
                <a:cs typeface="Arial" panose="020B0604020202020204" pitchFamily="34" charset="0"/>
              </a:rPr>
              <a:t>Ахмад настнуудын эрүүл мэндиййн зарим асуудлыг судлах нь </a:t>
            </a:r>
          </a:p>
          <a:p>
            <a:pPr marL="171450" indent="-171450" algn="just">
              <a:lnSpc>
                <a:spcPct val="100000"/>
              </a:lnSpc>
              <a:spcBef>
                <a:spcPts val="0"/>
              </a:spcBef>
              <a:buFont typeface="Wingdings" panose="05000000000000000000" pitchFamily="2" charset="2"/>
              <a:buChar char="Ø"/>
            </a:pPr>
            <a:r>
              <a:rPr lang="mn-MN" sz="1200" dirty="0">
                <a:latin typeface="Arial" panose="020B0604020202020204" pitchFamily="34" charset="0"/>
                <a:cs typeface="Arial" panose="020B0604020202020204" pitchFamily="34" charset="0"/>
              </a:rPr>
              <a:t>Отор нүүдлээр явж буй иргэдэд үзүүлсэн эрүүл мэндийн тусламж үйлчилгээний хүртээмж, цаашид анхаарах асуудлууд</a:t>
            </a:r>
          </a:p>
        </p:txBody>
      </p:sp>
      <p:sp>
        <p:nvSpPr>
          <p:cNvPr id="65" name="Rectangle 64">
            <a:extLst>
              <a:ext uri="{FF2B5EF4-FFF2-40B4-BE49-F238E27FC236}">
                <a16:creationId xmlns:a16="http://schemas.microsoft.com/office/drawing/2014/main" id="{4021C408-3123-460A-AB21-ADE0E45D2E7E}"/>
              </a:ext>
            </a:extLst>
          </p:cNvPr>
          <p:cNvSpPr/>
          <p:nvPr/>
        </p:nvSpPr>
        <p:spPr>
          <a:xfrm>
            <a:off x="8713595" y="3105834"/>
            <a:ext cx="3042874" cy="646331"/>
          </a:xfrm>
          <a:prstGeom prst="rect">
            <a:avLst/>
          </a:prstGeom>
        </p:spPr>
        <p:txBody>
          <a:bodyPr wrap="square">
            <a:spAutoFit/>
          </a:bodyPr>
          <a:lstStyle/>
          <a:p>
            <a:pPr algn="ctr"/>
            <a:r>
              <a:rPr lang="mn-MN" b="1" i="1" dirty="0">
                <a:latin typeface="Arial" panose="020B0604020202020204" pitchFamily="34" charset="0"/>
                <a:cs typeface="Arial" panose="020B0604020202020204" pitchFamily="34" charset="0"/>
              </a:rPr>
              <a:t>Судалгааны үр дүнтэй </a:t>
            </a:r>
          </a:p>
          <a:p>
            <a:pPr algn="ctr"/>
            <a:r>
              <a:rPr lang="mn-MN" b="1" i="1" dirty="0">
                <a:latin typeface="Arial" panose="020B0604020202020204" pitchFamily="34" charset="0"/>
                <a:cs typeface="Arial" panose="020B0604020202020204" pitchFamily="34" charset="0"/>
              </a:rPr>
              <a:t>танилцах</a:t>
            </a:r>
            <a:endParaRPr lang="en-US" b="1" i="1" dirty="0">
              <a:latin typeface="Arial" panose="020B0604020202020204" pitchFamily="34" charset="0"/>
              <a:cs typeface="Arial" panose="020B0604020202020204" pitchFamily="34" charset="0"/>
            </a:endParaRPr>
          </a:p>
        </p:txBody>
      </p:sp>
      <p:sp>
        <p:nvSpPr>
          <p:cNvPr id="66" name="Oval 65">
            <a:extLst>
              <a:ext uri="{FF2B5EF4-FFF2-40B4-BE49-F238E27FC236}">
                <a16:creationId xmlns:a16="http://schemas.microsoft.com/office/drawing/2014/main" id="{D7CB9367-EBD8-447F-9E23-DE70E81EA3F5}"/>
              </a:ext>
            </a:extLst>
          </p:cNvPr>
          <p:cNvSpPr/>
          <p:nvPr/>
        </p:nvSpPr>
        <p:spPr>
          <a:xfrm>
            <a:off x="4044462" y="2990198"/>
            <a:ext cx="4103076" cy="165214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mn-MN" dirty="0">
                <a:solidFill>
                  <a:schemeClr val="tx1"/>
                </a:solidFill>
                <a:latin typeface="Arial" panose="020B0604020202020204" pitchFamily="34" charset="0"/>
                <a:cs typeface="Arial" panose="020B0604020202020204" pitchFamily="34" charset="0"/>
              </a:rPr>
              <a:t>                </a:t>
            </a:r>
            <a:r>
              <a:rPr lang="mn-MN" b="1" dirty="0">
                <a:solidFill>
                  <a:srgbClr val="C00000"/>
                </a:solidFill>
                <a:latin typeface="Arial" panose="020B0604020202020204" pitchFamily="34" charset="0"/>
                <a:cs typeface="Arial" panose="020B0604020202020204" pitchFamily="34" charset="0"/>
              </a:rPr>
              <a:t>Мэдлэг - 55.9</a:t>
            </a:r>
          </a:p>
          <a:p>
            <a:pPr algn="just"/>
            <a:r>
              <a:rPr lang="mn-MN" b="1" dirty="0">
                <a:solidFill>
                  <a:srgbClr val="C00000"/>
                </a:solidFill>
                <a:latin typeface="Arial" panose="020B0604020202020204" pitchFamily="34" charset="0"/>
                <a:cs typeface="Arial" panose="020B0604020202020204" pitchFamily="34" charset="0"/>
              </a:rPr>
              <a:t>                Хандлага- 53.5</a:t>
            </a:r>
          </a:p>
          <a:p>
            <a:pPr algn="just"/>
            <a:r>
              <a:rPr lang="mn-MN" b="1" dirty="0">
                <a:solidFill>
                  <a:srgbClr val="C00000"/>
                </a:solidFill>
                <a:latin typeface="Arial" panose="020B0604020202020204" pitchFamily="34" charset="0"/>
                <a:cs typeface="Arial" panose="020B0604020202020204" pitchFamily="34" charset="0"/>
              </a:rPr>
              <a:t>                Дадал - 43.2  </a:t>
            </a:r>
            <a:endParaRPr lang="en-US" b="1" dirty="0">
              <a:solidFill>
                <a:srgbClr val="C00000"/>
              </a:solidFill>
              <a:latin typeface="Arial" panose="020B0604020202020204" pitchFamily="34" charset="0"/>
              <a:cs typeface="Arial" panose="020B0604020202020204" pitchFamily="34" charset="0"/>
            </a:endParaRPr>
          </a:p>
        </p:txBody>
      </p:sp>
      <p:sp>
        <p:nvSpPr>
          <p:cNvPr id="69" name="Double Brace 68">
            <a:extLst>
              <a:ext uri="{FF2B5EF4-FFF2-40B4-BE49-F238E27FC236}">
                <a16:creationId xmlns:a16="http://schemas.microsoft.com/office/drawing/2014/main" id="{B0E739CF-ADB0-41EC-992C-E389EBFB1774}"/>
              </a:ext>
            </a:extLst>
          </p:cNvPr>
          <p:cNvSpPr/>
          <p:nvPr/>
        </p:nvSpPr>
        <p:spPr>
          <a:xfrm>
            <a:off x="5499153" y="3322010"/>
            <a:ext cx="2214632" cy="914400"/>
          </a:xfrm>
          <a:prstGeom prst="bracePair">
            <a:avLst/>
          </a:prstGeom>
          <a:ln>
            <a:solidFill>
              <a:srgbClr val="0000FF"/>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70" name="Arrow: Striped Right 69">
            <a:extLst>
              <a:ext uri="{FF2B5EF4-FFF2-40B4-BE49-F238E27FC236}">
                <a16:creationId xmlns:a16="http://schemas.microsoft.com/office/drawing/2014/main" id="{E5564C08-E747-421B-8513-F6FD0D9F5943}"/>
              </a:ext>
            </a:extLst>
          </p:cNvPr>
          <p:cNvSpPr/>
          <p:nvPr/>
        </p:nvSpPr>
        <p:spPr>
          <a:xfrm>
            <a:off x="4244269" y="3479559"/>
            <a:ext cx="1160069" cy="646963"/>
          </a:xfrm>
          <a:prstGeom prst="striped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1" name="TextBox 70">
            <a:extLst>
              <a:ext uri="{FF2B5EF4-FFF2-40B4-BE49-F238E27FC236}">
                <a16:creationId xmlns:a16="http://schemas.microsoft.com/office/drawing/2014/main" id="{F2E5A1EA-C453-49A0-B861-22F791B70FE0}"/>
              </a:ext>
            </a:extLst>
          </p:cNvPr>
          <p:cNvSpPr txBox="1"/>
          <p:nvPr/>
        </p:nvSpPr>
        <p:spPr>
          <a:xfrm>
            <a:off x="4260952" y="3618374"/>
            <a:ext cx="1254884" cy="369332"/>
          </a:xfrm>
          <a:prstGeom prst="rect">
            <a:avLst/>
          </a:prstGeom>
          <a:noFill/>
        </p:spPr>
        <p:txBody>
          <a:bodyPr wrap="square" rtlCol="0">
            <a:spAutoFit/>
          </a:bodyPr>
          <a:lstStyle/>
          <a:p>
            <a:r>
              <a:rPr lang="mn-MN" b="1" dirty="0">
                <a:solidFill>
                  <a:schemeClr val="bg1"/>
                </a:solidFill>
                <a:latin typeface="Arial" panose="020B0604020202020204" pitchFamily="34" charset="0"/>
                <a:cs typeface="Arial" panose="020B0604020202020204" pitchFamily="34" charset="0"/>
              </a:rPr>
              <a:t>Түвшин</a:t>
            </a:r>
            <a:endParaRPr lang="en-US" b="1" dirty="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54EE0C82-5CB5-7990-567F-F3A6104CD304}"/>
              </a:ext>
            </a:extLst>
          </p:cNvPr>
          <p:cNvSpPr/>
          <p:nvPr/>
        </p:nvSpPr>
        <p:spPr>
          <a:xfrm>
            <a:off x="0" y="0"/>
            <a:ext cx="12192000" cy="923330"/>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p>
            <a:pPr marL="0" marR="0" indent="0"/>
            <a:r>
              <a:rPr lang="mn-MN" sz="3100" b="1" dirty="0">
                <a:solidFill>
                  <a:srgbClr val="FFFFFF"/>
                </a:solidFill>
                <a:latin typeface="Arial"/>
              </a:rPr>
              <a:t>      </a:t>
            </a:r>
            <a:endParaRPr lang="mn" sz="3200" b="1" dirty="0">
              <a:solidFill>
                <a:srgbClr val="FFFFFF"/>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BE2B75DF-1568-8659-D760-D8E75F54B0B3}"/>
              </a:ext>
            </a:extLst>
          </p:cNvPr>
          <p:cNvSpPr/>
          <p:nvPr/>
        </p:nvSpPr>
        <p:spPr>
          <a:xfrm>
            <a:off x="-22860" y="0"/>
            <a:ext cx="297180" cy="92333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1" name="Picture 10">
            <a:extLst>
              <a:ext uri="{FF2B5EF4-FFF2-40B4-BE49-F238E27FC236}">
                <a16:creationId xmlns:a16="http://schemas.microsoft.com/office/drawing/2014/main" id="{E9EC8428-A104-4FE1-2DDE-008B2FB87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154" y="12318"/>
            <a:ext cx="2476846" cy="911012"/>
          </a:xfrm>
          <a:prstGeom prst="rect">
            <a:avLst/>
          </a:prstGeom>
        </p:spPr>
      </p:pic>
      <p:sp>
        <p:nvSpPr>
          <p:cNvPr id="12" name="TextBox 11">
            <a:extLst>
              <a:ext uri="{FF2B5EF4-FFF2-40B4-BE49-F238E27FC236}">
                <a16:creationId xmlns:a16="http://schemas.microsoft.com/office/drawing/2014/main" id="{F6F88672-A3EC-238C-A27E-2556DAFD119D}"/>
              </a:ext>
            </a:extLst>
          </p:cNvPr>
          <p:cNvSpPr txBox="1"/>
          <p:nvPr/>
        </p:nvSpPr>
        <p:spPr>
          <a:xfrm>
            <a:off x="64873" y="335612"/>
            <a:ext cx="9885234" cy="379719"/>
          </a:xfrm>
          <a:prstGeom prst="rect">
            <a:avLst/>
          </a:prstGeom>
          <a:noFill/>
        </p:spPr>
        <p:txBody>
          <a:bodyPr wrap="square" rtlCol="0">
            <a:spAutoFit/>
          </a:bodyPr>
          <a:lstStyle/>
          <a:p>
            <a:pPr algn="ctr" defTabSz="1219170" latinLnBrk="1">
              <a:lnSpc>
                <a:spcPts val="1799"/>
              </a:lnSpc>
              <a:spcBef>
                <a:spcPts val="0"/>
              </a:spcBef>
              <a:defRPr/>
            </a:pPr>
            <a:r>
              <a:rPr lang="mn-MN" sz="3800" dirty="0">
                <a:solidFill>
                  <a:schemeClr val="bg1"/>
                </a:solidFill>
                <a:latin typeface="Times New Roman" panose="02020603050405020304" pitchFamily="18" charset="0"/>
                <a:cs typeface="Times New Roman" panose="02020603050405020304" pitchFamily="18" charset="0"/>
              </a:rPr>
              <a:t>Эрсдэлт хүчин зүйлийн тандалт, судалгаа-16</a:t>
            </a:r>
            <a:endParaRPr lang="mn-MN" sz="3800" spc="23" dirty="0">
              <a:solidFill>
                <a:schemeClr val="bg1"/>
              </a:solidFill>
              <a:latin typeface="Times New Roman" panose="02020603050405020304" pitchFamily="18" charset="0"/>
              <a:cs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ED09A8D4-8997-E286-34C9-CD3FC929D275}"/>
              </a:ext>
            </a:extLst>
          </p:cNvPr>
          <p:cNvCxnSpPr>
            <a:cxnSpLocks/>
          </p:cNvCxnSpPr>
          <p:nvPr/>
        </p:nvCxnSpPr>
        <p:spPr>
          <a:xfrm flipV="1">
            <a:off x="11517000" y="660434"/>
            <a:ext cx="0" cy="258743"/>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075296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51104" y="1222615"/>
            <a:ext cx="5644896" cy="653796"/>
          </a:xfrm>
          <a:prstGeom prst="rect">
            <a:avLst/>
          </a:prstGeom>
          <a:noFill/>
        </p:spPr>
        <p:txBody>
          <a:bodyPr lIns="0" tIns="0" rIns="0" bIns="0">
            <a:noAutofit/>
          </a:bodyPr>
          <a:lstStyle/>
          <a:p>
            <a:pPr algn="ctr"/>
            <a:r>
              <a:rPr lang="mn-MN" b="1" dirty="0">
                <a:cs typeface="Arial" panose="020B0604020202020204" pitchFamily="34" charset="0"/>
              </a:rPr>
              <a:t>Хүн амын өвчлөлийн тэргүүлэх шалтгаан  </a:t>
            </a:r>
            <a:br>
              <a:rPr lang="mn-MN" b="1" dirty="0">
                <a:cs typeface="Arial" panose="020B0604020202020204" pitchFamily="34" charset="0"/>
              </a:rPr>
            </a:br>
            <a:r>
              <a:rPr lang="mn-MN" b="1" dirty="0">
                <a:cs typeface="Arial" panose="020B0604020202020204" pitchFamily="34" charset="0"/>
              </a:rPr>
              <a:t>10000 хүн амд  2008-2023 он </a:t>
            </a:r>
            <a:endParaRPr lang="en-US" b="1" dirty="0">
              <a:cs typeface="Arial" panose="020B0604020202020204" pitchFamily="34" charset="0"/>
            </a:endParaRPr>
          </a:p>
          <a:p>
            <a:pPr marL="0" marR="0" indent="0" algn="ctr"/>
            <a:endParaRPr lang="mn" b="1" dirty="0">
              <a:latin typeface="Tahoma"/>
            </a:endParaRPr>
          </a:p>
        </p:txBody>
      </p:sp>
      <p:sp>
        <p:nvSpPr>
          <p:cNvPr id="11" name="Rectangle 10"/>
          <p:cNvSpPr/>
          <p:nvPr/>
        </p:nvSpPr>
        <p:spPr>
          <a:xfrm>
            <a:off x="6440424" y="1232804"/>
            <a:ext cx="5425440" cy="446532"/>
          </a:xfrm>
          <a:prstGeom prst="rect">
            <a:avLst/>
          </a:prstGeom>
          <a:noFill/>
        </p:spPr>
        <p:txBody>
          <a:bodyPr lIns="0" tIns="0" rIns="0" bIns="0">
            <a:noAutofit/>
          </a:bodyPr>
          <a:lstStyle/>
          <a:p>
            <a:pPr marL="0" marR="0" indent="0" algn="ctr"/>
            <a:r>
              <a:rPr lang="mn" b="1" dirty="0"/>
              <a:t>Хүн амын нас баралтын тэргүүлэх шалтгаан, 10 000 хүн амд, </a:t>
            </a:r>
            <a:r>
              <a:rPr lang="mn-MN" b="1" dirty="0"/>
              <a:t>2008-2023</a:t>
            </a:r>
            <a:r>
              <a:rPr lang="mn" b="1" dirty="0"/>
              <a:t>он</a:t>
            </a:r>
          </a:p>
        </p:txBody>
      </p:sp>
      <p:sp>
        <p:nvSpPr>
          <p:cNvPr id="15" name="Rectangle 14"/>
          <p:cNvSpPr/>
          <p:nvPr/>
        </p:nvSpPr>
        <p:spPr>
          <a:xfrm>
            <a:off x="7120128" y="4718304"/>
            <a:ext cx="987552" cy="481584"/>
          </a:xfrm>
          <a:prstGeom prst="rect">
            <a:avLst/>
          </a:prstGeom>
          <a:noFill/>
        </p:spPr>
        <p:txBody>
          <a:bodyPr lIns="0" tIns="0" rIns="0" bIns="0">
            <a:noAutofit/>
          </a:bodyPr>
          <a:lstStyle/>
          <a:p>
            <a:pPr marL="0" marR="0" indent="0" algn="ctr"/>
            <a:endParaRPr lang="mn" sz="1800" b="1" dirty="0">
              <a:latin typeface="Tahoma"/>
            </a:endParaRPr>
          </a:p>
        </p:txBody>
      </p:sp>
      <p:sp>
        <p:nvSpPr>
          <p:cNvPr id="17" name="Rectangle 16"/>
          <p:cNvSpPr/>
          <p:nvPr/>
        </p:nvSpPr>
        <p:spPr>
          <a:xfrm>
            <a:off x="8726424" y="4709160"/>
            <a:ext cx="1176528" cy="216408"/>
          </a:xfrm>
          <a:prstGeom prst="rect">
            <a:avLst/>
          </a:prstGeom>
          <a:noFill/>
        </p:spPr>
        <p:txBody>
          <a:bodyPr wrap="none" lIns="0" tIns="0" rIns="0" bIns="0">
            <a:noAutofit/>
          </a:bodyPr>
          <a:lstStyle/>
          <a:p>
            <a:pPr marL="0" marR="0" indent="0" algn="ctr" defTabSz="868680">
              <a:tabLst>
                <a:tab pos="868680" algn="l"/>
              </a:tabLst>
            </a:pPr>
            <a:r>
              <a:rPr lang="mn" sz="1800" b="1" dirty="0">
                <a:latin typeface="Tahoma"/>
              </a:rPr>
              <a:t>	</a:t>
            </a:r>
          </a:p>
        </p:txBody>
      </p:sp>
      <p:pic>
        <p:nvPicPr>
          <p:cNvPr id="13" name="Picture 12">
            <a:extLst>
              <a:ext uri="{FF2B5EF4-FFF2-40B4-BE49-F238E27FC236}">
                <a16:creationId xmlns:a16="http://schemas.microsoft.com/office/drawing/2014/main" id="{13CC7680-509A-4177-846D-70A1A49A72E8}"/>
              </a:ext>
            </a:extLst>
          </p:cNvPr>
          <p:cNvPicPr>
            <a:picLocks noChangeAspect="1"/>
          </p:cNvPicPr>
          <p:nvPr/>
        </p:nvPicPr>
        <p:blipFill>
          <a:blip r:embed="rId2"/>
          <a:stretch>
            <a:fillRect/>
          </a:stretch>
        </p:blipFill>
        <p:spPr>
          <a:xfrm>
            <a:off x="274320" y="1980122"/>
            <a:ext cx="5742433" cy="3460683"/>
          </a:xfrm>
          <a:prstGeom prst="rect">
            <a:avLst/>
          </a:prstGeom>
        </p:spPr>
      </p:pic>
      <p:graphicFrame>
        <p:nvGraphicFramePr>
          <p:cNvPr id="21" name="Content Placeholder 7">
            <a:extLst>
              <a:ext uri="{FF2B5EF4-FFF2-40B4-BE49-F238E27FC236}">
                <a16:creationId xmlns:a16="http://schemas.microsoft.com/office/drawing/2014/main" id="{AE71D7C7-DF70-4604-8608-879405CEAFE7}"/>
              </a:ext>
            </a:extLst>
          </p:cNvPr>
          <p:cNvGraphicFramePr>
            <a:graphicFrameLocks/>
          </p:cNvGraphicFramePr>
          <p:nvPr>
            <p:extLst>
              <p:ext uri="{D42A27DB-BD31-4B8C-83A1-F6EECF244321}">
                <p14:modId xmlns:p14="http://schemas.microsoft.com/office/powerpoint/2010/main" val="530349511"/>
              </p:ext>
            </p:extLst>
          </p:nvPr>
        </p:nvGraphicFramePr>
        <p:xfrm>
          <a:off x="6215415" y="2042052"/>
          <a:ext cx="2762182" cy="31929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Chart 21">
            <a:extLst>
              <a:ext uri="{FF2B5EF4-FFF2-40B4-BE49-F238E27FC236}">
                <a16:creationId xmlns:a16="http://schemas.microsoft.com/office/drawing/2014/main" id="{C2B4B5E4-6030-4C90-9265-4FD68F12D79D}"/>
              </a:ext>
            </a:extLst>
          </p:cNvPr>
          <p:cNvGraphicFramePr>
            <a:graphicFrameLocks/>
          </p:cNvGraphicFramePr>
          <p:nvPr>
            <p:extLst>
              <p:ext uri="{D42A27DB-BD31-4B8C-83A1-F6EECF244321}">
                <p14:modId xmlns:p14="http://schemas.microsoft.com/office/powerpoint/2010/main" val="811736730"/>
              </p:ext>
            </p:extLst>
          </p:nvPr>
        </p:nvGraphicFramePr>
        <p:xfrm>
          <a:off x="8906288" y="1936716"/>
          <a:ext cx="3285712" cy="3453063"/>
        </p:xfrm>
        <a:graphic>
          <a:graphicData uri="http://schemas.openxmlformats.org/drawingml/2006/chart">
            <c:chart xmlns:c="http://schemas.openxmlformats.org/drawingml/2006/chart" xmlns:r="http://schemas.openxmlformats.org/officeDocument/2006/relationships" r:id="rId4"/>
          </a:graphicData>
        </a:graphic>
      </p:graphicFrame>
      <p:sp>
        <p:nvSpPr>
          <p:cNvPr id="24" name="TextBox 23">
            <a:extLst>
              <a:ext uri="{FF2B5EF4-FFF2-40B4-BE49-F238E27FC236}">
                <a16:creationId xmlns:a16="http://schemas.microsoft.com/office/drawing/2014/main" id="{9650D38A-4157-49F0-B728-0287256092A5}"/>
              </a:ext>
            </a:extLst>
          </p:cNvPr>
          <p:cNvSpPr txBox="1"/>
          <p:nvPr/>
        </p:nvSpPr>
        <p:spPr>
          <a:xfrm>
            <a:off x="274320" y="5544516"/>
            <a:ext cx="11591544" cy="9233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mn-MN" sz="180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Хүн амын дунд зонхилон тохиолдож буй халдварт бус өвчлөл өмнөх оноос буурсан, нас баралтын тэргүүлэх шалтгаанд цусны эргэлтийн тогтолцоо, хорт хавдрын  шалтгаант нас баралт  тэргүүлж байна.</a:t>
            </a:r>
            <a:endParaRPr kumimoji="0" lang="en-US" sz="180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CB99D88B-AF88-75AA-C9D0-1792F486317B}"/>
              </a:ext>
            </a:extLst>
          </p:cNvPr>
          <p:cNvSpPr/>
          <p:nvPr/>
        </p:nvSpPr>
        <p:spPr>
          <a:xfrm>
            <a:off x="0" y="0"/>
            <a:ext cx="12192000" cy="923330"/>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p>
            <a:pPr marL="0" marR="0" indent="0"/>
            <a:r>
              <a:rPr lang="mn-MN" sz="3100" b="1" dirty="0">
                <a:solidFill>
                  <a:srgbClr val="FFFFFF"/>
                </a:solidFill>
                <a:latin typeface="Arial"/>
              </a:rPr>
              <a:t>      </a:t>
            </a:r>
            <a:endParaRPr lang="mn" sz="3200" b="1" dirty="0">
              <a:solidFill>
                <a:srgbClr val="FFFFFF"/>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E17E35EE-1FA1-1B1B-0B50-E0C06716EAE9}"/>
              </a:ext>
            </a:extLst>
          </p:cNvPr>
          <p:cNvSpPr/>
          <p:nvPr/>
        </p:nvSpPr>
        <p:spPr>
          <a:xfrm>
            <a:off x="-22860" y="0"/>
            <a:ext cx="297180" cy="92333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2" name="Picture 11">
            <a:extLst>
              <a:ext uri="{FF2B5EF4-FFF2-40B4-BE49-F238E27FC236}">
                <a16:creationId xmlns:a16="http://schemas.microsoft.com/office/drawing/2014/main" id="{1FB9154A-0E82-A839-BF57-AACA4A2460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5154" y="12318"/>
            <a:ext cx="2476846" cy="924054"/>
          </a:xfrm>
          <a:prstGeom prst="rect">
            <a:avLst/>
          </a:prstGeom>
        </p:spPr>
      </p:pic>
      <p:sp>
        <p:nvSpPr>
          <p:cNvPr id="14" name="TextBox 13">
            <a:extLst>
              <a:ext uri="{FF2B5EF4-FFF2-40B4-BE49-F238E27FC236}">
                <a16:creationId xmlns:a16="http://schemas.microsoft.com/office/drawing/2014/main" id="{DDFE3856-9B2C-3FB5-25D5-7EEBBF88796C}"/>
              </a:ext>
            </a:extLst>
          </p:cNvPr>
          <p:cNvSpPr txBox="1"/>
          <p:nvPr/>
        </p:nvSpPr>
        <p:spPr>
          <a:xfrm>
            <a:off x="297180" y="183412"/>
            <a:ext cx="9692294" cy="677108"/>
          </a:xfrm>
          <a:prstGeom prst="rect">
            <a:avLst/>
          </a:prstGeom>
          <a:noFill/>
        </p:spPr>
        <p:txBody>
          <a:bodyPr wrap="square" rtlCol="0">
            <a:spAutoFit/>
          </a:bodyPr>
          <a:lstStyle/>
          <a:p>
            <a:pPr marL="0" marR="0" indent="0"/>
            <a:r>
              <a:rPr lang="mn-MN" sz="3700" b="1" dirty="0">
                <a:solidFill>
                  <a:srgbClr val="FFFFFF"/>
                </a:solidFill>
                <a:latin typeface="Times New Roman" panose="02020603050405020304" pitchFamily="18" charset="0"/>
                <a:cs typeface="Times New Roman" panose="02020603050405020304" pitchFamily="18" charset="0"/>
              </a:rPr>
              <a:t>Өвчлөл, нас баралтын тэргүүлэх шалтгаан </a:t>
            </a:r>
            <a:endParaRPr lang="mn" sz="3700" b="1"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14275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7CC3D7-D8F4-42CD-A0D6-16480010DEF6}"/>
              </a:ext>
            </a:extLst>
          </p:cNvPr>
          <p:cNvSpPr txBox="1"/>
          <p:nvPr/>
        </p:nvSpPr>
        <p:spPr>
          <a:xfrm>
            <a:off x="-661595" y="1541110"/>
            <a:ext cx="3404796" cy="369332"/>
          </a:xfrm>
          <a:prstGeom prst="rect">
            <a:avLst/>
          </a:prstGeom>
          <a:noFill/>
        </p:spPr>
        <p:txBody>
          <a:bodyPr wrap="square" rtlCol="0">
            <a:spAutoFit/>
          </a:bodyPr>
          <a:lstStyle/>
          <a:p>
            <a:endParaRPr lang="en-US" dirty="0"/>
          </a:p>
        </p:txBody>
      </p:sp>
      <p:sp>
        <p:nvSpPr>
          <p:cNvPr id="13" name="TextBox 12">
            <a:extLst>
              <a:ext uri="{FF2B5EF4-FFF2-40B4-BE49-F238E27FC236}">
                <a16:creationId xmlns:a16="http://schemas.microsoft.com/office/drawing/2014/main" id="{20A7E505-B250-409F-AD8B-0F68965E40E6}"/>
              </a:ext>
            </a:extLst>
          </p:cNvPr>
          <p:cNvSpPr txBox="1"/>
          <p:nvPr/>
        </p:nvSpPr>
        <p:spPr>
          <a:xfrm>
            <a:off x="1272995" y="4487336"/>
            <a:ext cx="3747906" cy="400110"/>
          </a:xfrm>
          <a:prstGeom prst="rect">
            <a:avLst/>
          </a:prstGeom>
          <a:solidFill>
            <a:schemeClr val="bg1"/>
          </a:solidFill>
        </p:spPr>
        <p:txBody>
          <a:bodyPr wrap="square" rtlCol="0">
            <a:spAutoFit/>
          </a:bodyPr>
          <a:lstStyle/>
          <a:p>
            <a:pPr algn="ctr"/>
            <a:r>
              <a:rPr lang="mn-MN" sz="2000" b="1" i="1" dirty="0">
                <a:solidFill>
                  <a:srgbClr val="FF0000"/>
                </a:solidFill>
                <a:latin typeface="Arial" panose="020B0604020202020204" pitchFamily="34" charset="0"/>
                <a:cs typeface="Arial" panose="020B0604020202020204" pitchFamily="34" charset="0"/>
              </a:rPr>
              <a:t>Сумдын хамралт </a:t>
            </a:r>
            <a:endParaRPr lang="en-US" sz="2000" b="1" i="1" dirty="0">
              <a:solidFill>
                <a:srgbClr val="FF0000"/>
              </a:solidFill>
              <a:latin typeface="Arial" panose="020B0604020202020204" pitchFamily="34" charset="0"/>
              <a:cs typeface="Arial" panose="020B0604020202020204" pitchFamily="34" charset="0"/>
            </a:endParaRPr>
          </a:p>
        </p:txBody>
      </p:sp>
      <p:graphicFrame>
        <p:nvGraphicFramePr>
          <p:cNvPr id="14" name="Chart 13">
            <a:extLst>
              <a:ext uri="{FF2B5EF4-FFF2-40B4-BE49-F238E27FC236}">
                <a16:creationId xmlns:a16="http://schemas.microsoft.com/office/drawing/2014/main" id="{DF4C1306-0884-40DF-AD91-A28C1161A89E}"/>
              </a:ext>
            </a:extLst>
          </p:cNvPr>
          <p:cNvGraphicFramePr>
            <a:graphicFrameLocks/>
          </p:cNvGraphicFramePr>
          <p:nvPr>
            <p:extLst>
              <p:ext uri="{D42A27DB-BD31-4B8C-83A1-F6EECF244321}">
                <p14:modId xmlns:p14="http://schemas.microsoft.com/office/powerpoint/2010/main" val="299478237"/>
              </p:ext>
            </p:extLst>
          </p:nvPr>
        </p:nvGraphicFramePr>
        <p:xfrm>
          <a:off x="30155" y="3997004"/>
          <a:ext cx="7145196" cy="283506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74292D5-83C3-4657-8356-E1C31B44D6EE}"/>
              </a:ext>
            </a:extLst>
          </p:cNvPr>
          <p:cNvSpPr txBox="1"/>
          <p:nvPr/>
        </p:nvSpPr>
        <p:spPr>
          <a:xfrm>
            <a:off x="101164" y="3066011"/>
            <a:ext cx="866215" cy="584775"/>
          </a:xfrm>
          <a:prstGeom prst="rect">
            <a:avLst/>
          </a:prstGeom>
          <a:noFill/>
        </p:spPr>
        <p:txBody>
          <a:bodyPr wrap="square" rtlCol="0">
            <a:spAutoFit/>
          </a:bodyPr>
          <a:lstStyle/>
          <a:p>
            <a:r>
              <a:rPr lang="mn-MN" sz="1600" dirty="0">
                <a:latin typeface="Arial" panose="020B0604020202020204" pitchFamily="34" charset="0"/>
                <a:cs typeface="Arial" panose="020B0604020202020204" pitchFamily="34" charset="0"/>
              </a:rPr>
              <a:t>0-5 нас</a:t>
            </a:r>
          </a:p>
          <a:p>
            <a:r>
              <a:rPr lang="mn-MN" sz="1600" dirty="0">
                <a:latin typeface="Arial" panose="020B0604020202020204" pitchFamily="34" charset="0"/>
                <a:cs typeface="Arial" panose="020B0604020202020204" pitchFamily="34" charset="0"/>
              </a:rPr>
              <a:t> </a:t>
            </a:r>
            <a:r>
              <a:rPr lang="mn-MN" sz="1600" b="1" dirty="0">
                <a:solidFill>
                  <a:srgbClr val="0000FF"/>
                </a:solidFill>
                <a:latin typeface="Arial" panose="020B0604020202020204" pitchFamily="34" charset="0"/>
                <a:cs typeface="Arial" panose="020B0604020202020204" pitchFamily="34" charset="0"/>
              </a:rPr>
              <a:t>46.1%</a:t>
            </a:r>
            <a:endParaRPr lang="en-US" sz="1600" b="1" dirty="0">
              <a:solidFill>
                <a:srgbClr val="0000FF"/>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0160037-1E17-4583-B6C6-C07C37159467}"/>
              </a:ext>
            </a:extLst>
          </p:cNvPr>
          <p:cNvSpPr txBox="1"/>
          <p:nvPr/>
        </p:nvSpPr>
        <p:spPr>
          <a:xfrm>
            <a:off x="1074157" y="3071287"/>
            <a:ext cx="1032734" cy="584775"/>
          </a:xfrm>
          <a:prstGeom prst="rect">
            <a:avLst/>
          </a:prstGeom>
          <a:noFill/>
        </p:spPr>
        <p:txBody>
          <a:bodyPr wrap="square" rtlCol="0">
            <a:spAutoFit/>
          </a:bodyPr>
          <a:lstStyle/>
          <a:p>
            <a:pPr algn="ctr"/>
            <a:r>
              <a:rPr lang="mn-MN" sz="1600" dirty="0">
                <a:latin typeface="Arial" panose="020B0604020202020204" pitchFamily="34" charset="0"/>
                <a:cs typeface="Arial" panose="020B0604020202020204" pitchFamily="34" charset="0"/>
              </a:rPr>
              <a:t>6-17 нас</a:t>
            </a:r>
          </a:p>
          <a:p>
            <a:pPr algn="ctr"/>
            <a:r>
              <a:rPr lang="mn-MN" sz="1600" dirty="0">
                <a:latin typeface="Arial" panose="020B0604020202020204" pitchFamily="34" charset="0"/>
                <a:cs typeface="Arial" panose="020B0604020202020204" pitchFamily="34" charset="0"/>
              </a:rPr>
              <a:t> </a:t>
            </a:r>
            <a:r>
              <a:rPr lang="mn-MN" sz="1600" b="1" dirty="0">
                <a:solidFill>
                  <a:srgbClr val="0000FF"/>
                </a:solidFill>
                <a:latin typeface="Arial" panose="020B0604020202020204" pitchFamily="34" charset="0"/>
                <a:cs typeface="Arial" panose="020B0604020202020204" pitchFamily="34" charset="0"/>
              </a:rPr>
              <a:t>69.9%</a:t>
            </a:r>
            <a:endParaRPr lang="en-US" sz="1600" b="1" dirty="0">
              <a:solidFill>
                <a:srgbClr val="0000FF"/>
              </a:solidFill>
              <a:latin typeface="Arial" panose="020B0604020202020204" pitchFamily="34" charset="0"/>
              <a:cs typeface="Arial" panose="020B0604020202020204" pitchFamily="34" charset="0"/>
            </a:endParaRPr>
          </a:p>
        </p:txBody>
      </p:sp>
      <p:sp>
        <p:nvSpPr>
          <p:cNvPr id="19" name="Freeform 226" descr="graduate shape">
            <a:extLst>
              <a:ext uri="{FF2B5EF4-FFF2-40B4-BE49-F238E27FC236}">
                <a16:creationId xmlns:a16="http://schemas.microsoft.com/office/drawing/2014/main" id="{E5BC74B0-C32D-4126-A02B-334AE5E979D5}"/>
              </a:ext>
            </a:extLst>
          </p:cNvPr>
          <p:cNvSpPr>
            <a:spLocks noEditPoints="1"/>
          </p:cNvSpPr>
          <p:nvPr/>
        </p:nvSpPr>
        <p:spPr bwMode="auto">
          <a:xfrm>
            <a:off x="2023277" y="1132120"/>
            <a:ext cx="1123671" cy="1827380"/>
          </a:xfrm>
          <a:custGeom>
            <a:avLst/>
            <a:gdLst>
              <a:gd name="T0" fmla="*/ 427 w 434"/>
              <a:gd name="T1" fmla="*/ 379 h 718"/>
              <a:gd name="T2" fmla="*/ 341 w 434"/>
              <a:gd name="T3" fmla="*/ 202 h 718"/>
              <a:gd name="T4" fmla="*/ 310 w 434"/>
              <a:gd name="T5" fmla="*/ 185 h 718"/>
              <a:gd name="T6" fmla="*/ 285 w 434"/>
              <a:gd name="T7" fmla="*/ 185 h 718"/>
              <a:gd name="T8" fmla="*/ 186 w 434"/>
              <a:gd name="T9" fmla="*/ 185 h 718"/>
              <a:gd name="T10" fmla="*/ 161 w 434"/>
              <a:gd name="T11" fmla="*/ 185 h 718"/>
              <a:gd name="T12" fmla="*/ 130 w 434"/>
              <a:gd name="T13" fmla="*/ 202 h 718"/>
              <a:gd name="T14" fmla="*/ 58 w 434"/>
              <a:gd name="T15" fmla="*/ 351 h 718"/>
              <a:gd name="T16" fmla="*/ 34 w 434"/>
              <a:gd name="T17" fmla="*/ 319 h 718"/>
              <a:gd name="T18" fmla="*/ 0 w 434"/>
              <a:gd name="T19" fmla="*/ 344 h 718"/>
              <a:gd name="T20" fmla="*/ 43 w 434"/>
              <a:gd name="T21" fmla="*/ 382 h 718"/>
              <a:gd name="T22" fmla="*/ 58 w 434"/>
              <a:gd name="T23" fmla="*/ 418 h 718"/>
              <a:gd name="T24" fmla="*/ 73 w 434"/>
              <a:gd name="T25" fmla="*/ 421 h 718"/>
              <a:gd name="T26" fmla="*/ 88 w 434"/>
              <a:gd name="T27" fmla="*/ 462 h 718"/>
              <a:gd name="T28" fmla="*/ 122 w 434"/>
              <a:gd name="T29" fmla="*/ 436 h 718"/>
              <a:gd name="T30" fmla="*/ 98 w 434"/>
              <a:gd name="T31" fmla="*/ 404 h 718"/>
              <a:gd name="T32" fmla="*/ 146 w 434"/>
              <a:gd name="T33" fmla="*/ 304 h 718"/>
              <a:gd name="T34" fmla="*/ 146 w 434"/>
              <a:gd name="T35" fmla="*/ 426 h 718"/>
              <a:gd name="T36" fmla="*/ 146 w 434"/>
              <a:gd name="T37" fmla="*/ 432 h 718"/>
              <a:gd name="T38" fmla="*/ 146 w 434"/>
              <a:gd name="T39" fmla="*/ 682 h 718"/>
              <a:gd name="T40" fmla="*/ 183 w 434"/>
              <a:gd name="T41" fmla="*/ 718 h 718"/>
              <a:gd name="T42" fmla="*/ 219 w 434"/>
              <a:gd name="T43" fmla="*/ 682 h 718"/>
              <a:gd name="T44" fmla="*/ 219 w 434"/>
              <a:gd name="T45" fmla="*/ 471 h 718"/>
              <a:gd name="T46" fmla="*/ 252 w 434"/>
              <a:gd name="T47" fmla="*/ 471 h 718"/>
              <a:gd name="T48" fmla="*/ 252 w 434"/>
              <a:gd name="T49" fmla="*/ 682 h 718"/>
              <a:gd name="T50" fmla="*/ 288 w 434"/>
              <a:gd name="T51" fmla="*/ 718 h 718"/>
              <a:gd name="T52" fmla="*/ 325 w 434"/>
              <a:gd name="T53" fmla="*/ 682 h 718"/>
              <a:gd name="T54" fmla="*/ 325 w 434"/>
              <a:gd name="T55" fmla="*/ 432 h 718"/>
              <a:gd name="T56" fmla="*/ 325 w 434"/>
              <a:gd name="T57" fmla="*/ 426 h 718"/>
              <a:gd name="T58" fmla="*/ 325 w 434"/>
              <a:gd name="T59" fmla="*/ 304 h 718"/>
              <a:gd name="T60" fmla="*/ 374 w 434"/>
              <a:gd name="T61" fmla="*/ 405 h 718"/>
              <a:gd name="T62" fmla="*/ 413 w 434"/>
              <a:gd name="T63" fmla="*/ 418 h 718"/>
              <a:gd name="T64" fmla="*/ 427 w 434"/>
              <a:gd name="T65" fmla="*/ 379 h 718"/>
              <a:gd name="T66" fmla="*/ 262 w 434"/>
              <a:gd name="T67" fmla="*/ 255 h 718"/>
              <a:gd name="T68" fmla="*/ 244 w 434"/>
              <a:gd name="T69" fmla="*/ 243 h 718"/>
              <a:gd name="T70" fmla="*/ 227 w 434"/>
              <a:gd name="T71" fmla="*/ 243 h 718"/>
              <a:gd name="T72" fmla="*/ 209 w 434"/>
              <a:gd name="T73" fmla="*/ 255 h 718"/>
              <a:gd name="T74" fmla="*/ 209 w 434"/>
              <a:gd name="T75" fmla="*/ 217 h 718"/>
              <a:gd name="T76" fmla="*/ 227 w 434"/>
              <a:gd name="T77" fmla="*/ 229 h 718"/>
              <a:gd name="T78" fmla="*/ 244 w 434"/>
              <a:gd name="T79" fmla="*/ 229 h 718"/>
              <a:gd name="T80" fmla="*/ 262 w 434"/>
              <a:gd name="T81" fmla="*/ 217 h 718"/>
              <a:gd name="T82" fmla="*/ 262 w 434"/>
              <a:gd name="T83" fmla="*/ 255 h 718"/>
              <a:gd name="T84" fmla="*/ 192 w 434"/>
              <a:gd name="T85" fmla="*/ 47 h 718"/>
              <a:gd name="T86" fmla="*/ 143 w 434"/>
              <a:gd name="T87" fmla="*/ 31 h 718"/>
              <a:gd name="T88" fmla="*/ 238 w 434"/>
              <a:gd name="T89" fmla="*/ 0 h 718"/>
              <a:gd name="T90" fmla="*/ 333 w 434"/>
              <a:gd name="T91" fmla="*/ 31 h 718"/>
              <a:gd name="T92" fmla="*/ 329 w 434"/>
              <a:gd name="T93" fmla="*/ 32 h 718"/>
              <a:gd name="T94" fmla="*/ 329 w 434"/>
              <a:gd name="T95" fmla="*/ 63 h 718"/>
              <a:gd name="T96" fmla="*/ 336 w 434"/>
              <a:gd name="T97" fmla="*/ 88 h 718"/>
              <a:gd name="T98" fmla="*/ 316 w 434"/>
              <a:gd name="T99" fmla="*/ 88 h 718"/>
              <a:gd name="T100" fmla="*/ 323 w 434"/>
              <a:gd name="T101" fmla="*/ 63 h 718"/>
              <a:gd name="T102" fmla="*/ 323 w 434"/>
              <a:gd name="T103" fmla="*/ 34 h 718"/>
              <a:gd name="T104" fmla="*/ 280 w 434"/>
              <a:gd name="T105" fmla="*/ 48 h 718"/>
              <a:gd name="T106" fmla="*/ 293 w 434"/>
              <a:gd name="T107" fmla="*/ 63 h 718"/>
              <a:gd name="T108" fmla="*/ 211 w 434"/>
              <a:gd name="T109" fmla="*/ 70 h 718"/>
              <a:gd name="T110" fmla="*/ 204 w 434"/>
              <a:gd name="T111" fmla="*/ 73 h 718"/>
              <a:gd name="T112" fmla="*/ 207 w 434"/>
              <a:gd name="T113" fmla="*/ 80 h 718"/>
              <a:gd name="T114" fmla="*/ 245 w 434"/>
              <a:gd name="T115" fmla="*/ 86 h 718"/>
              <a:gd name="T116" fmla="*/ 298 w 434"/>
              <a:gd name="T117" fmla="*/ 73 h 718"/>
              <a:gd name="T118" fmla="*/ 303 w 434"/>
              <a:gd name="T119" fmla="*/ 98 h 718"/>
              <a:gd name="T120" fmla="*/ 236 w 434"/>
              <a:gd name="T121" fmla="*/ 165 h 718"/>
              <a:gd name="T122" fmla="*/ 168 w 434"/>
              <a:gd name="T123" fmla="*/ 98 h 718"/>
              <a:gd name="T124" fmla="*/ 192 w 434"/>
              <a:gd name="T125" fmla="*/ 47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4" h="718">
                <a:moveTo>
                  <a:pt x="427" y="379"/>
                </a:moveTo>
                <a:cubicBezTo>
                  <a:pt x="341" y="202"/>
                  <a:pt x="341" y="202"/>
                  <a:pt x="341" y="202"/>
                </a:cubicBezTo>
                <a:cubicBezTo>
                  <a:pt x="335" y="190"/>
                  <a:pt x="323" y="184"/>
                  <a:pt x="310" y="185"/>
                </a:cubicBezTo>
                <a:cubicBezTo>
                  <a:pt x="285" y="185"/>
                  <a:pt x="285" y="185"/>
                  <a:pt x="285" y="185"/>
                </a:cubicBezTo>
                <a:cubicBezTo>
                  <a:pt x="186" y="185"/>
                  <a:pt x="186" y="185"/>
                  <a:pt x="186" y="185"/>
                </a:cubicBezTo>
                <a:cubicBezTo>
                  <a:pt x="161" y="185"/>
                  <a:pt x="161" y="185"/>
                  <a:pt x="161" y="185"/>
                </a:cubicBezTo>
                <a:cubicBezTo>
                  <a:pt x="149" y="184"/>
                  <a:pt x="136" y="190"/>
                  <a:pt x="130" y="202"/>
                </a:cubicBezTo>
                <a:cubicBezTo>
                  <a:pt x="58" y="351"/>
                  <a:pt x="58" y="351"/>
                  <a:pt x="58" y="351"/>
                </a:cubicBezTo>
                <a:cubicBezTo>
                  <a:pt x="34" y="319"/>
                  <a:pt x="34" y="319"/>
                  <a:pt x="34" y="319"/>
                </a:cubicBezTo>
                <a:cubicBezTo>
                  <a:pt x="0" y="344"/>
                  <a:pt x="0" y="344"/>
                  <a:pt x="0" y="344"/>
                </a:cubicBezTo>
                <a:cubicBezTo>
                  <a:pt x="43" y="382"/>
                  <a:pt x="43" y="382"/>
                  <a:pt x="43" y="382"/>
                </a:cubicBezTo>
                <a:cubicBezTo>
                  <a:pt x="38" y="396"/>
                  <a:pt x="44" y="412"/>
                  <a:pt x="58" y="418"/>
                </a:cubicBezTo>
                <a:cubicBezTo>
                  <a:pt x="63" y="421"/>
                  <a:pt x="68" y="422"/>
                  <a:pt x="73" y="421"/>
                </a:cubicBezTo>
                <a:cubicBezTo>
                  <a:pt x="88" y="462"/>
                  <a:pt x="88" y="462"/>
                  <a:pt x="88" y="462"/>
                </a:cubicBezTo>
                <a:cubicBezTo>
                  <a:pt x="122" y="436"/>
                  <a:pt x="122" y="436"/>
                  <a:pt x="122" y="436"/>
                </a:cubicBezTo>
                <a:cubicBezTo>
                  <a:pt x="98" y="404"/>
                  <a:pt x="98" y="404"/>
                  <a:pt x="98" y="404"/>
                </a:cubicBezTo>
                <a:cubicBezTo>
                  <a:pt x="146" y="304"/>
                  <a:pt x="146" y="304"/>
                  <a:pt x="146" y="304"/>
                </a:cubicBezTo>
                <a:cubicBezTo>
                  <a:pt x="146" y="426"/>
                  <a:pt x="146" y="426"/>
                  <a:pt x="146" y="426"/>
                </a:cubicBezTo>
                <a:cubicBezTo>
                  <a:pt x="146" y="432"/>
                  <a:pt x="146" y="432"/>
                  <a:pt x="146" y="432"/>
                </a:cubicBezTo>
                <a:cubicBezTo>
                  <a:pt x="146" y="682"/>
                  <a:pt x="146" y="682"/>
                  <a:pt x="146" y="682"/>
                </a:cubicBezTo>
                <a:cubicBezTo>
                  <a:pt x="146" y="702"/>
                  <a:pt x="163" y="718"/>
                  <a:pt x="183" y="718"/>
                </a:cubicBezTo>
                <a:cubicBezTo>
                  <a:pt x="203" y="718"/>
                  <a:pt x="219" y="702"/>
                  <a:pt x="219" y="682"/>
                </a:cubicBezTo>
                <a:cubicBezTo>
                  <a:pt x="219" y="471"/>
                  <a:pt x="219" y="471"/>
                  <a:pt x="219" y="471"/>
                </a:cubicBezTo>
                <a:cubicBezTo>
                  <a:pt x="252" y="471"/>
                  <a:pt x="252" y="471"/>
                  <a:pt x="252" y="471"/>
                </a:cubicBezTo>
                <a:cubicBezTo>
                  <a:pt x="252" y="682"/>
                  <a:pt x="252" y="682"/>
                  <a:pt x="252" y="682"/>
                </a:cubicBezTo>
                <a:cubicBezTo>
                  <a:pt x="252" y="702"/>
                  <a:pt x="269" y="718"/>
                  <a:pt x="288" y="718"/>
                </a:cubicBezTo>
                <a:cubicBezTo>
                  <a:pt x="308" y="718"/>
                  <a:pt x="325" y="702"/>
                  <a:pt x="325" y="682"/>
                </a:cubicBezTo>
                <a:cubicBezTo>
                  <a:pt x="325" y="432"/>
                  <a:pt x="325" y="432"/>
                  <a:pt x="325" y="432"/>
                </a:cubicBezTo>
                <a:cubicBezTo>
                  <a:pt x="325" y="426"/>
                  <a:pt x="325" y="426"/>
                  <a:pt x="325" y="426"/>
                </a:cubicBezTo>
                <a:cubicBezTo>
                  <a:pt x="325" y="304"/>
                  <a:pt x="325" y="304"/>
                  <a:pt x="325" y="304"/>
                </a:cubicBezTo>
                <a:cubicBezTo>
                  <a:pt x="374" y="405"/>
                  <a:pt x="374" y="405"/>
                  <a:pt x="374" y="405"/>
                </a:cubicBezTo>
                <a:cubicBezTo>
                  <a:pt x="381" y="419"/>
                  <a:pt x="399" y="425"/>
                  <a:pt x="413" y="418"/>
                </a:cubicBezTo>
                <a:cubicBezTo>
                  <a:pt x="428" y="411"/>
                  <a:pt x="434" y="393"/>
                  <a:pt x="427" y="379"/>
                </a:cubicBezTo>
                <a:close/>
                <a:moveTo>
                  <a:pt x="262" y="255"/>
                </a:moveTo>
                <a:cubicBezTo>
                  <a:pt x="244" y="243"/>
                  <a:pt x="244" y="243"/>
                  <a:pt x="244" y="243"/>
                </a:cubicBezTo>
                <a:cubicBezTo>
                  <a:pt x="227" y="243"/>
                  <a:pt x="227" y="243"/>
                  <a:pt x="227" y="243"/>
                </a:cubicBezTo>
                <a:cubicBezTo>
                  <a:pt x="209" y="255"/>
                  <a:pt x="209" y="255"/>
                  <a:pt x="209" y="255"/>
                </a:cubicBezTo>
                <a:cubicBezTo>
                  <a:pt x="209" y="217"/>
                  <a:pt x="209" y="217"/>
                  <a:pt x="209" y="217"/>
                </a:cubicBezTo>
                <a:cubicBezTo>
                  <a:pt x="227" y="229"/>
                  <a:pt x="227" y="229"/>
                  <a:pt x="227" y="229"/>
                </a:cubicBezTo>
                <a:cubicBezTo>
                  <a:pt x="244" y="229"/>
                  <a:pt x="244" y="229"/>
                  <a:pt x="244" y="229"/>
                </a:cubicBezTo>
                <a:cubicBezTo>
                  <a:pt x="262" y="217"/>
                  <a:pt x="262" y="217"/>
                  <a:pt x="262" y="217"/>
                </a:cubicBezTo>
                <a:lnTo>
                  <a:pt x="262" y="255"/>
                </a:lnTo>
                <a:close/>
                <a:moveTo>
                  <a:pt x="192" y="47"/>
                </a:moveTo>
                <a:cubicBezTo>
                  <a:pt x="143" y="31"/>
                  <a:pt x="143" y="31"/>
                  <a:pt x="143" y="31"/>
                </a:cubicBezTo>
                <a:cubicBezTo>
                  <a:pt x="238" y="0"/>
                  <a:pt x="238" y="0"/>
                  <a:pt x="238" y="0"/>
                </a:cubicBezTo>
                <a:cubicBezTo>
                  <a:pt x="333" y="31"/>
                  <a:pt x="333" y="31"/>
                  <a:pt x="333" y="31"/>
                </a:cubicBezTo>
                <a:cubicBezTo>
                  <a:pt x="329" y="32"/>
                  <a:pt x="329" y="32"/>
                  <a:pt x="329" y="32"/>
                </a:cubicBezTo>
                <a:cubicBezTo>
                  <a:pt x="329" y="63"/>
                  <a:pt x="329" y="63"/>
                  <a:pt x="329" y="63"/>
                </a:cubicBezTo>
                <a:cubicBezTo>
                  <a:pt x="333" y="66"/>
                  <a:pt x="336" y="76"/>
                  <a:pt x="336" y="88"/>
                </a:cubicBezTo>
                <a:cubicBezTo>
                  <a:pt x="316" y="88"/>
                  <a:pt x="316" y="88"/>
                  <a:pt x="316" y="88"/>
                </a:cubicBezTo>
                <a:cubicBezTo>
                  <a:pt x="316" y="76"/>
                  <a:pt x="319" y="66"/>
                  <a:pt x="323" y="63"/>
                </a:cubicBezTo>
                <a:cubicBezTo>
                  <a:pt x="323" y="34"/>
                  <a:pt x="323" y="34"/>
                  <a:pt x="323" y="34"/>
                </a:cubicBezTo>
                <a:cubicBezTo>
                  <a:pt x="280" y="48"/>
                  <a:pt x="280" y="48"/>
                  <a:pt x="280" y="48"/>
                </a:cubicBezTo>
                <a:cubicBezTo>
                  <a:pt x="285" y="53"/>
                  <a:pt x="289" y="58"/>
                  <a:pt x="293" y="63"/>
                </a:cubicBezTo>
                <a:cubicBezTo>
                  <a:pt x="254" y="84"/>
                  <a:pt x="211" y="70"/>
                  <a:pt x="211" y="70"/>
                </a:cubicBezTo>
                <a:cubicBezTo>
                  <a:pt x="208" y="69"/>
                  <a:pt x="205" y="71"/>
                  <a:pt x="204" y="73"/>
                </a:cubicBezTo>
                <a:cubicBezTo>
                  <a:pt x="203" y="76"/>
                  <a:pt x="205" y="79"/>
                  <a:pt x="207" y="80"/>
                </a:cubicBezTo>
                <a:cubicBezTo>
                  <a:pt x="209" y="81"/>
                  <a:pt x="224" y="86"/>
                  <a:pt x="245" y="86"/>
                </a:cubicBezTo>
                <a:cubicBezTo>
                  <a:pt x="261" y="86"/>
                  <a:pt x="280" y="83"/>
                  <a:pt x="298" y="73"/>
                </a:cubicBezTo>
                <a:cubicBezTo>
                  <a:pt x="301" y="81"/>
                  <a:pt x="303" y="89"/>
                  <a:pt x="303" y="98"/>
                </a:cubicBezTo>
                <a:cubicBezTo>
                  <a:pt x="303" y="135"/>
                  <a:pt x="273" y="165"/>
                  <a:pt x="236" y="165"/>
                </a:cubicBezTo>
                <a:cubicBezTo>
                  <a:pt x="198" y="165"/>
                  <a:pt x="168" y="135"/>
                  <a:pt x="168" y="98"/>
                </a:cubicBezTo>
                <a:cubicBezTo>
                  <a:pt x="168" y="77"/>
                  <a:pt x="178" y="59"/>
                  <a:pt x="192" y="47"/>
                </a:cubicBezTo>
                <a:close/>
              </a:path>
            </a:pathLst>
          </a:custGeom>
          <a:gradFill flip="none" rotWithShape="1">
            <a:gsLst>
              <a:gs pos="24000">
                <a:srgbClr val="91C300"/>
              </a:gs>
              <a:gs pos="100000">
                <a:srgbClr val="00B4F1"/>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99999"/>
              </a:solidFill>
              <a:effectLst/>
              <a:uLnTx/>
              <a:uFillTx/>
              <a:latin typeface="Times New Roman"/>
            </a:endParaRPr>
          </a:p>
        </p:txBody>
      </p:sp>
      <p:sp>
        <p:nvSpPr>
          <p:cNvPr id="20" name="Freeform 216" descr="baby in diaper with pacifier and toy shape">
            <a:extLst>
              <a:ext uri="{FF2B5EF4-FFF2-40B4-BE49-F238E27FC236}">
                <a16:creationId xmlns:a16="http://schemas.microsoft.com/office/drawing/2014/main" id="{5E995EF0-F66A-44D5-B795-936D8CF337A4}"/>
              </a:ext>
            </a:extLst>
          </p:cNvPr>
          <p:cNvSpPr>
            <a:spLocks noEditPoints="1"/>
          </p:cNvSpPr>
          <p:nvPr/>
        </p:nvSpPr>
        <p:spPr bwMode="auto">
          <a:xfrm>
            <a:off x="176123" y="1843107"/>
            <a:ext cx="749226" cy="1131245"/>
          </a:xfrm>
          <a:custGeom>
            <a:avLst/>
            <a:gdLst>
              <a:gd name="T0" fmla="*/ 158 w 278"/>
              <a:gd name="T1" fmla="*/ 219 h 367"/>
              <a:gd name="T2" fmla="*/ 111 w 278"/>
              <a:gd name="T3" fmla="*/ 273 h 367"/>
              <a:gd name="T4" fmla="*/ 60 w 278"/>
              <a:gd name="T5" fmla="*/ 245 h 367"/>
              <a:gd name="T6" fmla="*/ 56 w 278"/>
              <a:gd name="T7" fmla="*/ 53 h 367"/>
              <a:gd name="T8" fmla="*/ 162 w 278"/>
              <a:gd name="T9" fmla="*/ 53 h 367"/>
              <a:gd name="T10" fmla="*/ 56 w 278"/>
              <a:gd name="T11" fmla="*/ 53 h 367"/>
              <a:gd name="T12" fmla="*/ 109 w 278"/>
              <a:gd name="T13" fmla="*/ 90 h 367"/>
              <a:gd name="T14" fmla="*/ 109 w 278"/>
              <a:gd name="T15" fmla="*/ 59 h 367"/>
              <a:gd name="T16" fmla="*/ 109 w 278"/>
              <a:gd name="T17" fmla="*/ 82 h 367"/>
              <a:gd name="T18" fmla="*/ 109 w 278"/>
              <a:gd name="T19" fmla="*/ 67 h 367"/>
              <a:gd name="T20" fmla="*/ 109 w 278"/>
              <a:gd name="T21" fmla="*/ 82 h 367"/>
              <a:gd name="T22" fmla="*/ 80 w 278"/>
              <a:gd name="T23" fmla="*/ 365 h 367"/>
              <a:gd name="T24" fmla="*/ 100 w 278"/>
              <a:gd name="T25" fmla="*/ 281 h 367"/>
              <a:gd name="T26" fmla="*/ 60 w 278"/>
              <a:gd name="T27" fmla="*/ 345 h 367"/>
              <a:gd name="T28" fmla="*/ 138 w 278"/>
              <a:gd name="T29" fmla="*/ 365 h 367"/>
              <a:gd name="T30" fmla="*/ 158 w 278"/>
              <a:gd name="T31" fmla="*/ 258 h 367"/>
              <a:gd name="T32" fmla="*/ 118 w 278"/>
              <a:gd name="T33" fmla="*/ 345 h 367"/>
              <a:gd name="T34" fmla="*/ 214 w 278"/>
              <a:gd name="T35" fmla="*/ 222 h 367"/>
              <a:gd name="T36" fmla="*/ 150 w 278"/>
              <a:gd name="T37" fmla="*/ 116 h 367"/>
              <a:gd name="T38" fmla="*/ 81 w 278"/>
              <a:gd name="T39" fmla="*/ 116 h 367"/>
              <a:gd name="T40" fmla="*/ 51 w 278"/>
              <a:gd name="T41" fmla="*/ 125 h 367"/>
              <a:gd name="T42" fmla="*/ 11 w 278"/>
              <a:gd name="T43" fmla="*/ 244 h 367"/>
              <a:gd name="T44" fmla="*/ 60 w 278"/>
              <a:gd name="T45" fmla="*/ 181 h 367"/>
              <a:gd name="T46" fmla="*/ 158 w 278"/>
              <a:gd name="T47" fmla="*/ 208 h 367"/>
              <a:gd name="T48" fmla="*/ 185 w 278"/>
              <a:gd name="T49" fmla="*/ 236 h 367"/>
              <a:gd name="T50" fmla="*/ 272 w 278"/>
              <a:gd name="T51" fmla="*/ 318 h 367"/>
              <a:gd name="T52" fmla="*/ 239 w 278"/>
              <a:gd name="T53" fmla="*/ 300 h 367"/>
              <a:gd name="T54" fmla="*/ 189 w 278"/>
              <a:gd name="T55" fmla="*/ 340 h 367"/>
              <a:gd name="T56" fmla="*/ 239 w 278"/>
              <a:gd name="T57" fmla="*/ 340 h 367"/>
              <a:gd name="T58" fmla="*/ 272 w 278"/>
              <a:gd name="T59" fmla="*/ 318 h 367"/>
              <a:gd name="T60" fmla="*/ 200 w 278"/>
              <a:gd name="T61" fmla="*/ 356 h 367"/>
              <a:gd name="T62" fmla="*/ 221 w 278"/>
              <a:gd name="T63" fmla="*/ 356 h 367"/>
              <a:gd name="T64" fmla="*/ 256 w 278"/>
              <a:gd name="T65" fmla="*/ 346 h 367"/>
              <a:gd name="T66" fmla="*/ 256 w 278"/>
              <a:gd name="T67" fmla="*/ 367 h 367"/>
              <a:gd name="T68" fmla="*/ 256 w 278"/>
              <a:gd name="T69" fmla="*/ 346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8" h="367">
                <a:moveTo>
                  <a:pt x="60" y="219"/>
                </a:moveTo>
                <a:cubicBezTo>
                  <a:pt x="158" y="219"/>
                  <a:pt x="158" y="219"/>
                  <a:pt x="158" y="219"/>
                </a:cubicBezTo>
                <a:cubicBezTo>
                  <a:pt x="158" y="245"/>
                  <a:pt x="158" y="245"/>
                  <a:pt x="158" y="245"/>
                </a:cubicBezTo>
                <a:cubicBezTo>
                  <a:pt x="111" y="273"/>
                  <a:pt x="111" y="273"/>
                  <a:pt x="111" y="273"/>
                </a:cubicBezTo>
                <a:cubicBezTo>
                  <a:pt x="107" y="273"/>
                  <a:pt x="107" y="273"/>
                  <a:pt x="107" y="273"/>
                </a:cubicBezTo>
                <a:cubicBezTo>
                  <a:pt x="60" y="245"/>
                  <a:pt x="60" y="245"/>
                  <a:pt x="60" y="245"/>
                </a:cubicBezTo>
                <a:lnTo>
                  <a:pt x="60" y="219"/>
                </a:lnTo>
                <a:close/>
                <a:moveTo>
                  <a:pt x="56" y="53"/>
                </a:moveTo>
                <a:cubicBezTo>
                  <a:pt x="56" y="24"/>
                  <a:pt x="79" y="0"/>
                  <a:pt x="109" y="0"/>
                </a:cubicBezTo>
                <a:cubicBezTo>
                  <a:pt x="138" y="0"/>
                  <a:pt x="162" y="24"/>
                  <a:pt x="162" y="53"/>
                </a:cubicBezTo>
                <a:cubicBezTo>
                  <a:pt x="162" y="82"/>
                  <a:pt x="138" y="106"/>
                  <a:pt x="109" y="106"/>
                </a:cubicBezTo>
                <a:cubicBezTo>
                  <a:pt x="79" y="106"/>
                  <a:pt x="56" y="82"/>
                  <a:pt x="56" y="53"/>
                </a:cubicBezTo>
                <a:close/>
                <a:moveTo>
                  <a:pt x="89" y="74"/>
                </a:moveTo>
                <a:cubicBezTo>
                  <a:pt x="89" y="83"/>
                  <a:pt x="98" y="90"/>
                  <a:pt x="109" y="90"/>
                </a:cubicBezTo>
                <a:cubicBezTo>
                  <a:pt x="120" y="90"/>
                  <a:pt x="128" y="83"/>
                  <a:pt x="128" y="74"/>
                </a:cubicBezTo>
                <a:cubicBezTo>
                  <a:pt x="128" y="66"/>
                  <a:pt x="120" y="59"/>
                  <a:pt x="109" y="59"/>
                </a:cubicBezTo>
                <a:cubicBezTo>
                  <a:pt x="98" y="59"/>
                  <a:pt x="89" y="66"/>
                  <a:pt x="89" y="74"/>
                </a:cubicBezTo>
                <a:close/>
                <a:moveTo>
                  <a:pt x="109" y="82"/>
                </a:moveTo>
                <a:cubicBezTo>
                  <a:pt x="112" y="82"/>
                  <a:pt x="114" y="79"/>
                  <a:pt x="114" y="74"/>
                </a:cubicBezTo>
                <a:cubicBezTo>
                  <a:pt x="114" y="70"/>
                  <a:pt x="112" y="67"/>
                  <a:pt x="109" y="67"/>
                </a:cubicBezTo>
                <a:cubicBezTo>
                  <a:pt x="106" y="67"/>
                  <a:pt x="103" y="70"/>
                  <a:pt x="103" y="74"/>
                </a:cubicBezTo>
                <a:cubicBezTo>
                  <a:pt x="103" y="79"/>
                  <a:pt x="106" y="82"/>
                  <a:pt x="109" y="82"/>
                </a:cubicBezTo>
                <a:close/>
                <a:moveTo>
                  <a:pt x="60" y="345"/>
                </a:moveTo>
                <a:cubicBezTo>
                  <a:pt x="60" y="356"/>
                  <a:pt x="69" y="365"/>
                  <a:pt x="80" y="365"/>
                </a:cubicBezTo>
                <a:cubicBezTo>
                  <a:pt x="91" y="365"/>
                  <a:pt x="100" y="356"/>
                  <a:pt x="100" y="345"/>
                </a:cubicBezTo>
                <a:cubicBezTo>
                  <a:pt x="100" y="281"/>
                  <a:pt x="100" y="281"/>
                  <a:pt x="100" y="281"/>
                </a:cubicBezTo>
                <a:cubicBezTo>
                  <a:pt x="60" y="258"/>
                  <a:pt x="60" y="258"/>
                  <a:pt x="60" y="258"/>
                </a:cubicBezTo>
                <a:lnTo>
                  <a:pt x="60" y="345"/>
                </a:lnTo>
                <a:close/>
                <a:moveTo>
                  <a:pt x="118" y="345"/>
                </a:moveTo>
                <a:cubicBezTo>
                  <a:pt x="118" y="356"/>
                  <a:pt x="127" y="365"/>
                  <a:pt x="138" y="365"/>
                </a:cubicBezTo>
                <a:cubicBezTo>
                  <a:pt x="149" y="365"/>
                  <a:pt x="158" y="356"/>
                  <a:pt x="158" y="345"/>
                </a:cubicBezTo>
                <a:cubicBezTo>
                  <a:pt x="158" y="258"/>
                  <a:pt x="158" y="258"/>
                  <a:pt x="158" y="258"/>
                </a:cubicBezTo>
                <a:cubicBezTo>
                  <a:pt x="118" y="281"/>
                  <a:pt x="118" y="281"/>
                  <a:pt x="118" y="281"/>
                </a:cubicBezTo>
                <a:lnTo>
                  <a:pt x="118" y="345"/>
                </a:lnTo>
                <a:close/>
                <a:moveTo>
                  <a:pt x="206" y="244"/>
                </a:moveTo>
                <a:cubicBezTo>
                  <a:pt x="215" y="240"/>
                  <a:pt x="218" y="230"/>
                  <a:pt x="214" y="222"/>
                </a:cubicBezTo>
                <a:cubicBezTo>
                  <a:pt x="167" y="125"/>
                  <a:pt x="167" y="125"/>
                  <a:pt x="167" y="125"/>
                </a:cubicBezTo>
                <a:cubicBezTo>
                  <a:pt x="164" y="118"/>
                  <a:pt x="157" y="115"/>
                  <a:pt x="150" y="116"/>
                </a:cubicBezTo>
                <a:cubicBezTo>
                  <a:pt x="136" y="116"/>
                  <a:pt x="136" y="116"/>
                  <a:pt x="136" y="116"/>
                </a:cubicBezTo>
                <a:cubicBezTo>
                  <a:pt x="81" y="116"/>
                  <a:pt x="81" y="116"/>
                  <a:pt x="81" y="116"/>
                </a:cubicBezTo>
                <a:cubicBezTo>
                  <a:pt x="67" y="116"/>
                  <a:pt x="67" y="116"/>
                  <a:pt x="67" y="116"/>
                </a:cubicBezTo>
                <a:cubicBezTo>
                  <a:pt x="61" y="115"/>
                  <a:pt x="54" y="118"/>
                  <a:pt x="51" y="125"/>
                </a:cubicBezTo>
                <a:cubicBezTo>
                  <a:pt x="4" y="222"/>
                  <a:pt x="4" y="222"/>
                  <a:pt x="4" y="222"/>
                </a:cubicBezTo>
                <a:cubicBezTo>
                  <a:pt x="0" y="230"/>
                  <a:pt x="3" y="240"/>
                  <a:pt x="11" y="244"/>
                </a:cubicBezTo>
                <a:cubicBezTo>
                  <a:pt x="19" y="248"/>
                  <a:pt x="29" y="244"/>
                  <a:pt x="33" y="236"/>
                </a:cubicBezTo>
                <a:cubicBezTo>
                  <a:pt x="60" y="181"/>
                  <a:pt x="60" y="181"/>
                  <a:pt x="60" y="181"/>
                </a:cubicBezTo>
                <a:cubicBezTo>
                  <a:pt x="60" y="208"/>
                  <a:pt x="60" y="208"/>
                  <a:pt x="60" y="208"/>
                </a:cubicBezTo>
                <a:cubicBezTo>
                  <a:pt x="158" y="208"/>
                  <a:pt x="158" y="208"/>
                  <a:pt x="158" y="208"/>
                </a:cubicBezTo>
                <a:cubicBezTo>
                  <a:pt x="158" y="181"/>
                  <a:pt x="158" y="181"/>
                  <a:pt x="158" y="181"/>
                </a:cubicBezTo>
                <a:cubicBezTo>
                  <a:pt x="185" y="236"/>
                  <a:pt x="185" y="236"/>
                  <a:pt x="185" y="236"/>
                </a:cubicBezTo>
                <a:cubicBezTo>
                  <a:pt x="189" y="244"/>
                  <a:pt x="198" y="248"/>
                  <a:pt x="206" y="244"/>
                </a:cubicBezTo>
                <a:close/>
                <a:moveTo>
                  <a:pt x="272" y="318"/>
                </a:moveTo>
                <a:cubicBezTo>
                  <a:pt x="239" y="318"/>
                  <a:pt x="239" y="318"/>
                  <a:pt x="239" y="318"/>
                </a:cubicBezTo>
                <a:cubicBezTo>
                  <a:pt x="239" y="300"/>
                  <a:pt x="239" y="300"/>
                  <a:pt x="239" y="300"/>
                </a:cubicBezTo>
                <a:cubicBezTo>
                  <a:pt x="196" y="300"/>
                  <a:pt x="196" y="300"/>
                  <a:pt x="196" y="300"/>
                </a:cubicBezTo>
                <a:cubicBezTo>
                  <a:pt x="189" y="340"/>
                  <a:pt x="189" y="340"/>
                  <a:pt x="189" y="340"/>
                </a:cubicBezTo>
                <a:cubicBezTo>
                  <a:pt x="214" y="340"/>
                  <a:pt x="214" y="340"/>
                  <a:pt x="214" y="340"/>
                </a:cubicBezTo>
                <a:cubicBezTo>
                  <a:pt x="239" y="340"/>
                  <a:pt x="239" y="340"/>
                  <a:pt x="239" y="340"/>
                </a:cubicBezTo>
                <a:cubicBezTo>
                  <a:pt x="278" y="340"/>
                  <a:pt x="278" y="340"/>
                  <a:pt x="278" y="340"/>
                </a:cubicBezTo>
                <a:lnTo>
                  <a:pt x="272" y="318"/>
                </a:lnTo>
                <a:close/>
                <a:moveTo>
                  <a:pt x="210" y="346"/>
                </a:moveTo>
                <a:cubicBezTo>
                  <a:pt x="205" y="346"/>
                  <a:pt x="200" y="351"/>
                  <a:pt x="200" y="356"/>
                </a:cubicBezTo>
                <a:cubicBezTo>
                  <a:pt x="200" y="362"/>
                  <a:pt x="205" y="367"/>
                  <a:pt x="210" y="367"/>
                </a:cubicBezTo>
                <a:cubicBezTo>
                  <a:pt x="216" y="367"/>
                  <a:pt x="221" y="362"/>
                  <a:pt x="221" y="356"/>
                </a:cubicBezTo>
                <a:cubicBezTo>
                  <a:pt x="221" y="351"/>
                  <a:pt x="216" y="346"/>
                  <a:pt x="210" y="346"/>
                </a:cubicBezTo>
                <a:close/>
                <a:moveTo>
                  <a:pt x="256" y="346"/>
                </a:moveTo>
                <a:cubicBezTo>
                  <a:pt x="250" y="346"/>
                  <a:pt x="245" y="351"/>
                  <a:pt x="245" y="356"/>
                </a:cubicBezTo>
                <a:cubicBezTo>
                  <a:pt x="245" y="362"/>
                  <a:pt x="250" y="367"/>
                  <a:pt x="256" y="367"/>
                </a:cubicBezTo>
                <a:cubicBezTo>
                  <a:pt x="261" y="367"/>
                  <a:pt x="266" y="362"/>
                  <a:pt x="266" y="356"/>
                </a:cubicBezTo>
                <a:cubicBezTo>
                  <a:pt x="266" y="351"/>
                  <a:pt x="261" y="346"/>
                  <a:pt x="256" y="346"/>
                </a:cubicBezTo>
                <a:close/>
              </a:path>
            </a:pathLst>
          </a:custGeom>
          <a:gradFill flip="none" rotWithShape="1">
            <a:gsLst>
              <a:gs pos="0">
                <a:schemeClr val="accent2"/>
              </a:gs>
              <a:gs pos="100000">
                <a:schemeClr val="accent1"/>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21" descr="teen basketball player with cap shape">
            <a:extLst>
              <a:ext uri="{FF2B5EF4-FFF2-40B4-BE49-F238E27FC236}">
                <a16:creationId xmlns:a16="http://schemas.microsoft.com/office/drawing/2014/main" id="{A44B141E-3B7E-4276-9EF0-CE0898CB95F4}"/>
              </a:ext>
            </a:extLst>
          </p:cNvPr>
          <p:cNvSpPr>
            <a:spLocks noEditPoints="1"/>
          </p:cNvSpPr>
          <p:nvPr/>
        </p:nvSpPr>
        <p:spPr bwMode="auto">
          <a:xfrm>
            <a:off x="1075935" y="1429505"/>
            <a:ext cx="909026" cy="1567850"/>
          </a:xfrm>
          <a:custGeom>
            <a:avLst/>
            <a:gdLst>
              <a:gd name="T0" fmla="*/ 197 w 369"/>
              <a:gd name="T1" fmla="*/ 229 h 582"/>
              <a:gd name="T2" fmla="*/ 197 w 369"/>
              <a:gd name="T3" fmla="*/ 213 h 582"/>
              <a:gd name="T4" fmla="*/ 213 w 369"/>
              <a:gd name="T5" fmla="*/ 124 h 582"/>
              <a:gd name="T6" fmla="*/ 275 w 369"/>
              <a:gd name="T7" fmla="*/ 62 h 582"/>
              <a:gd name="T8" fmla="*/ 188 w 369"/>
              <a:gd name="T9" fmla="*/ 56 h 582"/>
              <a:gd name="T10" fmla="*/ 208 w 369"/>
              <a:gd name="T11" fmla="*/ 50 h 582"/>
              <a:gd name="T12" fmla="*/ 317 w 369"/>
              <a:gd name="T13" fmla="*/ 50 h 582"/>
              <a:gd name="T14" fmla="*/ 317 w 369"/>
              <a:gd name="T15" fmla="*/ 38 h 582"/>
              <a:gd name="T16" fmla="*/ 213 w 369"/>
              <a:gd name="T17" fmla="*/ 0 h 582"/>
              <a:gd name="T18" fmla="*/ 213 w 369"/>
              <a:gd name="T19" fmla="*/ 124 h 582"/>
              <a:gd name="T20" fmla="*/ 212 w 369"/>
              <a:gd name="T21" fmla="*/ 221 h 582"/>
              <a:gd name="T22" fmla="*/ 228 w 369"/>
              <a:gd name="T23" fmla="*/ 221 h 582"/>
              <a:gd name="T24" fmla="*/ 352 w 369"/>
              <a:gd name="T25" fmla="*/ 333 h 582"/>
              <a:gd name="T26" fmla="*/ 278 w 369"/>
              <a:gd name="T27" fmla="*/ 238 h 582"/>
              <a:gd name="T28" fmla="*/ 278 w 369"/>
              <a:gd name="T29" fmla="*/ 345 h 582"/>
              <a:gd name="T30" fmla="*/ 248 w 369"/>
              <a:gd name="T31" fmla="*/ 582 h 582"/>
              <a:gd name="T32" fmla="*/ 218 w 369"/>
              <a:gd name="T33" fmla="*/ 377 h 582"/>
              <a:gd name="T34" fmla="*/ 190 w 369"/>
              <a:gd name="T35" fmla="*/ 552 h 582"/>
              <a:gd name="T36" fmla="*/ 160 w 369"/>
              <a:gd name="T37" fmla="*/ 582 h 582"/>
              <a:gd name="T38" fmla="*/ 130 w 369"/>
              <a:gd name="T39" fmla="*/ 345 h 582"/>
              <a:gd name="T40" fmla="*/ 130 w 369"/>
              <a:gd name="T41" fmla="*/ 330 h 582"/>
              <a:gd name="T42" fmla="*/ 33 w 369"/>
              <a:gd name="T43" fmla="*/ 329 h 582"/>
              <a:gd name="T44" fmla="*/ 10 w 369"/>
              <a:gd name="T45" fmla="*/ 300 h 582"/>
              <a:gd name="T46" fmla="*/ 115 w 369"/>
              <a:gd name="T47" fmla="*/ 158 h 582"/>
              <a:gd name="T48" fmla="*/ 163 w 369"/>
              <a:gd name="T49" fmla="*/ 140 h 582"/>
              <a:gd name="T50" fmla="*/ 266 w 369"/>
              <a:gd name="T51" fmla="*/ 140 h 582"/>
              <a:gd name="T52" fmla="*/ 363 w 369"/>
              <a:gd name="T53" fmla="*/ 301 h 582"/>
              <a:gd name="T54" fmla="*/ 130 w 369"/>
              <a:gd name="T55" fmla="*/ 213 h 582"/>
              <a:gd name="T56" fmla="*/ 82 w 369"/>
              <a:gd name="T57" fmla="*/ 280 h 582"/>
              <a:gd name="T58" fmla="*/ 130 w 369"/>
              <a:gd name="T59" fmla="*/ 213 h 582"/>
              <a:gd name="T60" fmla="*/ 209 w 369"/>
              <a:gd name="T61" fmla="*/ 196 h 582"/>
              <a:gd name="T62" fmla="*/ 190 w 369"/>
              <a:gd name="T63" fmla="*/ 243 h 582"/>
              <a:gd name="T64" fmla="*/ 197 w 369"/>
              <a:gd name="T65" fmla="*/ 262 h 582"/>
              <a:gd name="T66" fmla="*/ 227 w 369"/>
              <a:gd name="T67" fmla="*/ 255 h 582"/>
              <a:gd name="T68" fmla="*/ 242 w 369"/>
              <a:gd name="T69" fmla="*/ 222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9" h="582">
                <a:moveTo>
                  <a:pt x="205" y="221"/>
                </a:moveTo>
                <a:cubicBezTo>
                  <a:pt x="205" y="226"/>
                  <a:pt x="202" y="229"/>
                  <a:pt x="197" y="229"/>
                </a:cubicBezTo>
                <a:cubicBezTo>
                  <a:pt x="193" y="229"/>
                  <a:pt x="189" y="226"/>
                  <a:pt x="189" y="221"/>
                </a:cubicBezTo>
                <a:cubicBezTo>
                  <a:pt x="189" y="217"/>
                  <a:pt x="193" y="213"/>
                  <a:pt x="197" y="213"/>
                </a:cubicBezTo>
                <a:cubicBezTo>
                  <a:pt x="202" y="213"/>
                  <a:pt x="205" y="217"/>
                  <a:pt x="205" y="221"/>
                </a:cubicBezTo>
                <a:close/>
                <a:moveTo>
                  <a:pt x="213" y="124"/>
                </a:moveTo>
                <a:cubicBezTo>
                  <a:pt x="247" y="124"/>
                  <a:pt x="275" y="97"/>
                  <a:pt x="275" y="62"/>
                </a:cubicBezTo>
                <a:cubicBezTo>
                  <a:pt x="275" y="62"/>
                  <a:pt x="275" y="62"/>
                  <a:pt x="275" y="62"/>
                </a:cubicBezTo>
                <a:cubicBezTo>
                  <a:pt x="194" y="62"/>
                  <a:pt x="194" y="62"/>
                  <a:pt x="194" y="62"/>
                </a:cubicBezTo>
                <a:cubicBezTo>
                  <a:pt x="191" y="62"/>
                  <a:pt x="188" y="59"/>
                  <a:pt x="188" y="56"/>
                </a:cubicBezTo>
                <a:cubicBezTo>
                  <a:pt x="188" y="53"/>
                  <a:pt x="191" y="50"/>
                  <a:pt x="194" y="50"/>
                </a:cubicBezTo>
                <a:cubicBezTo>
                  <a:pt x="208" y="50"/>
                  <a:pt x="208" y="50"/>
                  <a:pt x="208" y="50"/>
                </a:cubicBezTo>
                <a:cubicBezTo>
                  <a:pt x="274" y="50"/>
                  <a:pt x="274" y="50"/>
                  <a:pt x="274" y="50"/>
                </a:cubicBezTo>
                <a:cubicBezTo>
                  <a:pt x="317" y="50"/>
                  <a:pt x="317" y="50"/>
                  <a:pt x="317" y="50"/>
                </a:cubicBezTo>
                <a:cubicBezTo>
                  <a:pt x="320" y="50"/>
                  <a:pt x="323" y="47"/>
                  <a:pt x="323" y="44"/>
                </a:cubicBezTo>
                <a:cubicBezTo>
                  <a:pt x="323" y="41"/>
                  <a:pt x="320" y="38"/>
                  <a:pt x="317" y="38"/>
                </a:cubicBezTo>
                <a:cubicBezTo>
                  <a:pt x="270" y="38"/>
                  <a:pt x="270" y="38"/>
                  <a:pt x="270" y="38"/>
                </a:cubicBezTo>
                <a:cubicBezTo>
                  <a:pt x="261" y="16"/>
                  <a:pt x="238" y="0"/>
                  <a:pt x="213" y="0"/>
                </a:cubicBezTo>
                <a:cubicBezTo>
                  <a:pt x="178" y="0"/>
                  <a:pt x="150" y="28"/>
                  <a:pt x="150" y="62"/>
                </a:cubicBezTo>
                <a:cubicBezTo>
                  <a:pt x="150" y="97"/>
                  <a:pt x="178" y="124"/>
                  <a:pt x="213" y="124"/>
                </a:cubicBezTo>
                <a:close/>
                <a:moveTo>
                  <a:pt x="220" y="213"/>
                </a:moveTo>
                <a:cubicBezTo>
                  <a:pt x="216" y="213"/>
                  <a:pt x="212" y="217"/>
                  <a:pt x="212" y="221"/>
                </a:cubicBezTo>
                <a:cubicBezTo>
                  <a:pt x="212" y="226"/>
                  <a:pt x="216" y="229"/>
                  <a:pt x="220" y="229"/>
                </a:cubicBezTo>
                <a:cubicBezTo>
                  <a:pt x="225" y="229"/>
                  <a:pt x="228" y="226"/>
                  <a:pt x="228" y="221"/>
                </a:cubicBezTo>
                <a:cubicBezTo>
                  <a:pt x="228" y="217"/>
                  <a:pt x="225" y="213"/>
                  <a:pt x="220" y="213"/>
                </a:cubicBezTo>
                <a:close/>
                <a:moveTo>
                  <a:pt x="352" y="333"/>
                </a:moveTo>
                <a:cubicBezTo>
                  <a:pt x="339" y="339"/>
                  <a:pt x="325" y="334"/>
                  <a:pt x="319" y="322"/>
                </a:cubicBezTo>
                <a:cubicBezTo>
                  <a:pt x="278" y="238"/>
                  <a:pt x="278" y="238"/>
                  <a:pt x="278" y="238"/>
                </a:cubicBezTo>
                <a:cubicBezTo>
                  <a:pt x="278" y="340"/>
                  <a:pt x="278" y="340"/>
                  <a:pt x="278" y="340"/>
                </a:cubicBezTo>
                <a:cubicBezTo>
                  <a:pt x="278" y="345"/>
                  <a:pt x="278" y="345"/>
                  <a:pt x="278" y="345"/>
                </a:cubicBezTo>
                <a:cubicBezTo>
                  <a:pt x="278" y="552"/>
                  <a:pt x="278" y="552"/>
                  <a:pt x="278" y="552"/>
                </a:cubicBezTo>
                <a:cubicBezTo>
                  <a:pt x="278" y="569"/>
                  <a:pt x="265" y="582"/>
                  <a:pt x="248" y="582"/>
                </a:cubicBezTo>
                <a:cubicBezTo>
                  <a:pt x="232" y="582"/>
                  <a:pt x="218" y="569"/>
                  <a:pt x="218" y="552"/>
                </a:cubicBezTo>
                <a:cubicBezTo>
                  <a:pt x="218" y="377"/>
                  <a:pt x="218" y="377"/>
                  <a:pt x="218" y="377"/>
                </a:cubicBezTo>
                <a:cubicBezTo>
                  <a:pt x="190" y="377"/>
                  <a:pt x="190" y="377"/>
                  <a:pt x="190" y="377"/>
                </a:cubicBezTo>
                <a:cubicBezTo>
                  <a:pt x="190" y="552"/>
                  <a:pt x="190" y="552"/>
                  <a:pt x="190" y="552"/>
                </a:cubicBezTo>
                <a:cubicBezTo>
                  <a:pt x="190" y="569"/>
                  <a:pt x="177" y="582"/>
                  <a:pt x="160" y="582"/>
                </a:cubicBezTo>
                <a:cubicBezTo>
                  <a:pt x="160" y="582"/>
                  <a:pt x="160" y="582"/>
                  <a:pt x="160" y="582"/>
                </a:cubicBezTo>
                <a:cubicBezTo>
                  <a:pt x="144" y="582"/>
                  <a:pt x="130" y="569"/>
                  <a:pt x="130" y="552"/>
                </a:cubicBezTo>
                <a:cubicBezTo>
                  <a:pt x="130" y="345"/>
                  <a:pt x="130" y="345"/>
                  <a:pt x="130" y="345"/>
                </a:cubicBezTo>
                <a:cubicBezTo>
                  <a:pt x="130" y="340"/>
                  <a:pt x="130" y="340"/>
                  <a:pt x="130" y="340"/>
                </a:cubicBezTo>
                <a:cubicBezTo>
                  <a:pt x="130" y="330"/>
                  <a:pt x="130" y="330"/>
                  <a:pt x="130" y="330"/>
                </a:cubicBezTo>
                <a:cubicBezTo>
                  <a:pt x="130" y="356"/>
                  <a:pt x="108" y="377"/>
                  <a:pt x="82" y="377"/>
                </a:cubicBezTo>
                <a:cubicBezTo>
                  <a:pt x="55" y="377"/>
                  <a:pt x="33" y="356"/>
                  <a:pt x="33" y="329"/>
                </a:cubicBezTo>
                <a:cubicBezTo>
                  <a:pt x="33" y="319"/>
                  <a:pt x="36" y="310"/>
                  <a:pt x="41" y="302"/>
                </a:cubicBezTo>
                <a:cubicBezTo>
                  <a:pt x="32" y="309"/>
                  <a:pt x="19" y="308"/>
                  <a:pt x="10" y="300"/>
                </a:cubicBezTo>
                <a:cubicBezTo>
                  <a:pt x="0" y="290"/>
                  <a:pt x="0" y="275"/>
                  <a:pt x="10" y="265"/>
                </a:cubicBezTo>
                <a:cubicBezTo>
                  <a:pt x="115" y="158"/>
                  <a:pt x="115" y="158"/>
                  <a:pt x="115" y="158"/>
                </a:cubicBezTo>
                <a:cubicBezTo>
                  <a:pt x="119" y="148"/>
                  <a:pt x="129" y="140"/>
                  <a:pt x="140" y="140"/>
                </a:cubicBezTo>
                <a:cubicBezTo>
                  <a:pt x="163" y="140"/>
                  <a:pt x="163" y="140"/>
                  <a:pt x="163" y="140"/>
                </a:cubicBezTo>
                <a:cubicBezTo>
                  <a:pt x="246" y="140"/>
                  <a:pt x="246" y="140"/>
                  <a:pt x="246" y="140"/>
                </a:cubicBezTo>
                <a:cubicBezTo>
                  <a:pt x="266" y="140"/>
                  <a:pt x="266" y="140"/>
                  <a:pt x="266" y="140"/>
                </a:cubicBezTo>
                <a:cubicBezTo>
                  <a:pt x="276" y="139"/>
                  <a:pt x="287" y="144"/>
                  <a:pt x="292" y="154"/>
                </a:cubicBezTo>
                <a:cubicBezTo>
                  <a:pt x="363" y="301"/>
                  <a:pt x="363" y="301"/>
                  <a:pt x="363" y="301"/>
                </a:cubicBezTo>
                <a:cubicBezTo>
                  <a:pt x="369" y="313"/>
                  <a:pt x="364" y="327"/>
                  <a:pt x="352" y="333"/>
                </a:cubicBezTo>
                <a:close/>
                <a:moveTo>
                  <a:pt x="130" y="213"/>
                </a:moveTo>
                <a:cubicBezTo>
                  <a:pt x="56" y="288"/>
                  <a:pt x="56" y="288"/>
                  <a:pt x="56" y="288"/>
                </a:cubicBezTo>
                <a:cubicBezTo>
                  <a:pt x="64" y="283"/>
                  <a:pt x="73" y="280"/>
                  <a:pt x="82" y="280"/>
                </a:cubicBezTo>
                <a:cubicBezTo>
                  <a:pt x="108" y="280"/>
                  <a:pt x="130" y="301"/>
                  <a:pt x="130" y="328"/>
                </a:cubicBezTo>
                <a:lnTo>
                  <a:pt x="130" y="213"/>
                </a:lnTo>
                <a:close/>
                <a:moveTo>
                  <a:pt x="242" y="222"/>
                </a:moveTo>
                <a:cubicBezTo>
                  <a:pt x="242" y="208"/>
                  <a:pt x="227" y="196"/>
                  <a:pt x="209" y="196"/>
                </a:cubicBezTo>
                <a:cubicBezTo>
                  <a:pt x="191" y="196"/>
                  <a:pt x="176" y="208"/>
                  <a:pt x="176" y="222"/>
                </a:cubicBezTo>
                <a:cubicBezTo>
                  <a:pt x="176" y="231"/>
                  <a:pt x="182" y="239"/>
                  <a:pt x="190" y="243"/>
                </a:cubicBezTo>
                <a:cubicBezTo>
                  <a:pt x="190" y="255"/>
                  <a:pt x="190" y="255"/>
                  <a:pt x="190" y="255"/>
                </a:cubicBezTo>
                <a:cubicBezTo>
                  <a:pt x="190" y="259"/>
                  <a:pt x="194" y="262"/>
                  <a:pt x="197" y="262"/>
                </a:cubicBezTo>
                <a:cubicBezTo>
                  <a:pt x="220" y="262"/>
                  <a:pt x="220" y="262"/>
                  <a:pt x="220" y="262"/>
                </a:cubicBezTo>
                <a:cubicBezTo>
                  <a:pt x="224" y="262"/>
                  <a:pt x="227" y="259"/>
                  <a:pt x="227" y="255"/>
                </a:cubicBezTo>
                <a:cubicBezTo>
                  <a:pt x="227" y="243"/>
                  <a:pt x="227" y="243"/>
                  <a:pt x="227" y="243"/>
                </a:cubicBezTo>
                <a:cubicBezTo>
                  <a:pt x="236" y="239"/>
                  <a:pt x="242" y="231"/>
                  <a:pt x="242" y="222"/>
                </a:cubicBezTo>
                <a:close/>
              </a:path>
            </a:pathLst>
          </a:custGeom>
          <a:gradFill flip="none" rotWithShape="1">
            <a:gsLst>
              <a:gs pos="0">
                <a:schemeClr val="accent2"/>
              </a:gs>
              <a:gs pos="100000">
                <a:schemeClr val="accent3"/>
              </a:gs>
            </a:gsLst>
            <a:lin ang="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3" name="TextBox 22">
            <a:extLst>
              <a:ext uri="{FF2B5EF4-FFF2-40B4-BE49-F238E27FC236}">
                <a16:creationId xmlns:a16="http://schemas.microsoft.com/office/drawing/2014/main" id="{120CFBCD-C2DF-4E32-BAF7-4C8BE4DAB9F6}"/>
              </a:ext>
            </a:extLst>
          </p:cNvPr>
          <p:cNvSpPr txBox="1"/>
          <p:nvPr/>
        </p:nvSpPr>
        <p:spPr>
          <a:xfrm>
            <a:off x="2165799" y="3093612"/>
            <a:ext cx="1123671" cy="584775"/>
          </a:xfrm>
          <a:prstGeom prst="rect">
            <a:avLst/>
          </a:prstGeom>
          <a:noFill/>
        </p:spPr>
        <p:txBody>
          <a:bodyPr wrap="square" rtlCol="0">
            <a:spAutoFit/>
          </a:bodyPr>
          <a:lstStyle/>
          <a:p>
            <a:r>
              <a:rPr lang="mn-MN" sz="1600" dirty="0">
                <a:latin typeface="Arial" panose="020B0604020202020204" pitchFamily="34" charset="0"/>
                <a:cs typeface="Arial" panose="020B0604020202020204" pitchFamily="34" charset="0"/>
              </a:rPr>
              <a:t>18-30 нас</a:t>
            </a:r>
          </a:p>
          <a:p>
            <a:r>
              <a:rPr lang="mn-MN" sz="1600" dirty="0">
                <a:latin typeface="Arial" panose="020B0604020202020204" pitchFamily="34" charset="0"/>
                <a:cs typeface="Arial" panose="020B0604020202020204" pitchFamily="34" charset="0"/>
              </a:rPr>
              <a:t> </a:t>
            </a:r>
            <a:r>
              <a:rPr lang="mn-MN" sz="1600" b="1" dirty="0">
                <a:solidFill>
                  <a:srgbClr val="0000FF"/>
                </a:solidFill>
                <a:latin typeface="Arial" panose="020B0604020202020204" pitchFamily="34" charset="0"/>
                <a:cs typeface="Arial" panose="020B0604020202020204" pitchFamily="34" charset="0"/>
              </a:rPr>
              <a:t>21,9%</a:t>
            </a:r>
            <a:endParaRPr lang="en-US" sz="1600" b="1" dirty="0">
              <a:solidFill>
                <a:srgbClr val="0000FF"/>
              </a:solidFill>
              <a:latin typeface="Arial" panose="020B0604020202020204" pitchFamily="34" charset="0"/>
              <a:cs typeface="Arial" panose="020B0604020202020204" pitchFamily="34" charset="0"/>
            </a:endParaRPr>
          </a:p>
        </p:txBody>
      </p:sp>
      <p:sp>
        <p:nvSpPr>
          <p:cNvPr id="24" name="Freeform 231" descr="businessman shape">
            <a:extLst>
              <a:ext uri="{FF2B5EF4-FFF2-40B4-BE49-F238E27FC236}">
                <a16:creationId xmlns:a16="http://schemas.microsoft.com/office/drawing/2014/main" id="{3F5B15E5-00E0-4F06-849F-1C808EB86D94}"/>
              </a:ext>
            </a:extLst>
          </p:cNvPr>
          <p:cNvSpPr>
            <a:spLocks noEditPoints="1"/>
          </p:cNvSpPr>
          <p:nvPr/>
        </p:nvSpPr>
        <p:spPr bwMode="auto">
          <a:xfrm>
            <a:off x="3233301" y="1069614"/>
            <a:ext cx="1015308" cy="1930674"/>
          </a:xfrm>
          <a:custGeom>
            <a:avLst/>
            <a:gdLst>
              <a:gd name="T0" fmla="*/ 125 w 379"/>
              <a:gd name="T1" fmla="*/ 64 h 656"/>
              <a:gd name="T2" fmla="*/ 189 w 379"/>
              <a:gd name="T3" fmla="*/ 0 h 656"/>
              <a:gd name="T4" fmla="*/ 253 w 379"/>
              <a:gd name="T5" fmla="*/ 64 h 656"/>
              <a:gd name="T6" fmla="*/ 189 w 379"/>
              <a:gd name="T7" fmla="*/ 128 h 656"/>
              <a:gd name="T8" fmla="*/ 125 w 379"/>
              <a:gd name="T9" fmla="*/ 64 h 656"/>
              <a:gd name="T10" fmla="*/ 375 w 379"/>
              <a:gd name="T11" fmla="*/ 401 h 656"/>
              <a:gd name="T12" fmla="*/ 375 w 379"/>
              <a:gd name="T13" fmla="*/ 557 h 656"/>
              <a:gd name="T14" fmla="*/ 324 w 379"/>
              <a:gd name="T15" fmla="*/ 557 h 656"/>
              <a:gd name="T16" fmla="*/ 324 w 379"/>
              <a:gd name="T17" fmla="*/ 401 h 656"/>
              <a:gd name="T18" fmla="*/ 344 w 379"/>
              <a:gd name="T19" fmla="*/ 401 h 656"/>
              <a:gd name="T20" fmla="*/ 344 w 379"/>
              <a:gd name="T21" fmla="*/ 373 h 656"/>
              <a:gd name="T22" fmla="*/ 321 w 379"/>
              <a:gd name="T23" fmla="*/ 357 h 656"/>
              <a:gd name="T24" fmla="*/ 274 w 379"/>
              <a:gd name="T25" fmla="*/ 260 h 656"/>
              <a:gd name="T26" fmla="*/ 274 w 379"/>
              <a:gd name="T27" fmla="*/ 378 h 656"/>
              <a:gd name="T28" fmla="*/ 274 w 379"/>
              <a:gd name="T29" fmla="*/ 383 h 656"/>
              <a:gd name="T30" fmla="*/ 274 w 379"/>
              <a:gd name="T31" fmla="*/ 622 h 656"/>
              <a:gd name="T32" fmla="*/ 240 w 379"/>
              <a:gd name="T33" fmla="*/ 656 h 656"/>
              <a:gd name="T34" fmla="*/ 205 w 379"/>
              <a:gd name="T35" fmla="*/ 622 h 656"/>
              <a:gd name="T36" fmla="*/ 205 w 379"/>
              <a:gd name="T37" fmla="*/ 420 h 656"/>
              <a:gd name="T38" fmla="*/ 173 w 379"/>
              <a:gd name="T39" fmla="*/ 420 h 656"/>
              <a:gd name="T40" fmla="*/ 173 w 379"/>
              <a:gd name="T41" fmla="*/ 622 h 656"/>
              <a:gd name="T42" fmla="*/ 139 w 379"/>
              <a:gd name="T43" fmla="*/ 656 h 656"/>
              <a:gd name="T44" fmla="*/ 139 w 379"/>
              <a:gd name="T45" fmla="*/ 656 h 656"/>
              <a:gd name="T46" fmla="*/ 104 w 379"/>
              <a:gd name="T47" fmla="*/ 622 h 656"/>
              <a:gd name="T48" fmla="*/ 104 w 379"/>
              <a:gd name="T49" fmla="*/ 383 h 656"/>
              <a:gd name="T50" fmla="*/ 104 w 379"/>
              <a:gd name="T51" fmla="*/ 378 h 656"/>
              <a:gd name="T52" fmla="*/ 104 w 379"/>
              <a:gd name="T53" fmla="*/ 260 h 656"/>
              <a:gd name="T54" fmla="*/ 57 w 379"/>
              <a:gd name="T55" fmla="*/ 357 h 656"/>
              <a:gd name="T56" fmla="*/ 20 w 379"/>
              <a:gd name="T57" fmla="*/ 370 h 656"/>
              <a:gd name="T58" fmla="*/ 7 w 379"/>
              <a:gd name="T59" fmla="*/ 332 h 656"/>
              <a:gd name="T60" fmla="*/ 89 w 379"/>
              <a:gd name="T61" fmla="*/ 163 h 656"/>
              <a:gd name="T62" fmla="*/ 118 w 379"/>
              <a:gd name="T63" fmla="*/ 147 h 656"/>
              <a:gd name="T64" fmla="*/ 142 w 379"/>
              <a:gd name="T65" fmla="*/ 147 h 656"/>
              <a:gd name="T66" fmla="*/ 237 w 379"/>
              <a:gd name="T67" fmla="*/ 147 h 656"/>
              <a:gd name="T68" fmla="*/ 261 w 379"/>
              <a:gd name="T69" fmla="*/ 147 h 656"/>
              <a:gd name="T70" fmla="*/ 290 w 379"/>
              <a:gd name="T71" fmla="*/ 163 h 656"/>
              <a:gd name="T72" fmla="*/ 372 w 379"/>
              <a:gd name="T73" fmla="*/ 332 h 656"/>
              <a:gd name="T74" fmla="*/ 359 w 379"/>
              <a:gd name="T75" fmla="*/ 370 h 656"/>
              <a:gd name="T76" fmla="*/ 354 w 379"/>
              <a:gd name="T77" fmla="*/ 372 h 656"/>
              <a:gd name="T78" fmla="*/ 354 w 379"/>
              <a:gd name="T79" fmla="*/ 401 h 656"/>
              <a:gd name="T80" fmla="*/ 375 w 379"/>
              <a:gd name="T81" fmla="*/ 401 h 656"/>
              <a:gd name="T82" fmla="*/ 175 w 379"/>
              <a:gd name="T83" fmla="*/ 174 h 656"/>
              <a:gd name="T84" fmla="*/ 181 w 379"/>
              <a:gd name="T85" fmla="*/ 192 h 656"/>
              <a:gd name="T86" fmla="*/ 198 w 379"/>
              <a:gd name="T87" fmla="*/ 192 h 656"/>
              <a:gd name="T88" fmla="*/ 203 w 379"/>
              <a:gd name="T89" fmla="*/ 174 h 656"/>
              <a:gd name="T90" fmla="*/ 175 w 379"/>
              <a:gd name="T91" fmla="*/ 174 h 656"/>
              <a:gd name="T92" fmla="*/ 209 w 379"/>
              <a:gd name="T93" fmla="*/ 317 h 656"/>
              <a:gd name="T94" fmla="*/ 198 w 379"/>
              <a:gd name="T95" fmla="*/ 206 h 656"/>
              <a:gd name="T96" fmla="*/ 181 w 379"/>
              <a:gd name="T97" fmla="*/ 206 h 656"/>
              <a:gd name="T98" fmla="*/ 170 w 379"/>
              <a:gd name="T99" fmla="*/ 317 h 656"/>
              <a:gd name="T100" fmla="*/ 189 w 379"/>
              <a:gd name="T101" fmla="*/ 347 h 656"/>
              <a:gd name="T102" fmla="*/ 209 w 379"/>
              <a:gd name="T103" fmla="*/ 317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9" h="656">
                <a:moveTo>
                  <a:pt x="125" y="64"/>
                </a:moveTo>
                <a:cubicBezTo>
                  <a:pt x="125" y="29"/>
                  <a:pt x="154" y="0"/>
                  <a:pt x="189" y="0"/>
                </a:cubicBezTo>
                <a:cubicBezTo>
                  <a:pt x="225" y="0"/>
                  <a:pt x="253" y="29"/>
                  <a:pt x="253" y="64"/>
                </a:cubicBezTo>
                <a:cubicBezTo>
                  <a:pt x="253" y="99"/>
                  <a:pt x="225" y="128"/>
                  <a:pt x="189" y="128"/>
                </a:cubicBezTo>
                <a:cubicBezTo>
                  <a:pt x="154" y="128"/>
                  <a:pt x="125" y="99"/>
                  <a:pt x="125" y="64"/>
                </a:cubicBezTo>
                <a:close/>
                <a:moveTo>
                  <a:pt x="375" y="401"/>
                </a:moveTo>
                <a:cubicBezTo>
                  <a:pt x="375" y="557"/>
                  <a:pt x="375" y="557"/>
                  <a:pt x="375" y="557"/>
                </a:cubicBezTo>
                <a:cubicBezTo>
                  <a:pt x="324" y="557"/>
                  <a:pt x="324" y="557"/>
                  <a:pt x="324" y="557"/>
                </a:cubicBezTo>
                <a:cubicBezTo>
                  <a:pt x="324" y="401"/>
                  <a:pt x="324" y="401"/>
                  <a:pt x="324" y="401"/>
                </a:cubicBezTo>
                <a:cubicBezTo>
                  <a:pt x="344" y="401"/>
                  <a:pt x="344" y="401"/>
                  <a:pt x="344" y="401"/>
                </a:cubicBezTo>
                <a:cubicBezTo>
                  <a:pt x="344" y="373"/>
                  <a:pt x="344" y="373"/>
                  <a:pt x="344" y="373"/>
                </a:cubicBezTo>
                <a:cubicBezTo>
                  <a:pt x="335" y="372"/>
                  <a:pt x="326" y="366"/>
                  <a:pt x="321" y="357"/>
                </a:cubicBezTo>
                <a:cubicBezTo>
                  <a:pt x="274" y="260"/>
                  <a:pt x="274" y="260"/>
                  <a:pt x="274" y="260"/>
                </a:cubicBezTo>
                <a:cubicBezTo>
                  <a:pt x="274" y="378"/>
                  <a:pt x="274" y="378"/>
                  <a:pt x="274" y="378"/>
                </a:cubicBezTo>
                <a:cubicBezTo>
                  <a:pt x="274" y="383"/>
                  <a:pt x="274" y="383"/>
                  <a:pt x="274" y="383"/>
                </a:cubicBezTo>
                <a:cubicBezTo>
                  <a:pt x="274" y="622"/>
                  <a:pt x="274" y="622"/>
                  <a:pt x="274" y="622"/>
                </a:cubicBezTo>
                <a:cubicBezTo>
                  <a:pt x="274" y="641"/>
                  <a:pt x="259" y="656"/>
                  <a:pt x="240" y="656"/>
                </a:cubicBezTo>
                <a:cubicBezTo>
                  <a:pt x="221" y="656"/>
                  <a:pt x="205" y="641"/>
                  <a:pt x="205" y="622"/>
                </a:cubicBezTo>
                <a:cubicBezTo>
                  <a:pt x="205" y="420"/>
                  <a:pt x="205" y="420"/>
                  <a:pt x="205" y="420"/>
                </a:cubicBezTo>
                <a:cubicBezTo>
                  <a:pt x="173" y="420"/>
                  <a:pt x="173" y="420"/>
                  <a:pt x="173" y="420"/>
                </a:cubicBezTo>
                <a:cubicBezTo>
                  <a:pt x="173" y="622"/>
                  <a:pt x="173" y="622"/>
                  <a:pt x="173" y="622"/>
                </a:cubicBezTo>
                <a:cubicBezTo>
                  <a:pt x="173" y="641"/>
                  <a:pt x="158" y="656"/>
                  <a:pt x="139" y="656"/>
                </a:cubicBezTo>
                <a:cubicBezTo>
                  <a:pt x="139" y="656"/>
                  <a:pt x="139" y="656"/>
                  <a:pt x="139" y="656"/>
                </a:cubicBezTo>
                <a:cubicBezTo>
                  <a:pt x="120" y="656"/>
                  <a:pt x="104" y="641"/>
                  <a:pt x="104" y="622"/>
                </a:cubicBezTo>
                <a:cubicBezTo>
                  <a:pt x="104" y="383"/>
                  <a:pt x="104" y="383"/>
                  <a:pt x="104" y="383"/>
                </a:cubicBezTo>
                <a:cubicBezTo>
                  <a:pt x="104" y="378"/>
                  <a:pt x="104" y="378"/>
                  <a:pt x="104" y="378"/>
                </a:cubicBezTo>
                <a:cubicBezTo>
                  <a:pt x="104" y="260"/>
                  <a:pt x="104" y="260"/>
                  <a:pt x="104" y="260"/>
                </a:cubicBezTo>
                <a:cubicBezTo>
                  <a:pt x="57" y="357"/>
                  <a:pt x="57" y="357"/>
                  <a:pt x="57" y="357"/>
                </a:cubicBezTo>
                <a:cubicBezTo>
                  <a:pt x="51" y="371"/>
                  <a:pt x="34" y="377"/>
                  <a:pt x="20" y="370"/>
                </a:cubicBezTo>
                <a:cubicBezTo>
                  <a:pt x="6" y="363"/>
                  <a:pt x="0" y="346"/>
                  <a:pt x="7" y="332"/>
                </a:cubicBezTo>
                <a:cubicBezTo>
                  <a:pt x="89" y="163"/>
                  <a:pt x="89" y="163"/>
                  <a:pt x="89" y="163"/>
                </a:cubicBezTo>
                <a:cubicBezTo>
                  <a:pt x="94" y="152"/>
                  <a:pt x="106" y="146"/>
                  <a:pt x="118" y="147"/>
                </a:cubicBezTo>
                <a:cubicBezTo>
                  <a:pt x="142" y="147"/>
                  <a:pt x="142" y="147"/>
                  <a:pt x="142" y="147"/>
                </a:cubicBezTo>
                <a:cubicBezTo>
                  <a:pt x="237" y="147"/>
                  <a:pt x="237" y="147"/>
                  <a:pt x="237" y="147"/>
                </a:cubicBezTo>
                <a:cubicBezTo>
                  <a:pt x="261" y="147"/>
                  <a:pt x="261" y="147"/>
                  <a:pt x="261" y="147"/>
                </a:cubicBezTo>
                <a:cubicBezTo>
                  <a:pt x="272" y="146"/>
                  <a:pt x="284" y="152"/>
                  <a:pt x="290" y="163"/>
                </a:cubicBezTo>
                <a:cubicBezTo>
                  <a:pt x="372" y="332"/>
                  <a:pt x="372" y="332"/>
                  <a:pt x="372" y="332"/>
                </a:cubicBezTo>
                <a:cubicBezTo>
                  <a:pt x="379" y="346"/>
                  <a:pt x="373" y="363"/>
                  <a:pt x="359" y="370"/>
                </a:cubicBezTo>
                <a:cubicBezTo>
                  <a:pt x="357" y="371"/>
                  <a:pt x="356" y="371"/>
                  <a:pt x="354" y="372"/>
                </a:cubicBezTo>
                <a:cubicBezTo>
                  <a:pt x="354" y="401"/>
                  <a:pt x="354" y="401"/>
                  <a:pt x="354" y="401"/>
                </a:cubicBezTo>
                <a:lnTo>
                  <a:pt x="375" y="401"/>
                </a:lnTo>
                <a:close/>
                <a:moveTo>
                  <a:pt x="175" y="174"/>
                </a:moveTo>
                <a:cubicBezTo>
                  <a:pt x="181" y="192"/>
                  <a:pt x="181" y="192"/>
                  <a:pt x="181" y="192"/>
                </a:cubicBezTo>
                <a:cubicBezTo>
                  <a:pt x="198" y="192"/>
                  <a:pt x="198" y="192"/>
                  <a:pt x="198" y="192"/>
                </a:cubicBezTo>
                <a:cubicBezTo>
                  <a:pt x="203" y="174"/>
                  <a:pt x="203" y="174"/>
                  <a:pt x="203" y="174"/>
                </a:cubicBezTo>
                <a:lnTo>
                  <a:pt x="175" y="174"/>
                </a:lnTo>
                <a:close/>
                <a:moveTo>
                  <a:pt x="209" y="317"/>
                </a:moveTo>
                <a:cubicBezTo>
                  <a:pt x="198" y="206"/>
                  <a:pt x="198" y="206"/>
                  <a:pt x="198" y="206"/>
                </a:cubicBezTo>
                <a:cubicBezTo>
                  <a:pt x="181" y="206"/>
                  <a:pt x="181" y="206"/>
                  <a:pt x="181" y="206"/>
                </a:cubicBezTo>
                <a:cubicBezTo>
                  <a:pt x="170" y="317"/>
                  <a:pt x="170" y="317"/>
                  <a:pt x="170" y="317"/>
                </a:cubicBezTo>
                <a:cubicBezTo>
                  <a:pt x="189" y="347"/>
                  <a:pt x="189" y="347"/>
                  <a:pt x="189" y="347"/>
                </a:cubicBezTo>
                <a:lnTo>
                  <a:pt x="209" y="317"/>
                </a:lnTo>
                <a:close/>
              </a:path>
            </a:pathLst>
          </a:custGeom>
          <a:gradFill flip="none" rotWithShape="1">
            <a:gsLst>
              <a:gs pos="0">
                <a:schemeClr val="accent3"/>
              </a:gs>
              <a:gs pos="100000">
                <a:schemeClr val="accent2"/>
              </a:gs>
            </a:gsLst>
            <a:lin ang="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5" name="TextBox 24">
            <a:extLst>
              <a:ext uri="{FF2B5EF4-FFF2-40B4-BE49-F238E27FC236}">
                <a16:creationId xmlns:a16="http://schemas.microsoft.com/office/drawing/2014/main" id="{CF416E4A-B5C8-4772-BB6A-05EAD995D7CF}"/>
              </a:ext>
            </a:extLst>
          </p:cNvPr>
          <p:cNvSpPr txBox="1"/>
          <p:nvPr/>
        </p:nvSpPr>
        <p:spPr>
          <a:xfrm>
            <a:off x="3290663" y="3118349"/>
            <a:ext cx="1123671" cy="584775"/>
          </a:xfrm>
          <a:prstGeom prst="rect">
            <a:avLst/>
          </a:prstGeom>
          <a:noFill/>
        </p:spPr>
        <p:txBody>
          <a:bodyPr wrap="square" rtlCol="0">
            <a:spAutoFit/>
          </a:bodyPr>
          <a:lstStyle/>
          <a:p>
            <a:r>
              <a:rPr lang="mn-MN" sz="1600" dirty="0">
                <a:latin typeface="Arial" panose="020B0604020202020204" pitchFamily="34" charset="0"/>
                <a:cs typeface="Arial" panose="020B0604020202020204" pitchFamily="34" charset="0"/>
              </a:rPr>
              <a:t>31-45 нас</a:t>
            </a:r>
          </a:p>
          <a:p>
            <a:r>
              <a:rPr lang="mn-MN" sz="1600" dirty="0">
                <a:latin typeface="Arial" panose="020B0604020202020204" pitchFamily="34" charset="0"/>
                <a:cs typeface="Arial" panose="020B0604020202020204" pitchFamily="34" charset="0"/>
              </a:rPr>
              <a:t> </a:t>
            </a:r>
            <a:r>
              <a:rPr lang="mn-MN" sz="1600" b="1" dirty="0">
                <a:solidFill>
                  <a:srgbClr val="0000FF"/>
                </a:solidFill>
                <a:latin typeface="Arial" panose="020B0604020202020204" pitchFamily="34" charset="0"/>
                <a:cs typeface="Arial" panose="020B0604020202020204" pitchFamily="34" charset="0"/>
              </a:rPr>
              <a:t>29.2%</a:t>
            </a:r>
            <a:endParaRPr lang="en-US" sz="1600" b="1" dirty="0">
              <a:solidFill>
                <a:srgbClr val="0000FF"/>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6EE6421E-580F-4F89-8F06-5E037A1CA314}"/>
              </a:ext>
            </a:extLst>
          </p:cNvPr>
          <p:cNvSpPr txBox="1"/>
          <p:nvPr/>
        </p:nvSpPr>
        <p:spPr>
          <a:xfrm>
            <a:off x="4345620" y="3120203"/>
            <a:ext cx="1639802" cy="1077218"/>
          </a:xfrm>
          <a:prstGeom prst="rect">
            <a:avLst/>
          </a:prstGeom>
          <a:noFill/>
        </p:spPr>
        <p:txBody>
          <a:bodyPr wrap="square" rtlCol="0">
            <a:spAutoFit/>
          </a:bodyPr>
          <a:lstStyle/>
          <a:p>
            <a:r>
              <a:rPr lang="mn-MN" sz="1600" dirty="0">
                <a:latin typeface="Arial" panose="020B0604020202020204" pitchFamily="34" charset="0"/>
                <a:cs typeface="Arial" panose="020B0604020202020204" pitchFamily="34" charset="0"/>
              </a:rPr>
              <a:t>46-60 нас </a:t>
            </a:r>
          </a:p>
          <a:p>
            <a:r>
              <a:rPr lang="mn-MN" sz="1600" dirty="0">
                <a:latin typeface="Arial" panose="020B0604020202020204" pitchFamily="34" charset="0"/>
                <a:cs typeface="Arial" panose="020B0604020202020204" pitchFamily="34" charset="0"/>
              </a:rPr>
              <a:t> </a:t>
            </a:r>
            <a:r>
              <a:rPr lang="mn-MN" sz="1600" b="1" dirty="0">
                <a:solidFill>
                  <a:srgbClr val="0000FF"/>
                </a:solidFill>
                <a:latin typeface="Arial" panose="020B0604020202020204" pitchFamily="34" charset="0"/>
                <a:cs typeface="Arial" panose="020B0604020202020204" pitchFamily="34" charset="0"/>
              </a:rPr>
              <a:t>36.2%,</a:t>
            </a:r>
          </a:p>
          <a:p>
            <a:r>
              <a:rPr lang="mn-MN" sz="1600" dirty="0">
                <a:latin typeface="Arial" panose="020B0604020202020204" pitchFamily="34" charset="0"/>
                <a:cs typeface="Arial" panose="020B0604020202020204" pitchFamily="34" charset="0"/>
              </a:rPr>
              <a:t>61-ээс дээш </a:t>
            </a:r>
            <a:r>
              <a:rPr lang="mn-MN" sz="1600" b="1" dirty="0">
                <a:solidFill>
                  <a:srgbClr val="0000FF"/>
                </a:solidFill>
                <a:latin typeface="Arial" panose="020B0604020202020204" pitchFamily="34" charset="0"/>
                <a:cs typeface="Arial" panose="020B0604020202020204" pitchFamily="34" charset="0"/>
              </a:rPr>
              <a:t>нас 33.8%</a:t>
            </a:r>
            <a:endParaRPr lang="en-US" sz="1600" b="1" dirty="0">
              <a:solidFill>
                <a:srgbClr val="0000FF"/>
              </a:solidFill>
              <a:latin typeface="Arial" panose="020B0604020202020204" pitchFamily="34" charset="0"/>
              <a:cs typeface="Arial" panose="020B0604020202020204" pitchFamily="34" charset="0"/>
            </a:endParaRPr>
          </a:p>
        </p:txBody>
      </p:sp>
      <p:sp>
        <p:nvSpPr>
          <p:cNvPr id="30" name="Freeform 237" descr="old person with cane shape">
            <a:extLst>
              <a:ext uri="{FF2B5EF4-FFF2-40B4-BE49-F238E27FC236}">
                <a16:creationId xmlns:a16="http://schemas.microsoft.com/office/drawing/2014/main" id="{E93E0807-B1F0-4CD6-BC20-CAC99FA0261E}"/>
              </a:ext>
            </a:extLst>
          </p:cNvPr>
          <p:cNvSpPr>
            <a:spLocks noEditPoints="1"/>
          </p:cNvSpPr>
          <p:nvPr/>
        </p:nvSpPr>
        <p:spPr bwMode="auto">
          <a:xfrm>
            <a:off x="4345620" y="1196885"/>
            <a:ext cx="1153662" cy="1751492"/>
          </a:xfrm>
          <a:custGeom>
            <a:avLst/>
            <a:gdLst>
              <a:gd name="T0" fmla="*/ 379 w 387"/>
              <a:gd name="T1" fmla="*/ 368 h 585"/>
              <a:gd name="T2" fmla="*/ 357 w 387"/>
              <a:gd name="T3" fmla="*/ 319 h 585"/>
              <a:gd name="T4" fmla="*/ 319 w 387"/>
              <a:gd name="T5" fmla="*/ 314 h 585"/>
              <a:gd name="T6" fmla="*/ 301 w 387"/>
              <a:gd name="T7" fmla="*/ 346 h 585"/>
              <a:gd name="T8" fmla="*/ 298 w 387"/>
              <a:gd name="T9" fmla="*/ 577 h 585"/>
              <a:gd name="T10" fmla="*/ 282 w 387"/>
              <a:gd name="T11" fmla="*/ 577 h 585"/>
              <a:gd name="T12" fmla="*/ 284 w 387"/>
              <a:gd name="T13" fmla="*/ 344 h 585"/>
              <a:gd name="T14" fmla="*/ 260 w 387"/>
              <a:gd name="T15" fmla="*/ 236 h 585"/>
              <a:gd name="T16" fmla="*/ 236 w 387"/>
              <a:gd name="T17" fmla="*/ 335 h 585"/>
              <a:gd name="T18" fmla="*/ 236 w 387"/>
              <a:gd name="T19" fmla="*/ 551 h 585"/>
              <a:gd name="T20" fmla="*/ 206 w 387"/>
              <a:gd name="T21" fmla="*/ 582 h 585"/>
              <a:gd name="T22" fmla="*/ 175 w 387"/>
              <a:gd name="T23" fmla="*/ 373 h 585"/>
              <a:gd name="T24" fmla="*/ 147 w 387"/>
              <a:gd name="T25" fmla="*/ 551 h 585"/>
              <a:gd name="T26" fmla="*/ 85 w 387"/>
              <a:gd name="T27" fmla="*/ 551 h 585"/>
              <a:gd name="T28" fmla="*/ 85 w 387"/>
              <a:gd name="T29" fmla="*/ 335 h 585"/>
              <a:gd name="T30" fmla="*/ 61 w 387"/>
              <a:gd name="T31" fmla="*/ 236 h 585"/>
              <a:gd name="T32" fmla="*/ 24 w 387"/>
              <a:gd name="T33" fmla="*/ 346 h 585"/>
              <a:gd name="T34" fmla="*/ 11 w 387"/>
              <a:gd name="T35" fmla="*/ 230 h 585"/>
              <a:gd name="T36" fmla="*/ 19 w 387"/>
              <a:gd name="T37" fmla="*/ 209 h 585"/>
              <a:gd name="T38" fmla="*/ 94 w 387"/>
              <a:gd name="T39" fmla="*/ 131 h 585"/>
              <a:gd name="T40" fmla="*/ 119 w 387"/>
              <a:gd name="T41" fmla="*/ 131 h 585"/>
              <a:gd name="T42" fmla="*/ 226 w 387"/>
              <a:gd name="T43" fmla="*/ 131 h 585"/>
              <a:gd name="T44" fmla="*/ 230 w 387"/>
              <a:gd name="T45" fmla="*/ 131 h 585"/>
              <a:gd name="T46" fmla="*/ 234 w 387"/>
              <a:gd name="T47" fmla="*/ 132 h 585"/>
              <a:gd name="T48" fmla="*/ 302 w 387"/>
              <a:gd name="T49" fmla="*/ 209 h 585"/>
              <a:gd name="T50" fmla="*/ 310 w 387"/>
              <a:gd name="T51" fmla="*/ 230 h 585"/>
              <a:gd name="T52" fmla="*/ 334 w 387"/>
              <a:gd name="T53" fmla="*/ 293 h 585"/>
              <a:gd name="T54" fmla="*/ 387 w 387"/>
              <a:gd name="T55" fmla="*/ 360 h 585"/>
              <a:gd name="T56" fmla="*/ 161 w 387"/>
              <a:gd name="T57" fmla="*/ 0 h 585"/>
              <a:gd name="T58" fmla="*/ 161 w 387"/>
              <a:gd name="T59" fmla="*/ 113 h 585"/>
              <a:gd name="T60" fmla="*/ 165 w 387"/>
              <a:gd name="T61" fmla="*/ 56 h 585"/>
              <a:gd name="T62" fmla="*/ 190 w 387"/>
              <a:gd name="T63" fmla="*/ 67 h 585"/>
              <a:gd name="T64" fmla="*/ 201 w 387"/>
              <a:gd name="T65" fmla="*/ 55 h 585"/>
              <a:gd name="T66" fmla="*/ 176 w 387"/>
              <a:gd name="T67" fmla="*/ 44 h 585"/>
              <a:gd name="T68" fmla="*/ 165 w 387"/>
              <a:gd name="T69" fmla="*/ 56 h 585"/>
              <a:gd name="T70" fmla="*/ 132 w 387"/>
              <a:gd name="T71" fmla="*/ 67 h 585"/>
              <a:gd name="T72" fmla="*/ 156 w 387"/>
              <a:gd name="T73" fmla="*/ 56 h 585"/>
              <a:gd name="T74" fmla="*/ 146 w 387"/>
              <a:gd name="T75" fmla="*/ 44 h 585"/>
              <a:gd name="T76" fmla="*/ 121 w 387"/>
              <a:gd name="T77" fmla="*/ 55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7" h="585">
                <a:moveTo>
                  <a:pt x="387" y="360"/>
                </a:moveTo>
                <a:cubicBezTo>
                  <a:pt x="387" y="364"/>
                  <a:pt x="383" y="368"/>
                  <a:pt x="379" y="368"/>
                </a:cubicBezTo>
                <a:cubicBezTo>
                  <a:pt x="374" y="368"/>
                  <a:pt x="370" y="364"/>
                  <a:pt x="371" y="360"/>
                </a:cubicBezTo>
                <a:cubicBezTo>
                  <a:pt x="371" y="359"/>
                  <a:pt x="371" y="333"/>
                  <a:pt x="357" y="319"/>
                </a:cubicBezTo>
                <a:cubicBezTo>
                  <a:pt x="351" y="313"/>
                  <a:pt x="344" y="310"/>
                  <a:pt x="334" y="310"/>
                </a:cubicBezTo>
                <a:cubicBezTo>
                  <a:pt x="328" y="310"/>
                  <a:pt x="323" y="311"/>
                  <a:pt x="319" y="314"/>
                </a:cubicBezTo>
                <a:cubicBezTo>
                  <a:pt x="319" y="319"/>
                  <a:pt x="319" y="319"/>
                  <a:pt x="319" y="319"/>
                </a:cubicBezTo>
                <a:cubicBezTo>
                  <a:pt x="321" y="331"/>
                  <a:pt x="313" y="343"/>
                  <a:pt x="301" y="346"/>
                </a:cubicBezTo>
                <a:cubicBezTo>
                  <a:pt x="299" y="355"/>
                  <a:pt x="298" y="363"/>
                  <a:pt x="298" y="367"/>
                </a:cubicBezTo>
                <a:cubicBezTo>
                  <a:pt x="298" y="577"/>
                  <a:pt x="298" y="577"/>
                  <a:pt x="298" y="577"/>
                </a:cubicBezTo>
                <a:cubicBezTo>
                  <a:pt x="298" y="581"/>
                  <a:pt x="295" y="585"/>
                  <a:pt x="290" y="585"/>
                </a:cubicBezTo>
                <a:cubicBezTo>
                  <a:pt x="286" y="585"/>
                  <a:pt x="282" y="581"/>
                  <a:pt x="282" y="577"/>
                </a:cubicBezTo>
                <a:cubicBezTo>
                  <a:pt x="282" y="368"/>
                  <a:pt x="282" y="368"/>
                  <a:pt x="282" y="368"/>
                </a:cubicBezTo>
                <a:cubicBezTo>
                  <a:pt x="282" y="367"/>
                  <a:pt x="282" y="357"/>
                  <a:pt x="284" y="344"/>
                </a:cubicBezTo>
                <a:cubicBezTo>
                  <a:pt x="276" y="341"/>
                  <a:pt x="270" y="333"/>
                  <a:pt x="269" y="324"/>
                </a:cubicBezTo>
                <a:cubicBezTo>
                  <a:pt x="260" y="236"/>
                  <a:pt x="260" y="236"/>
                  <a:pt x="260" y="236"/>
                </a:cubicBezTo>
                <a:cubicBezTo>
                  <a:pt x="236" y="207"/>
                  <a:pt x="236" y="207"/>
                  <a:pt x="236" y="207"/>
                </a:cubicBezTo>
                <a:cubicBezTo>
                  <a:pt x="236" y="335"/>
                  <a:pt x="236" y="335"/>
                  <a:pt x="236" y="335"/>
                </a:cubicBezTo>
                <a:cubicBezTo>
                  <a:pt x="236" y="340"/>
                  <a:pt x="236" y="340"/>
                  <a:pt x="236" y="340"/>
                </a:cubicBezTo>
                <a:cubicBezTo>
                  <a:pt x="236" y="551"/>
                  <a:pt x="236" y="551"/>
                  <a:pt x="236" y="551"/>
                </a:cubicBezTo>
                <a:cubicBezTo>
                  <a:pt x="236" y="568"/>
                  <a:pt x="223" y="582"/>
                  <a:pt x="206" y="582"/>
                </a:cubicBezTo>
                <a:cubicBezTo>
                  <a:pt x="206" y="582"/>
                  <a:pt x="206" y="582"/>
                  <a:pt x="206" y="582"/>
                </a:cubicBezTo>
                <a:cubicBezTo>
                  <a:pt x="189" y="582"/>
                  <a:pt x="175" y="568"/>
                  <a:pt x="175" y="551"/>
                </a:cubicBezTo>
                <a:cubicBezTo>
                  <a:pt x="175" y="373"/>
                  <a:pt x="175" y="373"/>
                  <a:pt x="175" y="373"/>
                </a:cubicBezTo>
                <a:cubicBezTo>
                  <a:pt x="147" y="373"/>
                  <a:pt x="147" y="373"/>
                  <a:pt x="147" y="373"/>
                </a:cubicBezTo>
                <a:cubicBezTo>
                  <a:pt x="147" y="551"/>
                  <a:pt x="147" y="551"/>
                  <a:pt x="147" y="551"/>
                </a:cubicBezTo>
                <a:cubicBezTo>
                  <a:pt x="147" y="568"/>
                  <a:pt x="133" y="582"/>
                  <a:pt x="116" y="582"/>
                </a:cubicBezTo>
                <a:cubicBezTo>
                  <a:pt x="99" y="582"/>
                  <a:pt x="85" y="568"/>
                  <a:pt x="85" y="551"/>
                </a:cubicBezTo>
                <a:cubicBezTo>
                  <a:pt x="85" y="340"/>
                  <a:pt x="85" y="340"/>
                  <a:pt x="85" y="340"/>
                </a:cubicBezTo>
                <a:cubicBezTo>
                  <a:pt x="85" y="335"/>
                  <a:pt x="85" y="335"/>
                  <a:pt x="85" y="335"/>
                </a:cubicBezTo>
                <a:cubicBezTo>
                  <a:pt x="85" y="206"/>
                  <a:pt x="85" y="206"/>
                  <a:pt x="85" y="206"/>
                </a:cubicBezTo>
                <a:cubicBezTo>
                  <a:pt x="61" y="236"/>
                  <a:pt x="61" y="236"/>
                  <a:pt x="61" y="236"/>
                </a:cubicBezTo>
                <a:cubicBezTo>
                  <a:pt x="51" y="324"/>
                  <a:pt x="51" y="324"/>
                  <a:pt x="51" y="324"/>
                </a:cubicBezTo>
                <a:cubicBezTo>
                  <a:pt x="50" y="338"/>
                  <a:pt x="38" y="348"/>
                  <a:pt x="24" y="346"/>
                </a:cubicBezTo>
                <a:cubicBezTo>
                  <a:pt x="10" y="345"/>
                  <a:pt x="0" y="333"/>
                  <a:pt x="2" y="319"/>
                </a:cubicBezTo>
                <a:cubicBezTo>
                  <a:pt x="11" y="230"/>
                  <a:pt x="11" y="230"/>
                  <a:pt x="11" y="230"/>
                </a:cubicBezTo>
                <a:cubicBezTo>
                  <a:pt x="12" y="228"/>
                  <a:pt x="12" y="225"/>
                  <a:pt x="13" y="223"/>
                </a:cubicBezTo>
                <a:cubicBezTo>
                  <a:pt x="14" y="218"/>
                  <a:pt x="15" y="213"/>
                  <a:pt x="19" y="209"/>
                </a:cubicBezTo>
                <a:cubicBezTo>
                  <a:pt x="75" y="140"/>
                  <a:pt x="75" y="140"/>
                  <a:pt x="75" y="140"/>
                </a:cubicBezTo>
                <a:cubicBezTo>
                  <a:pt x="80" y="134"/>
                  <a:pt x="87" y="131"/>
                  <a:pt x="94" y="131"/>
                </a:cubicBezTo>
                <a:cubicBezTo>
                  <a:pt x="94" y="131"/>
                  <a:pt x="95" y="131"/>
                  <a:pt x="96" y="131"/>
                </a:cubicBezTo>
                <a:cubicBezTo>
                  <a:pt x="119" y="131"/>
                  <a:pt x="119" y="131"/>
                  <a:pt x="119" y="131"/>
                </a:cubicBezTo>
                <a:cubicBezTo>
                  <a:pt x="203" y="131"/>
                  <a:pt x="203" y="131"/>
                  <a:pt x="203" y="131"/>
                </a:cubicBezTo>
                <a:cubicBezTo>
                  <a:pt x="226" y="131"/>
                  <a:pt x="226" y="131"/>
                  <a:pt x="226" y="131"/>
                </a:cubicBezTo>
                <a:cubicBezTo>
                  <a:pt x="227" y="131"/>
                  <a:pt x="228" y="131"/>
                  <a:pt x="228" y="131"/>
                </a:cubicBezTo>
                <a:cubicBezTo>
                  <a:pt x="229" y="131"/>
                  <a:pt x="229" y="131"/>
                  <a:pt x="230" y="131"/>
                </a:cubicBezTo>
                <a:cubicBezTo>
                  <a:pt x="231" y="131"/>
                  <a:pt x="232" y="131"/>
                  <a:pt x="233" y="132"/>
                </a:cubicBezTo>
                <a:cubicBezTo>
                  <a:pt x="233" y="132"/>
                  <a:pt x="234" y="132"/>
                  <a:pt x="234" y="132"/>
                </a:cubicBezTo>
                <a:cubicBezTo>
                  <a:pt x="240" y="134"/>
                  <a:pt x="246" y="138"/>
                  <a:pt x="249" y="144"/>
                </a:cubicBezTo>
                <a:cubicBezTo>
                  <a:pt x="302" y="209"/>
                  <a:pt x="302" y="209"/>
                  <a:pt x="302" y="209"/>
                </a:cubicBezTo>
                <a:cubicBezTo>
                  <a:pt x="306" y="213"/>
                  <a:pt x="307" y="218"/>
                  <a:pt x="308" y="223"/>
                </a:cubicBezTo>
                <a:cubicBezTo>
                  <a:pt x="309" y="225"/>
                  <a:pt x="309" y="228"/>
                  <a:pt x="310" y="230"/>
                </a:cubicBezTo>
                <a:cubicBezTo>
                  <a:pt x="317" y="297"/>
                  <a:pt x="317" y="297"/>
                  <a:pt x="317" y="297"/>
                </a:cubicBezTo>
                <a:cubicBezTo>
                  <a:pt x="322" y="295"/>
                  <a:pt x="328" y="293"/>
                  <a:pt x="334" y="293"/>
                </a:cubicBezTo>
                <a:cubicBezTo>
                  <a:pt x="348" y="293"/>
                  <a:pt x="360" y="298"/>
                  <a:pt x="369" y="307"/>
                </a:cubicBezTo>
                <a:cubicBezTo>
                  <a:pt x="387" y="326"/>
                  <a:pt x="387" y="359"/>
                  <a:pt x="387" y="360"/>
                </a:cubicBezTo>
                <a:close/>
                <a:moveTo>
                  <a:pt x="104" y="57"/>
                </a:moveTo>
                <a:cubicBezTo>
                  <a:pt x="104" y="25"/>
                  <a:pt x="129" y="0"/>
                  <a:pt x="161" y="0"/>
                </a:cubicBezTo>
                <a:cubicBezTo>
                  <a:pt x="192" y="0"/>
                  <a:pt x="218" y="25"/>
                  <a:pt x="218" y="57"/>
                </a:cubicBezTo>
                <a:cubicBezTo>
                  <a:pt x="218" y="88"/>
                  <a:pt x="192" y="113"/>
                  <a:pt x="161" y="113"/>
                </a:cubicBezTo>
                <a:cubicBezTo>
                  <a:pt x="129" y="113"/>
                  <a:pt x="104" y="88"/>
                  <a:pt x="104" y="57"/>
                </a:cubicBezTo>
                <a:close/>
                <a:moveTo>
                  <a:pt x="165" y="56"/>
                </a:moveTo>
                <a:cubicBezTo>
                  <a:pt x="165" y="62"/>
                  <a:pt x="170" y="67"/>
                  <a:pt x="176" y="67"/>
                </a:cubicBezTo>
                <a:cubicBezTo>
                  <a:pt x="190" y="67"/>
                  <a:pt x="190" y="67"/>
                  <a:pt x="190" y="67"/>
                </a:cubicBezTo>
                <a:cubicBezTo>
                  <a:pt x="196" y="67"/>
                  <a:pt x="201" y="62"/>
                  <a:pt x="201" y="56"/>
                </a:cubicBezTo>
                <a:cubicBezTo>
                  <a:pt x="201" y="55"/>
                  <a:pt x="201" y="55"/>
                  <a:pt x="201" y="55"/>
                </a:cubicBezTo>
                <a:cubicBezTo>
                  <a:pt x="201" y="49"/>
                  <a:pt x="196" y="44"/>
                  <a:pt x="190" y="44"/>
                </a:cubicBezTo>
                <a:cubicBezTo>
                  <a:pt x="176" y="44"/>
                  <a:pt x="176" y="44"/>
                  <a:pt x="176" y="44"/>
                </a:cubicBezTo>
                <a:cubicBezTo>
                  <a:pt x="170" y="44"/>
                  <a:pt x="165" y="49"/>
                  <a:pt x="165" y="55"/>
                </a:cubicBezTo>
                <a:lnTo>
                  <a:pt x="165" y="56"/>
                </a:lnTo>
                <a:close/>
                <a:moveTo>
                  <a:pt x="121" y="56"/>
                </a:moveTo>
                <a:cubicBezTo>
                  <a:pt x="121" y="62"/>
                  <a:pt x="126" y="67"/>
                  <a:pt x="132" y="67"/>
                </a:cubicBezTo>
                <a:cubicBezTo>
                  <a:pt x="146" y="67"/>
                  <a:pt x="146" y="67"/>
                  <a:pt x="146" y="67"/>
                </a:cubicBezTo>
                <a:cubicBezTo>
                  <a:pt x="152" y="67"/>
                  <a:pt x="156" y="62"/>
                  <a:pt x="156" y="56"/>
                </a:cubicBezTo>
                <a:cubicBezTo>
                  <a:pt x="156" y="55"/>
                  <a:pt x="156" y="55"/>
                  <a:pt x="156" y="55"/>
                </a:cubicBezTo>
                <a:cubicBezTo>
                  <a:pt x="156" y="49"/>
                  <a:pt x="152" y="44"/>
                  <a:pt x="146" y="44"/>
                </a:cubicBezTo>
                <a:cubicBezTo>
                  <a:pt x="132" y="44"/>
                  <a:pt x="132" y="44"/>
                  <a:pt x="132" y="44"/>
                </a:cubicBezTo>
                <a:cubicBezTo>
                  <a:pt x="126" y="44"/>
                  <a:pt x="121" y="49"/>
                  <a:pt x="121" y="55"/>
                </a:cubicBezTo>
                <a:lnTo>
                  <a:pt x="121" y="56"/>
                </a:lnTo>
                <a:close/>
              </a:path>
            </a:pathLst>
          </a:custGeom>
          <a:gradFill flip="none" rotWithShape="1">
            <a:gsLst>
              <a:gs pos="0">
                <a:schemeClr val="accent1"/>
              </a:gs>
              <a:gs pos="100000">
                <a:schemeClr val="accent2"/>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34" name="Group 33" descr="female icon placeholder">
            <a:extLst>
              <a:ext uri="{FF2B5EF4-FFF2-40B4-BE49-F238E27FC236}">
                <a16:creationId xmlns:a16="http://schemas.microsoft.com/office/drawing/2014/main" id="{B94DDD71-794B-4939-97F5-6B6B93BFE7C0}"/>
              </a:ext>
            </a:extLst>
          </p:cNvPr>
          <p:cNvGrpSpPr/>
          <p:nvPr/>
        </p:nvGrpSpPr>
        <p:grpSpPr>
          <a:xfrm>
            <a:off x="9609851" y="1002912"/>
            <a:ext cx="899488" cy="822368"/>
            <a:chOff x="1604053" y="466725"/>
            <a:chExt cx="459206" cy="465138"/>
          </a:xfrm>
          <a:solidFill>
            <a:srgbClr val="FF99FF"/>
          </a:solidFill>
        </p:grpSpPr>
        <p:sp>
          <p:nvSpPr>
            <p:cNvPr id="35" name="Freeform 208">
              <a:extLst>
                <a:ext uri="{FF2B5EF4-FFF2-40B4-BE49-F238E27FC236}">
                  <a16:creationId xmlns:a16="http://schemas.microsoft.com/office/drawing/2014/main" id="{058E8D1F-F649-44AC-AB35-252C805CD1C4}"/>
                </a:ext>
              </a:extLst>
            </p:cNvPr>
            <p:cNvSpPr>
              <a:spLocks/>
            </p:cNvSpPr>
            <p:nvPr/>
          </p:nvSpPr>
          <p:spPr bwMode="auto">
            <a:xfrm>
              <a:off x="1667392" y="501650"/>
              <a:ext cx="329361" cy="423863"/>
            </a:xfrm>
            <a:custGeom>
              <a:avLst/>
              <a:gdLst>
                <a:gd name="T0" fmla="*/ 90 w 104"/>
                <a:gd name="T1" fmla="*/ 104 h 133"/>
                <a:gd name="T2" fmla="*/ 71 w 104"/>
                <a:gd name="T3" fmla="*/ 97 h 133"/>
                <a:gd name="T4" fmla="*/ 71 w 104"/>
                <a:gd name="T5" fmla="*/ 97 h 133"/>
                <a:gd name="T6" fmla="*/ 69 w 104"/>
                <a:gd name="T7" fmla="*/ 93 h 133"/>
                <a:gd name="T8" fmla="*/ 69 w 104"/>
                <a:gd name="T9" fmla="*/ 87 h 133"/>
                <a:gd name="T10" fmla="*/ 69 w 104"/>
                <a:gd name="T11" fmla="*/ 85 h 133"/>
                <a:gd name="T12" fmla="*/ 95 w 104"/>
                <a:gd name="T13" fmla="*/ 77 h 133"/>
                <a:gd name="T14" fmla="*/ 85 w 104"/>
                <a:gd name="T15" fmla="*/ 51 h 133"/>
                <a:gd name="T16" fmla="*/ 64 w 104"/>
                <a:gd name="T17" fmla="*/ 10 h 133"/>
                <a:gd name="T18" fmla="*/ 40 w 104"/>
                <a:gd name="T19" fmla="*/ 6 h 133"/>
                <a:gd name="T20" fmla="*/ 21 w 104"/>
                <a:gd name="T21" fmla="*/ 45 h 133"/>
                <a:gd name="T22" fmla="*/ 10 w 104"/>
                <a:gd name="T23" fmla="*/ 76 h 133"/>
                <a:gd name="T24" fmla="*/ 37 w 104"/>
                <a:gd name="T25" fmla="*/ 85 h 133"/>
                <a:gd name="T26" fmla="*/ 37 w 104"/>
                <a:gd name="T27" fmla="*/ 87 h 133"/>
                <a:gd name="T28" fmla="*/ 37 w 104"/>
                <a:gd name="T29" fmla="*/ 93 h 133"/>
                <a:gd name="T30" fmla="*/ 35 w 104"/>
                <a:gd name="T31" fmla="*/ 97 h 133"/>
                <a:gd name="T32" fmla="*/ 34 w 104"/>
                <a:gd name="T33" fmla="*/ 97 h 133"/>
                <a:gd name="T34" fmla="*/ 15 w 104"/>
                <a:gd name="T35" fmla="*/ 104 h 133"/>
                <a:gd name="T36" fmla="*/ 2 w 104"/>
                <a:gd name="T37" fmla="*/ 109 h 133"/>
                <a:gd name="T38" fmla="*/ 0 w 104"/>
                <a:gd name="T39" fmla="*/ 110 h 133"/>
                <a:gd name="T40" fmla="*/ 52 w 104"/>
                <a:gd name="T41" fmla="*/ 133 h 133"/>
                <a:gd name="T42" fmla="*/ 104 w 104"/>
                <a:gd name="T43" fmla="*/ 110 h 133"/>
                <a:gd name="T44" fmla="*/ 102 w 104"/>
                <a:gd name="T45" fmla="*/ 109 h 133"/>
                <a:gd name="T46" fmla="*/ 90 w 104"/>
                <a:gd name="T47" fmla="*/ 10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4" h="133">
                  <a:moveTo>
                    <a:pt x="90" y="104"/>
                  </a:moveTo>
                  <a:cubicBezTo>
                    <a:pt x="90" y="104"/>
                    <a:pt x="77" y="100"/>
                    <a:pt x="71" y="97"/>
                  </a:cubicBezTo>
                  <a:cubicBezTo>
                    <a:pt x="71" y="97"/>
                    <a:pt x="71" y="97"/>
                    <a:pt x="71" y="97"/>
                  </a:cubicBezTo>
                  <a:cubicBezTo>
                    <a:pt x="69" y="96"/>
                    <a:pt x="69" y="95"/>
                    <a:pt x="69" y="93"/>
                  </a:cubicBezTo>
                  <a:cubicBezTo>
                    <a:pt x="69" y="87"/>
                    <a:pt x="69" y="87"/>
                    <a:pt x="69" y="87"/>
                  </a:cubicBezTo>
                  <a:cubicBezTo>
                    <a:pt x="69" y="85"/>
                    <a:pt x="69" y="85"/>
                    <a:pt x="69" y="85"/>
                  </a:cubicBezTo>
                  <a:cubicBezTo>
                    <a:pt x="69" y="85"/>
                    <a:pt x="86" y="86"/>
                    <a:pt x="95" y="77"/>
                  </a:cubicBezTo>
                  <a:cubicBezTo>
                    <a:pt x="95" y="77"/>
                    <a:pt x="83" y="73"/>
                    <a:pt x="85" y="51"/>
                  </a:cubicBezTo>
                  <a:cubicBezTo>
                    <a:pt x="87" y="28"/>
                    <a:pt x="82" y="8"/>
                    <a:pt x="64" y="10"/>
                  </a:cubicBezTo>
                  <a:cubicBezTo>
                    <a:pt x="64" y="10"/>
                    <a:pt x="56" y="0"/>
                    <a:pt x="40" y="6"/>
                  </a:cubicBezTo>
                  <a:cubicBezTo>
                    <a:pt x="35" y="8"/>
                    <a:pt x="20" y="13"/>
                    <a:pt x="21" y="45"/>
                  </a:cubicBezTo>
                  <a:cubicBezTo>
                    <a:pt x="22" y="76"/>
                    <a:pt x="10" y="76"/>
                    <a:pt x="10" y="76"/>
                  </a:cubicBezTo>
                  <a:cubicBezTo>
                    <a:pt x="10" y="76"/>
                    <a:pt x="16" y="85"/>
                    <a:pt x="37" y="85"/>
                  </a:cubicBezTo>
                  <a:cubicBezTo>
                    <a:pt x="37" y="87"/>
                    <a:pt x="37" y="87"/>
                    <a:pt x="37" y="87"/>
                  </a:cubicBezTo>
                  <a:cubicBezTo>
                    <a:pt x="37" y="93"/>
                    <a:pt x="37" y="93"/>
                    <a:pt x="37" y="93"/>
                  </a:cubicBezTo>
                  <a:cubicBezTo>
                    <a:pt x="37" y="95"/>
                    <a:pt x="36" y="96"/>
                    <a:pt x="35" y="97"/>
                  </a:cubicBezTo>
                  <a:cubicBezTo>
                    <a:pt x="34" y="97"/>
                    <a:pt x="34" y="97"/>
                    <a:pt x="34" y="97"/>
                  </a:cubicBezTo>
                  <a:cubicBezTo>
                    <a:pt x="28" y="100"/>
                    <a:pt x="15" y="104"/>
                    <a:pt x="15" y="104"/>
                  </a:cubicBezTo>
                  <a:cubicBezTo>
                    <a:pt x="15" y="104"/>
                    <a:pt x="10" y="105"/>
                    <a:pt x="2" y="109"/>
                  </a:cubicBezTo>
                  <a:cubicBezTo>
                    <a:pt x="2" y="109"/>
                    <a:pt x="1" y="109"/>
                    <a:pt x="0" y="110"/>
                  </a:cubicBezTo>
                  <a:cubicBezTo>
                    <a:pt x="13" y="124"/>
                    <a:pt x="32" y="133"/>
                    <a:pt x="52" y="133"/>
                  </a:cubicBezTo>
                  <a:cubicBezTo>
                    <a:pt x="73" y="133"/>
                    <a:pt x="92" y="124"/>
                    <a:pt x="104" y="110"/>
                  </a:cubicBezTo>
                  <a:cubicBezTo>
                    <a:pt x="104" y="109"/>
                    <a:pt x="103" y="109"/>
                    <a:pt x="102" y="109"/>
                  </a:cubicBezTo>
                  <a:cubicBezTo>
                    <a:pt x="95" y="105"/>
                    <a:pt x="90" y="104"/>
                    <a:pt x="90"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09">
              <a:extLst>
                <a:ext uri="{FF2B5EF4-FFF2-40B4-BE49-F238E27FC236}">
                  <a16:creationId xmlns:a16="http://schemas.microsoft.com/office/drawing/2014/main" id="{A97FD353-2802-452E-83B9-E9854E94A7C6}"/>
                </a:ext>
              </a:extLst>
            </p:cNvPr>
            <p:cNvSpPr>
              <a:spLocks noEditPoints="1"/>
            </p:cNvSpPr>
            <p:nvPr userDrawn="1"/>
          </p:nvSpPr>
          <p:spPr bwMode="auto">
            <a:xfrm>
              <a:off x="1604053" y="466725"/>
              <a:ext cx="459206" cy="465138"/>
            </a:xfrm>
            <a:custGeom>
              <a:avLst/>
              <a:gdLst>
                <a:gd name="T0" fmla="*/ 72 w 145"/>
                <a:gd name="T1" fmla="*/ 146 h 146"/>
                <a:gd name="T2" fmla="*/ 0 w 145"/>
                <a:gd name="T3" fmla="*/ 73 h 146"/>
                <a:gd name="T4" fmla="*/ 72 w 145"/>
                <a:gd name="T5" fmla="*/ 0 h 146"/>
                <a:gd name="T6" fmla="*/ 145 w 145"/>
                <a:gd name="T7" fmla="*/ 73 h 146"/>
                <a:gd name="T8" fmla="*/ 72 w 145"/>
                <a:gd name="T9" fmla="*/ 146 h 146"/>
                <a:gd name="T10" fmla="*/ 72 w 145"/>
                <a:gd name="T11" fmla="*/ 5 h 146"/>
                <a:gd name="T12" fmla="*/ 4 w 145"/>
                <a:gd name="T13" fmla="*/ 73 h 146"/>
                <a:gd name="T14" fmla="*/ 72 w 145"/>
                <a:gd name="T15" fmla="*/ 141 h 146"/>
                <a:gd name="T16" fmla="*/ 141 w 145"/>
                <a:gd name="T17" fmla="*/ 73 h 146"/>
                <a:gd name="T18" fmla="*/ 72 w 145"/>
                <a:gd name="T19" fmla="*/ 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6">
                  <a:moveTo>
                    <a:pt x="72" y="146"/>
                  </a:moveTo>
                  <a:cubicBezTo>
                    <a:pt x="32" y="146"/>
                    <a:pt x="0" y="113"/>
                    <a:pt x="0" y="73"/>
                  </a:cubicBezTo>
                  <a:cubicBezTo>
                    <a:pt x="0" y="33"/>
                    <a:pt x="32" y="0"/>
                    <a:pt x="72" y="0"/>
                  </a:cubicBezTo>
                  <a:cubicBezTo>
                    <a:pt x="113" y="0"/>
                    <a:pt x="145" y="33"/>
                    <a:pt x="145" y="73"/>
                  </a:cubicBezTo>
                  <a:cubicBezTo>
                    <a:pt x="145" y="113"/>
                    <a:pt x="113" y="146"/>
                    <a:pt x="72" y="146"/>
                  </a:cubicBezTo>
                  <a:close/>
                  <a:moveTo>
                    <a:pt x="72" y="5"/>
                  </a:moveTo>
                  <a:cubicBezTo>
                    <a:pt x="35" y="5"/>
                    <a:pt x="4" y="35"/>
                    <a:pt x="4" y="73"/>
                  </a:cubicBezTo>
                  <a:cubicBezTo>
                    <a:pt x="4" y="111"/>
                    <a:pt x="35" y="141"/>
                    <a:pt x="72" y="141"/>
                  </a:cubicBezTo>
                  <a:cubicBezTo>
                    <a:pt x="110" y="141"/>
                    <a:pt x="141" y="111"/>
                    <a:pt x="141" y="73"/>
                  </a:cubicBezTo>
                  <a:cubicBezTo>
                    <a:pt x="141" y="35"/>
                    <a:pt x="110" y="5"/>
                    <a:pt x="7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7" name="Group 36" descr="male icon placeholder">
            <a:extLst>
              <a:ext uri="{FF2B5EF4-FFF2-40B4-BE49-F238E27FC236}">
                <a16:creationId xmlns:a16="http://schemas.microsoft.com/office/drawing/2014/main" id="{A974203C-2DFE-4C4E-B2F1-C5E2E847E62D}"/>
              </a:ext>
            </a:extLst>
          </p:cNvPr>
          <p:cNvGrpSpPr/>
          <p:nvPr/>
        </p:nvGrpSpPr>
        <p:grpSpPr>
          <a:xfrm>
            <a:off x="10676071" y="1033036"/>
            <a:ext cx="879988" cy="859812"/>
            <a:chOff x="2145600" y="466725"/>
            <a:chExt cx="463957" cy="465138"/>
          </a:xfrm>
          <a:solidFill>
            <a:schemeClr val="accent1">
              <a:lumMod val="75000"/>
            </a:schemeClr>
          </a:solidFill>
        </p:grpSpPr>
        <p:sp>
          <p:nvSpPr>
            <p:cNvPr id="38" name="Freeform 210">
              <a:extLst>
                <a:ext uri="{FF2B5EF4-FFF2-40B4-BE49-F238E27FC236}">
                  <a16:creationId xmlns:a16="http://schemas.microsoft.com/office/drawing/2014/main" id="{CB236359-0DD0-47D4-A7AE-3ACD2241ACC6}"/>
                </a:ext>
              </a:extLst>
            </p:cNvPr>
            <p:cNvSpPr>
              <a:spLocks/>
            </p:cNvSpPr>
            <p:nvPr userDrawn="1"/>
          </p:nvSpPr>
          <p:spPr bwMode="auto">
            <a:xfrm>
              <a:off x="2220022" y="523875"/>
              <a:ext cx="319861" cy="401638"/>
            </a:xfrm>
            <a:custGeom>
              <a:avLst/>
              <a:gdLst>
                <a:gd name="T0" fmla="*/ 28 w 101"/>
                <a:gd name="T1" fmla="*/ 89 h 126"/>
                <a:gd name="T2" fmla="*/ 23 w 101"/>
                <a:gd name="T3" fmla="*/ 91 h 126"/>
                <a:gd name="T4" fmla="*/ 0 w 101"/>
                <a:gd name="T5" fmla="*/ 105 h 126"/>
                <a:gd name="T6" fmla="*/ 50 w 101"/>
                <a:gd name="T7" fmla="*/ 126 h 126"/>
                <a:gd name="T8" fmla="*/ 101 w 101"/>
                <a:gd name="T9" fmla="*/ 104 h 126"/>
                <a:gd name="T10" fmla="*/ 76 w 101"/>
                <a:gd name="T11" fmla="*/ 89 h 126"/>
                <a:gd name="T12" fmla="*/ 75 w 101"/>
                <a:gd name="T13" fmla="*/ 88 h 126"/>
                <a:gd name="T14" fmla="*/ 75 w 101"/>
                <a:gd name="T15" fmla="*/ 74 h 126"/>
                <a:gd name="T16" fmla="*/ 79 w 101"/>
                <a:gd name="T17" fmla="*/ 64 h 126"/>
                <a:gd name="T18" fmla="*/ 85 w 101"/>
                <a:gd name="T19" fmla="*/ 54 h 126"/>
                <a:gd name="T20" fmla="*/ 82 w 101"/>
                <a:gd name="T21" fmla="*/ 42 h 126"/>
                <a:gd name="T22" fmla="*/ 72 w 101"/>
                <a:gd name="T23" fmla="*/ 13 h 126"/>
                <a:gd name="T24" fmla="*/ 54 w 101"/>
                <a:gd name="T25" fmla="*/ 2 h 126"/>
                <a:gd name="T26" fmla="*/ 29 w 101"/>
                <a:gd name="T27" fmla="*/ 1 h 126"/>
                <a:gd name="T28" fmla="*/ 32 w 101"/>
                <a:gd name="T29" fmla="*/ 8 h 126"/>
                <a:gd name="T30" fmla="*/ 22 w 101"/>
                <a:gd name="T31" fmla="*/ 42 h 126"/>
                <a:gd name="T32" fmla="*/ 19 w 101"/>
                <a:gd name="T33" fmla="*/ 54 h 126"/>
                <a:gd name="T34" fmla="*/ 25 w 101"/>
                <a:gd name="T35" fmla="*/ 64 h 126"/>
                <a:gd name="T36" fmla="*/ 29 w 101"/>
                <a:gd name="T37" fmla="*/ 74 h 126"/>
                <a:gd name="T38" fmla="*/ 29 w 101"/>
                <a:gd name="T39" fmla="*/ 88 h 126"/>
                <a:gd name="T40" fmla="*/ 28 w 101"/>
                <a:gd name="T41" fmla="*/ 8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 h="126">
                  <a:moveTo>
                    <a:pt x="28" y="89"/>
                  </a:moveTo>
                  <a:cubicBezTo>
                    <a:pt x="27" y="89"/>
                    <a:pt x="26" y="90"/>
                    <a:pt x="23" y="91"/>
                  </a:cubicBezTo>
                  <a:cubicBezTo>
                    <a:pt x="18" y="94"/>
                    <a:pt x="10" y="99"/>
                    <a:pt x="0" y="105"/>
                  </a:cubicBezTo>
                  <a:cubicBezTo>
                    <a:pt x="13" y="118"/>
                    <a:pt x="31" y="126"/>
                    <a:pt x="50" y="126"/>
                  </a:cubicBezTo>
                  <a:cubicBezTo>
                    <a:pt x="70" y="126"/>
                    <a:pt x="88" y="117"/>
                    <a:pt x="101" y="104"/>
                  </a:cubicBezTo>
                  <a:cubicBezTo>
                    <a:pt x="89" y="95"/>
                    <a:pt x="79" y="90"/>
                    <a:pt x="76" y="89"/>
                  </a:cubicBezTo>
                  <a:cubicBezTo>
                    <a:pt x="75" y="89"/>
                    <a:pt x="75" y="88"/>
                    <a:pt x="75" y="88"/>
                  </a:cubicBezTo>
                  <a:cubicBezTo>
                    <a:pt x="75" y="74"/>
                    <a:pt x="75" y="74"/>
                    <a:pt x="75" y="74"/>
                  </a:cubicBezTo>
                  <a:cubicBezTo>
                    <a:pt x="77" y="71"/>
                    <a:pt x="79" y="67"/>
                    <a:pt x="79" y="64"/>
                  </a:cubicBezTo>
                  <a:cubicBezTo>
                    <a:pt x="81" y="64"/>
                    <a:pt x="83" y="61"/>
                    <a:pt x="85" y="54"/>
                  </a:cubicBezTo>
                  <a:cubicBezTo>
                    <a:pt x="88" y="44"/>
                    <a:pt x="85" y="42"/>
                    <a:pt x="82" y="42"/>
                  </a:cubicBezTo>
                  <a:cubicBezTo>
                    <a:pt x="89" y="13"/>
                    <a:pt x="72" y="13"/>
                    <a:pt x="72" y="13"/>
                  </a:cubicBezTo>
                  <a:cubicBezTo>
                    <a:pt x="71" y="7"/>
                    <a:pt x="62" y="0"/>
                    <a:pt x="54" y="2"/>
                  </a:cubicBezTo>
                  <a:cubicBezTo>
                    <a:pt x="46" y="3"/>
                    <a:pt x="29" y="1"/>
                    <a:pt x="29" y="1"/>
                  </a:cubicBezTo>
                  <a:cubicBezTo>
                    <a:pt x="29" y="5"/>
                    <a:pt x="32" y="8"/>
                    <a:pt x="32" y="8"/>
                  </a:cubicBezTo>
                  <a:cubicBezTo>
                    <a:pt x="17" y="17"/>
                    <a:pt x="20" y="36"/>
                    <a:pt x="22" y="42"/>
                  </a:cubicBezTo>
                  <a:cubicBezTo>
                    <a:pt x="19" y="42"/>
                    <a:pt x="17" y="44"/>
                    <a:pt x="19" y="54"/>
                  </a:cubicBezTo>
                  <a:cubicBezTo>
                    <a:pt x="21" y="61"/>
                    <a:pt x="24" y="64"/>
                    <a:pt x="25" y="64"/>
                  </a:cubicBezTo>
                  <a:cubicBezTo>
                    <a:pt x="26" y="67"/>
                    <a:pt x="27" y="71"/>
                    <a:pt x="29" y="74"/>
                  </a:cubicBezTo>
                  <a:cubicBezTo>
                    <a:pt x="29" y="88"/>
                    <a:pt x="29" y="88"/>
                    <a:pt x="29" y="88"/>
                  </a:cubicBezTo>
                  <a:cubicBezTo>
                    <a:pt x="29" y="88"/>
                    <a:pt x="29" y="89"/>
                    <a:pt x="28"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211">
              <a:extLst>
                <a:ext uri="{FF2B5EF4-FFF2-40B4-BE49-F238E27FC236}">
                  <a16:creationId xmlns:a16="http://schemas.microsoft.com/office/drawing/2014/main" id="{73648EFE-6BF7-4BC2-9AEF-BB47873B9EA1}"/>
                </a:ext>
              </a:extLst>
            </p:cNvPr>
            <p:cNvSpPr>
              <a:spLocks noEditPoints="1"/>
            </p:cNvSpPr>
            <p:nvPr userDrawn="1"/>
          </p:nvSpPr>
          <p:spPr bwMode="auto">
            <a:xfrm>
              <a:off x="2145600" y="466725"/>
              <a:ext cx="463957" cy="465138"/>
            </a:xfrm>
            <a:custGeom>
              <a:avLst/>
              <a:gdLst>
                <a:gd name="T0" fmla="*/ 73 w 146"/>
                <a:gd name="T1" fmla="*/ 146 h 146"/>
                <a:gd name="T2" fmla="*/ 0 w 146"/>
                <a:gd name="T3" fmla="*/ 73 h 146"/>
                <a:gd name="T4" fmla="*/ 73 w 146"/>
                <a:gd name="T5" fmla="*/ 0 h 146"/>
                <a:gd name="T6" fmla="*/ 146 w 146"/>
                <a:gd name="T7" fmla="*/ 73 h 146"/>
                <a:gd name="T8" fmla="*/ 73 w 146"/>
                <a:gd name="T9" fmla="*/ 146 h 146"/>
                <a:gd name="T10" fmla="*/ 73 w 146"/>
                <a:gd name="T11" fmla="*/ 5 h 146"/>
                <a:gd name="T12" fmla="*/ 5 w 146"/>
                <a:gd name="T13" fmla="*/ 73 h 146"/>
                <a:gd name="T14" fmla="*/ 73 w 146"/>
                <a:gd name="T15" fmla="*/ 141 h 146"/>
                <a:gd name="T16" fmla="*/ 141 w 146"/>
                <a:gd name="T17" fmla="*/ 73 h 146"/>
                <a:gd name="T18" fmla="*/ 73 w 146"/>
                <a:gd name="T19" fmla="*/ 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6">
                  <a:moveTo>
                    <a:pt x="73" y="146"/>
                  </a:moveTo>
                  <a:cubicBezTo>
                    <a:pt x="33" y="146"/>
                    <a:pt x="0" y="113"/>
                    <a:pt x="0" y="73"/>
                  </a:cubicBezTo>
                  <a:cubicBezTo>
                    <a:pt x="0" y="33"/>
                    <a:pt x="33" y="0"/>
                    <a:pt x="73" y="0"/>
                  </a:cubicBezTo>
                  <a:cubicBezTo>
                    <a:pt x="113" y="0"/>
                    <a:pt x="146" y="33"/>
                    <a:pt x="146" y="73"/>
                  </a:cubicBezTo>
                  <a:cubicBezTo>
                    <a:pt x="146" y="113"/>
                    <a:pt x="113" y="146"/>
                    <a:pt x="73" y="146"/>
                  </a:cubicBezTo>
                  <a:close/>
                  <a:moveTo>
                    <a:pt x="73" y="5"/>
                  </a:moveTo>
                  <a:cubicBezTo>
                    <a:pt x="35" y="5"/>
                    <a:pt x="5" y="35"/>
                    <a:pt x="5" y="73"/>
                  </a:cubicBezTo>
                  <a:cubicBezTo>
                    <a:pt x="5" y="111"/>
                    <a:pt x="35" y="141"/>
                    <a:pt x="73" y="141"/>
                  </a:cubicBezTo>
                  <a:cubicBezTo>
                    <a:pt x="111" y="141"/>
                    <a:pt x="141" y="111"/>
                    <a:pt x="141" y="73"/>
                  </a:cubicBezTo>
                  <a:cubicBezTo>
                    <a:pt x="141" y="35"/>
                    <a:pt x="111" y="5"/>
                    <a:pt x="7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0" name="TextBox 39">
            <a:extLst>
              <a:ext uri="{FF2B5EF4-FFF2-40B4-BE49-F238E27FC236}">
                <a16:creationId xmlns:a16="http://schemas.microsoft.com/office/drawing/2014/main" id="{0B0D8FB0-A4C5-4959-AF75-668368F208F5}"/>
              </a:ext>
            </a:extLst>
          </p:cNvPr>
          <p:cNvSpPr txBox="1"/>
          <p:nvPr/>
        </p:nvSpPr>
        <p:spPr>
          <a:xfrm>
            <a:off x="10676070" y="1951938"/>
            <a:ext cx="879988" cy="369332"/>
          </a:xfrm>
          <a:prstGeom prst="rect">
            <a:avLst/>
          </a:prstGeom>
          <a:solidFill>
            <a:srgbClr val="3399FF"/>
          </a:solidFill>
        </p:spPr>
        <p:txBody>
          <a:bodyPr wrap="square" rtlCol="0">
            <a:spAutoFit/>
          </a:bodyPr>
          <a:lstStyle/>
          <a:p>
            <a:pPr algn="ctr"/>
            <a:r>
              <a:rPr lang="mn-MN" dirty="0">
                <a:latin typeface="Arial" panose="020B0604020202020204" pitchFamily="34" charset="0"/>
                <a:cs typeface="Arial" panose="020B0604020202020204" pitchFamily="34" charset="0"/>
              </a:rPr>
              <a:t>45.6%</a:t>
            </a:r>
            <a:endParaRPr lang="en-US"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6634849A-D8A7-4D93-B7CA-A013BDE74A28}"/>
              </a:ext>
            </a:extLst>
          </p:cNvPr>
          <p:cNvSpPr txBox="1"/>
          <p:nvPr/>
        </p:nvSpPr>
        <p:spPr>
          <a:xfrm>
            <a:off x="9526782" y="1951938"/>
            <a:ext cx="982557" cy="369332"/>
          </a:xfrm>
          <a:prstGeom prst="rect">
            <a:avLst/>
          </a:prstGeom>
          <a:solidFill>
            <a:srgbClr val="FF99FF"/>
          </a:solidFill>
        </p:spPr>
        <p:txBody>
          <a:bodyPr wrap="square" rtlCol="0">
            <a:spAutoFit/>
          </a:bodyPr>
          <a:lstStyle/>
          <a:p>
            <a:pPr algn="ctr"/>
            <a:r>
              <a:rPr lang="mn-MN" dirty="0">
                <a:latin typeface="Arial" panose="020B0604020202020204" pitchFamily="34" charset="0"/>
                <a:cs typeface="Arial" panose="020B0604020202020204" pitchFamily="34" charset="0"/>
              </a:rPr>
              <a:t>54.4%</a:t>
            </a:r>
            <a:endParaRPr lang="en-US" dirty="0">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984046A4-FAE2-4BA9-8B9E-9F08116F7D26}"/>
              </a:ext>
            </a:extLst>
          </p:cNvPr>
          <p:cNvSpPr txBox="1"/>
          <p:nvPr/>
        </p:nvSpPr>
        <p:spPr>
          <a:xfrm>
            <a:off x="7509614" y="2986126"/>
            <a:ext cx="4246066" cy="3293209"/>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mn-MN" sz="1600" b="1" i="1" dirty="0">
                <a:solidFill>
                  <a:srgbClr val="C00000"/>
                </a:solidFill>
                <a:latin typeface="Arial" panose="020B0604020202020204" pitchFamily="34" charset="0"/>
                <a:cs typeface="Arial" panose="020B0604020202020204" pitchFamily="34" charset="0"/>
              </a:rPr>
              <a:t>Илрүүлсэн өвчлөл:</a:t>
            </a:r>
          </a:p>
          <a:p>
            <a:pPr marL="285750" indent="-285750" algn="just">
              <a:buFont typeface="Arial" panose="020B0604020202020204" pitchFamily="34" charset="0"/>
              <a:buChar char="•"/>
            </a:pPr>
            <a:r>
              <a:rPr lang="mn-MN" sz="1600" i="1" dirty="0">
                <a:latin typeface="Arial" panose="020B0604020202020204" pitchFamily="34" charset="0"/>
                <a:cs typeface="Arial" panose="020B0604020202020204" pitchFamily="34" charset="0"/>
              </a:rPr>
              <a:t>Ходоод, улаан хоолойн сөөргөө 3328</a:t>
            </a:r>
          </a:p>
          <a:p>
            <a:pPr marL="285750" indent="-285750" algn="just">
              <a:buFont typeface="Arial" panose="020B0604020202020204" pitchFamily="34" charset="0"/>
              <a:buChar char="•"/>
            </a:pPr>
            <a:r>
              <a:rPr lang="mn-MN" sz="1600" i="1" dirty="0">
                <a:latin typeface="Arial" panose="020B0604020202020204" pitchFamily="34" charset="0"/>
                <a:cs typeface="Arial" panose="020B0604020202020204" pitchFamily="34" charset="0"/>
              </a:rPr>
              <a:t>Ходоодны шарх 746</a:t>
            </a:r>
          </a:p>
          <a:p>
            <a:pPr marL="285750" indent="-285750" algn="just">
              <a:buFont typeface="Arial" panose="020B0604020202020204" pitchFamily="34" charset="0"/>
              <a:buChar char="•"/>
            </a:pPr>
            <a:r>
              <a:rPr lang="mn-MN" sz="1600" i="1" dirty="0">
                <a:latin typeface="Arial" panose="020B0604020202020204" pitchFamily="34" charset="0"/>
                <a:cs typeface="Arial" panose="020B0604020202020204" pitchFamily="34" charset="0"/>
              </a:rPr>
              <a:t>Элэгний голомтот өөрчлөлт 387</a:t>
            </a:r>
          </a:p>
          <a:p>
            <a:pPr marL="285750" indent="-285750" algn="just">
              <a:buFont typeface="Arial" panose="020B0604020202020204" pitchFamily="34" charset="0"/>
              <a:buChar char="•"/>
            </a:pPr>
            <a:r>
              <a:rPr lang="mn-MN" sz="1600" i="1" dirty="0">
                <a:latin typeface="Arial" panose="020B0604020202020204" pitchFamily="34" charset="0"/>
                <a:cs typeface="Arial" panose="020B0604020202020204" pitchFamily="34" charset="0"/>
              </a:rPr>
              <a:t>Бамбайн голомтот  өөрчлөлт 913</a:t>
            </a:r>
          </a:p>
          <a:p>
            <a:pPr marL="285750" indent="-285750" algn="just">
              <a:buFont typeface="Arial" panose="020B0604020202020204" pitchFamily="34" charset="0"/>
              <a:buChar char="•"/>
            </a:pPr>
            <a:r>
              <a:rPr lang="mn-MN" sz="1600" i="1" dirty="0">
                <a:latin typeface="Arial" panose="020B0604020202020204" pitchFamily="34" charset="0"/>
                <a:cs typeface="Arial" panose="020B0604020202020204" pitchFamily="34" charset="0"/>
              </a:rPr>
              <a:t>Сүрьеэ 1</a:t>
            </a:r>
          </a:p>
          <a:p>
            <a:pPr marL="285750" indent="-285750" algn="just">
              <a:buFont typeface="Arial" panose="020B0604020202020204" pitchFamily="34" charset="0"/>
              <a:buChar char="•"/>
            </a:pPr>
            <a:r>
              <a:rPr lang="mn-MN" sz="1600" i="1" dirty="0">
                <a:latin typeface="Arial" panose="020B0604020202020204" pitchFamily="34" charset="0"/>
                <a:cs typeface="Arial" panose="020B0604020202020204" pitchFamily="34" charset="0"/>
              </a:rPr>
              <a:t>Бэлгийн замын халдварт өвчин 17</a:t>
            </a:r>
          </a:p>
          <a:p>
            <a:pPr marL="285750" indent="-285750" algn="just">
              <a:buFont typeface="Arial" panose="020B0604020202020204" pitchFamily="34" charset="0"/>
              <a:buChar char="•"/>
            </a:pPr>
            <a:r>
              <a:rPr lang="mn-MN" sz="1600" i="1" dirty="0">
                <a:latin typeface="Arial" panose="020B0604020202020204" pitchFamily="34" charset="0"/>
                <a:cs typeface="Arial" panose="020B0604020202020204" pitchFamily="34" charset="0"/>
              </a:rPr>
              <a:t>Элэгний В вирус 487</a:t>
            </a:r>
          </a:p>
          <a:p>
            <a:pPr marL="285750" indent="-285750" algn="just">
              <a:buFont typeface="Arial" panose="020B0604020202020204" pitchFamily="34" charset="0"/>
              <a:buChar char="•"/>
            </a:pPr>
            <a:r>
              <a:rPr lang="mn-MN" sz="1600" i="1" dirty="0">
                <a:latin typeface="Arial" panose="020B0604020202020204" pitchFamily="34" charset="0"/>
                <a:cs typeface="Arial" panose="020B0604020202020204" pitchFamily="34" charset="0"/>
              </a:rPr>
              <a:t>Элэгний С вирус 728</a:t>
            </a:r>
          </a:p>
          <a:p>
            <a:pPr marL="285750" indent="-285750" algn="just">
              <a:buFont typeface="Arial" panose="020B0604020202020204" pitchFamily="34" charset="0"/>
              <a:buChar char="•"/>
            </a:pPr>
            <a:r>
              <a:rPr lang="mn-MN" sz="1600" i="1" dirty="0">
                <a:latin typeface="Arial" panose="020B0604020202020204" pitchFamily="34" charset="0"/>
                <a:cs typeface="Arial" panose="020B0604020202020204" pitchFamily="34" charset="0"/>
              </a:rPr>
              <a:t>Ходоод, улаан хоолой, бөөр, бүдүүн гэдэс, хөх, давсагны хорт хавдрын сэжигтэй тохиолдол 70 илрүүлж, эмчилгээ, хяналтад авсан.</a:t>
            </a:r>
          </a:p>
        </p:txBody>
      </p:sp>
      <p:sp>
        <p:nvSpPr>
          <p:cNvPr id="10" name="Arrow: Striped Right 9">
            <a:extLst>
              <a:ext uri="{FF2B5EF4-FFF2-40B4-BE49-F238E27FC236}">
                <a16:creationId xmlns:a16="http://schemas.microsoft.com/office/drawing/2014/main" id="{A1C562A4-D6FF-4A38-9E5F-C2616F2D0BBC}"/>
              </a:ext>
            </a:extLst>
          </p:cNvPr>
          <p:cNvSpPr/>
          <p:nvPr/>
        </p:nvSpPr>
        <p:spPr>
          <a:xfrm>
            <a:off x="8508190" y="1554269"/>
            <a:ext cx="834269" cy="397669"/>
          </a:xfrm>
          <a:prstGeom prst="striped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12" name="Oval 11">
            <a:extLst>
              <a:ext uri="{FF2B5EF4-FFF2-40B4-BE49-F238E27FC236}">
                <a16:creationId xmlns:a16="http://schemas.microsoft.com/office/drawing/2014/main" id="{42ADDB0D-C5BD-4E9C-97C8-2332492DFA34}"/>
              </a:ext>
            </a:extLst>
          </p:cNvPr>
          <p:cNvSpPr/>
          <p:nvPr/>
        </p:nvSpPr>
        <p:spPr>
          <a:xfrm>
            <a:off x="5754914" y="1106527"/>
            <a:ext cx="2604264" cy="1751492"/>
          </a:xfrm>
          <a:prstGeom prst="ellipse">
            <a:avLst/>
          </a:prstGeo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dirty="0">
              <a:solidFill>
                <a:schemeClr val="tx1"/>
              </a:solidFill>
              <a:latin typeface="Arial" panose="020B0604020202020204" pitchFamily="34" charset="0"/>
              <a:cs typeface="Arial" panose="020B0604020202020204" pitchFamily="34" charset="0"/>
            </a:endParaRPr>
          </a:p>
          <a:p>
            <a:pPr algn="ctr"/>
            <a:r>
              <a:rPr lang="mn-MN" dirty="0">
                <a:solidFill>
                  <a:schemeClr val="tx1"/>
                </a:solidFill>
                <a:latin typeface="Arial" panose="020B0604020202020204" pitchFamily="34" charset="0"/>
                <a:cs typeface="Arial" panose="020B0604020202020204" pitchFamily="34" charset="0"/>
              </a:rPr>
              <a:t>Өвөрхангай</a:t>
            </a:r>
          </a:p>
          <a:p>
            <a:pPr algn="ctr"/>
            <a:r>
              <a:rPr lang="mn-MN" b="1" dirty="0">
                <a:solidFill>
                  <a:srgbClr val="C00000"/>
                </a:solidFill>
                <a:latin typeface="Arial" panose="020B0604020202020204" pitchFamily="34" charset="0"/>
                <a:cs typeface="Arial" panose="020B0604020202020204" pitchFamily="34" charset="0"/>
              </a:rPr>
              <a:t>49664</a:t>
            </a:r>
          </a:p>
          <a:p>
            <a:pPr algn="ctr"/>
            <a:r>
              <a:rPr lang="mn-MN" b="1" dirty="0">
                <a:solidFill>
                  <a:srgbClr val="C00000"/>
                </a:solidFill>
                <a:highlight>
                  <a:srgbClr val="FFFF00"/>
                </a:highlight>
                <a:latin typeface="Arial" panose="020B0604020202020204" pitchFamily="34" charset="0"/>
                <a:cs typeface="Arial" panose="020B0604020202020204" pitchFamily="34" charset="0"/>
              </a:rPr>
              <a:t>42.4%</a:t>
            </a:r>
            <a:endParaRPr lang="en-US" b="1" dirty="0">
              <a:solidFill>
                <a:srgbClr val="C00000"/>
              </a:solidFill>
              <a:highlight>
                <a:srgbClr val="FFFF00"/>
              </a:highlight>
              <a:latin typeface="Arial" panose="020B0604020202020204" pitchFamily="34" charset="0"/>
              <a:cs typeface="Arial" panose="020B0604020202020204" pitchFamily="34" charset="0"/>
            </a:endParaRPr>
          </a:p>
          <a:p>
            <a:pPr algn="ctr"/>
            <a:endParaRPr lang="en-US" dirty="0">
              <a:solidFill>
                <a:schemeClr val="tx1"/>
              </a:solidFill>
            </a:endParaRPr>
          </a:p>
        </p:txBody>
      </p:sp>
      <p:sp>
        <p:nvSpPr>
          <p:cNvPr id="5" name="Title 4">
            <a:extLst>
              <a:ext uri="{FF2B5EF4-FFF2-40B4-BE49-F238E27FC236}">
                <a16:creationId xmlns:a16="http://schemas.microsoft.com/office/drawing/2014/main" id="{B900A3BA-6042-FCD9-8DEB-ACCD30E72590}"/>
              </a:ext>
            </a:extLst>
          </p:cNvPr>
          <p:cNvSpPr>
            <a:spLocks noGrp="1"/>
          </p:cNvSpPr>
          <p:nvPr>
            <p:ph type="title"/>
          </p:nvPr>
        </p:nvSpPr>
        <p:spPr/>
        <p:txBody>
          <a:bodyPr/>
          <a:lstStyle/>
          <a:p>
            <a:endParaRPr lang="en-US" dirty="0"/>
          </a:p>
        </p:txBody>
      </p:sp>
      <p:sp>
        <p:nvSpPr>
          <p:cNvPr id="9" name="Rectangle 8">
            <a:extLst>
              <a:ext uri="{FF2B5EF4-FFF2-40B4-BE49-F238E27FC236}">
                <a16:creationId xmlns:a16="http://schemas.microsoft.com/office/drawing/2014/main" id="{0D5C9B22-123C-D068-ED4C-65E1810DB636}"/>
              </a:ext>
            </a:extLst>
          </p:cNvPr>
          <p:cNvSpPr/>
          <p:nvPr/>
        </p:nvSpPr>
        <p:spPr>
          <a:xfrm>
            <a:off x="0" y="0"/>
            <a:ext cx="12192000" cy="936372"/>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p>
            <a:pPr marL="0" marR="0" indent="0"/>
            <a:r>
              <a:rPr lang="mn-MN" sz="3100" b="1" dirty="0">
                <a:solidFill>
                  <a:srgbClr val="FFFFFF"/>
                </a:solidFill>
                <a:latin typeface="Arial"/>
              </a:rPr>
              <a:t>      </a:t>
            </a:r>
            <a:endParaRPr lang="mn" sz="3200" b="1" dirty="0">
              <a:solidFill>
                <a:srgbClr val="FFFFFF"/>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FF6CB087-7C1C-1A65-FC39-C9A9E6FB9CD6}"/>
              </a:ext>
            </a:extLst>
          </p:cNvPr>
          <p:cNvSpPr/>
          <p:nvPr/>
        </p:nvSpPr>
        <p:spPr>
          <a:xfrm>
            <a:off x="-22860" y="0"/>
            <a:ext cx="297180" cy="92333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5" name="Picture 14">
            <a:extLst>
              <a:ext uri="{FF2B5EF4-FFF2-40B4-BE49-F238E27FC236}">
                <a16:creationId xmlns:a16="http://schemas.microsoft.com/office/drawing/2014/main" id="{ECD1CB2C-BB8F-05C9-9C68-1EC6224B3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8014" y="-724"/>
            <a:ext cx="2476846" cy="924054"/>
          </a:xfrm>
          <a:prstGeom prst="rect">
            <a:avLst/>
          </a:prstGeom>
        </p:spPr>
      </p:pic>
      <p:sp>
        <p:nvSpPr>
          <p:cNvPr id="16" name="TextBox 15">
            <a:extLst>
              <a:ext uri="{FF2B5EF4-FFF2-40B4-BE49-F238E27FC236}">
                <a16:creationId xmlns:a16="http://schemas.microsoft.com/office/drawing/2014/main" id="{7CD2C663-D7DB-7AB2-B944-FDDCFD22096F}"/>
              </a:ext>
            </a:extLst>
          </p:cNvPr>
          <p:cNvSpPr txBox="1"/>
          <p:nvPr/>
        </p:nvSpPr>
        <p:spPr>
          <a:xfrm>
            <a:off x="868042" y="127026"/>
            <a:ext cx="9413879" cy="523220"/>
          </a:xfrm>
          <a:prstGeom prst="rect">
            <a:avLst/>
          </a:prstGeom>
          <a:noFill/>
        </p:spPr>
        <p:txBody>
          <a:bodyPr wrap="square" rtlCol="0">
            <a:spAutoFit/>
          </a:bodyPr>
          <a:lstStyle/>
          <a:p>
            <a:pPr marL="0" marR="0" indent="0"/>
            <a:r>
              <a:rPr lang="mn-MN" sz="2800" b="1" dirty="0">
                <a:solidFill>
                  <a:schemeClr val="bg1"/>
                </a:solidFill>
                <a:latin typeface="Times New Roman" panose="02020603050405020304" pitchFamily="18" charset="0"/>
                <a:cs typeface="Times New Roman" panose="02020603050405020304" pitchFamily="18" charset="0"/>
              </a:rPr>
              <a:t>Хүн амын нас, хүйс эрсдэлд суурилсан эрт илрүүлэг</a:t>
            </a:r>
            <a:endParaRPr lang="mn"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80359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1391D47-13F3-48FB-A501-233935AC4D64}"/>
              </a:ext>
            </a:extLst>
          </p:cNvPr>
          <p:cNvSpPr>
            <a:spLocks noGrp="1"/>
          </p:cNvSpPr>
          <p:nvPr>
            <p:ph type="title"/>
          </p:nvPr>
        </p:nvSpPr>
        <p:spPr>
          <a:xfrm>
            <a:off x="0" y="0"/>
            <a:ext cx="12192000" cy="914400"/>
          </a:xfrm>
          <a:solidFill>
            <a:srgbClr val="0000FF"/>
          </a:solidFill>
        </p:spPr>
        <p:txBody>
          <a:bodyPr>
            <a:noAutofit/>
          </a:bodyPr>
          <a:lstStyle/>
          <a:p>
            <a:pPr algn="ctr"/>
            <a:r>
              <a:rPr lang="mn-MN" sz="2800" b="1" dirty="0">
                <a:solidFill>
                  <a:schemeClr val="bg1"/>
                </a:solidFill>
                <a:latin typeface="Arial" panose="020B0604020202020204" pitchFamily="34" charset="0"/>
                <a:cs typeface="Arial" panose="020B0604020202020204" pitchFamily="34" charset="0"/>
              </a:rPr>
              <a:t>ХАЛДВАРТ БУС ӨВЧНИЙ ӨНӨӨГИЙН БАЙДАЛ</a:t>
            </a:r>
            <a:endParaRPr lang="en-US" sz="2667" b="1" dirty="0">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A9730E6-4F2A-4B48-B650-3F463A92227A}"/>
              </a:ext>
            </a:extLst>
          </p:cNvPr>
          <p:cNvSpPr/>
          <p:nvPr/>
        </p:nvSpPr>
        <p:spPr>
          <a:xfrm>
            <a:off x="226066" y="1155820"/>
            <a:ext cx="5568609" cy="666977"/>
          </a:xfrm>
          <a:prstGeom prst="rect">
            <a:avLst/>
          </a:prstGeom>
        </p:spPr>
        <p:txBody>
          <a:bodyPr wrap="square">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mn-MN" sz="1867"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Артерийн даралт ихсэх өвчний эрт                               илрүүлгийн үзлэгийн хувь </a:t>
            </a:r>
            <a:endParaRPr kumimoji="0" lang="en-US" sz="1867"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aphicFrame>
        <p:nvGraphicFramePr>
          <p:cNvPr id="16" name="Chart 15">
            <a:extLst>
              <a:ext uri="{FF2B5EF4-FFF2-40B4-BE49-F238E27FC236}">
                <a16:creationId xmlns:a16="http://schemas.microsoft.com/office/drawing/2014/main" id="{77410479-2E52-44F7-A737-6A17A8870BEC}"/>
              </a:ext>
            </a:extLst>
          </p:cNvPr>
          <p:cNvGraphicFramePr>
            <a:graphicFrameLocks/>
          </p:cNvGraphicFramePr>
          <p:nvPr>
            <p:extLst>
              <p:ext uri="{D42A27DB-BD31-4B8C-83A1-F6EECF244321}">
                <p14:modId xmlns:p14="http://schemas.microsoft.com/office/powerpoint/2010/main" val="2034658243"/>
              </p:ext>
            </p:extLst>
          </p:nvPr>
        </p:nvGraphicFramePr>
        <p:xfrm>
          <a:off x="226066" y="2042246"/>
          <a:ext cx="5716572" cy="2927468"/>
        </p:xfrm>
        <a:graphic>
          <a:graphicData uri="http://schemas.openxmlformats.org/drawingml/2006/chart">
            <c:chart xmlns:c="http://schemas.openxmlformats.org/drawingml/2006/chart" xmlns:r="http://schemas.openxmlformats.org/officeDocument/2006/relationships" r:id="rId2"/>
          </a:graphicData>
        </a:graphic>
      </p:graphicFrame>
      <p:sp>
        <p:nvSpPr>
          <p:cNvPr id="17" name="Rectangle 16">
            <a:extLst>
              <a:ext uri="{FF2B5EF4-FFF2-40B4-BE49-F238E27FC236}">
                <a16:creationId xmlns:a16="http://schemas.microsoft.com/office/drawing/2014/main" id="{89A1E04F-DFC7-4D1B-BC37-C0CF0B1F333A}"/>
              </a:ext>
            </a:extLst>
          </p:cNvPr>
          <p:cNvSpPr/>
          <p:nvPr/>
        </p:nvSpPr>
        <p:spPr>
          <a:xfrm>
            <a:off x="274320" y="5301460"/>
            <a:ext cx="5501405" cy="1077218"/>
          </a:xfrm>
          <a:prstGeom prst="rect">
            <a:avLst/>
          </a:prstGeom>
        </p:spPr>
        <p:txBody>
          <a:bodyPr wrap="square">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lang="mn-MN" sz="1600" i="1" dirty="0">
                <a:solidFill>
                  <a:prstClr val="black"/>
                </a:solidFill>
                <a:latin typeface="Arial" panose="020B0604020202020204" pitchFamily="34" charset="0"/>
                <a:cs typeface="Arial" panose="020B0604020202020204" pitchFamily="34" charset="0"/>
              </a:rPr>
              <a:t>А</a:t>
            </a:r>
            <a:r>
              <a:rPr kumimoji="0" lang="mn-MN"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ртерийн гипертензи эрт илрүүлэг </a:t>
            </a:r>
            <a:r>
              <a:rPr kumimoji="0" lang="mn-MN" sz="1600" b="0"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үзлэгт 18-аас дээш  насны хүн амын</a:t>
            </a:r>
            <a:r>
              <a:rPr kumimoji="0" lang="mn-MN" sz="1600"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72 хувийг </a:t>
            </a:r>
            <a:r>
              <a:rPr kumimoji="0" lang="mn-MN" sz="1600" b="0"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хамруулсан нь улсын дундажаас</a:t>
            </a:r>
            <a:r>
              <a:rPr kumimoji="0" lang="mn-MN" sz="1600"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10.1 хувиар </a:t>
            </a:r>
            <a:r>
              <a:rPr kumimoji="0" lang="mn-MN" sz="1600" b="0"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дээгүүр түвшинд, </a:t>
            </a:r>
            <a:r>
              <a:rPr kumimoji="0" lang="mn-MN"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1219170" rtl="0" eaLnBrk="1" fontAlgn="auto" latinLnBrk="1" hangingPunct="1">
              <a:lnSpc>
                <a:spcPct val="100000"/>
              </a:lnSpc>
              <a:spcBef>
                <a:spcPts val="0"/>
              </a:spcBef>
              <a:spcAft>
                <a:spcPts val="0"/>
              </a:spcAft>
              <a:buClrTx/>
              <a:buSzTx/>
              <a:buFontTx/>
              <a:buNone/>
              <a:tabLst/>
              <a:defRPr/>
            </a:pPr>
            <a:r>
              <a:rPr lang="mn-MN" sz="1600" i="1" dirty="0">
                <a:solidFill>
                  <a:prstClr val="black"/>
                </a:solidFill>
                <a:latin typeface="Arial" panose="020B0604020202020204" pitchFamily="34" charset="0"/>
                <a:cs typeface="Arial" panose="020B0604020202020204" pitchFamily="34" charset="0"/>
              </a:rPr>
              <a:t>Анх оношлогдсон-</a:t>
            </a:r>
            <a:r>
              <a:rPr kumimoji="0" lang="en-US" sz="16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237</a:t>
            </a:r>
            <a:endPar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Rectangle 17">
            <a:extLst>
              <a:ext uri="{FF2B5EF4-FFF2-40B4-BE49-F238E27FC236}">
                <a16:creationId xmlns:a16="http://schemas.microsoft.com/office/drawing/2014/main" id="{3335195F-D54E-47B4-9866-EB58A723DE71}"/>
              </a:ext>
            </a:extLst>
          </p:cNvPr>
          <p:cNvSpPr/>
          <p:nvPr/>
        </p:nvSpPr>
        <p:spPr>
          <a:xfrm>
            <a:off x="6192010" y="1221311"/>
            <a:ext cx="5664629" cy="666977"/>
          </a:xfrm>
          <a:prstGeom prst="rect">
            <a:avLst/>
          </a:prstGeom>
        </p:spPr>
        <p:txBody>
          <a:bodyPr wrap="square">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mn-MN" sz="1867"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Чихрийн шижингийн эрт илрүүлгийн</a:t>
            </a:r>
          </a:p>
          <a:p>
            <a:pPr marL="0" marR="0" lvl="0" indent="0" algn="ctr" defTabSz="1219170" rtl="0" eaLnBrk="1" fontAlgn="auto" latinLnBrk="1" hangingPunct="1">
              <a:lnSpc>
                <a:spcPct val="100000"/>
              </a:lnSpc>
              <a:spcBef>
                <a:spcPts val="0"/>
              </a:spcBef>
              <a:spcAft>
                <a:spcPts val="0"/>
              </a:spcAft>
              <a:buClrTx/>
              <a:buSzTx/>
              <a:buFontTx/>
              <a:buNone/>
              <a:tabLst/>
              <a:defRPr/>
            </a:pPr>
            <a:r>
              <a:rPr kumimoji="0" lang="mn-MN" sz="1867"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үзлэгийн хувь </a:t>
            </a:r>
            <a:endParaRPr kumimoji="0" lang="en-US" sz="1867"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aphicFrame>
        <p:nvGraphicFramePr>
          <p:cNvPr id="19" name="Chart 18">
            <a:extLst>
              <a:ext uri="{FF2B5EF4-FFF2-40B4-BE49-F238E27FC236}">
                <a16:creationId xmlns:a16="http://schemas.microsoft.com/office/drawing/2014/main" id="{FE059E95-AECB-4EC2-B664-AA07754FDDF4}"/>
              </a:ext>
            </a:extLst>
          </p:cNvPr>
          <p:cNvGraphicFramePr>
            <a:graphicFrameLocks/>
          </p:cNvGraphicFramePr>
          <p:nvPr>
            <p:extLst>
              <p:ext uri="{D42A27DB-BD31-4B8C-83A1-F6EECF244321}">
                <p14:modId xmlns:p14="http://schemas.microsoft.com/office/powerpoint/2010/main" val="2185195726"/>
              </p:ext>
            </p:extLst>
          </p:nvPr>
        </p:nvGraphicFramePr>
        <p:xfrm>
          <a:off x="6192009" y="2220955"/>
          <a:ext cx="5898739" cy="2748758"/>
        </p:xfrm>
        <a:graphic>
          <a:graphicData uri="http://schemas.openxmlformats.org/drawingml/2006/chart">
            <c:chart xmlns:c="http://schemas.openxmlformats.org/drawingml/2006/chart" xmlns:r="http://schemas.openxmlformats.org/officeDocument/2006/relationships" r:id="rId3"/>
          </a:graphicData>
        </a:graphic>
      </p:graphicFrame>
      <p:sp>
        <p:nvSpPr>
          <p:cNvPr id="20" name="Rectangle 19">
            <a:extLst>
              <a:ext uri="{FF2B5EF4-FFF2-40B4-BE49-F238E27FC236}">
                <a16:creationId xmlns:a16="http://schemas.microsoft.com/office/drawing/2014/main" id="{6E295379-0998-4CFA-85F5-671E5615CF28}"/>
              </a:ext>
            </a:extLst>
          </p:cNvPr>
          <p:cNvSpPr/>
          <p:nvPr/>
        </p:nvSpPr>
        <p:spPr>
          <a:xfrm>
            <a:off x="6441380" y="5301460"/>
            <a:ext cx="5773480" cy="830997"/>
          </a:xfrm>
          <a:prstGeom prst="rect">
            <a:avLst/>
          </a:prstGeom>
        </p:spPr>
        <p:txBody>
          <a:bodyPr wrap="square">
            <a:spAutoFit/>
          </a:bodyPr>
          <a:lstStyle/>
          <a:p>
            <a:pPr marL="0" marR="0" lvl="0" indent="0" algn="just" defTabSz="1219170" rtl="0" eaLnBrk="1" fontAlgn="auto" latinLnBrk="1" hangingPunct="1">
              <a:lnSpc>
                <a:spcPct val="100000"/>
              </a:lnSpc>
              <a:spcBef>
                <a:spcPts val="0"/>
              </a:spcBef>
              <a:spcAft>
                <a:spcPts val="0"/>
              </a:spcAft>
              <a:buClrTx/>
              <a:buSzTx/>
              <a:buFontTx/>
              <a:buNone/>
              <a:tabLst/>
              <a:defRPr/>
            </a:pPr>
            <a:r>
              <a:rPr kumimoji="0" lang="mn-MN" sz="1600" b="0"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40-өөс дээш насны хүн амын </a:t>
            </a:r>
            <a:r>
              <a:rPr kumimoji="0" lang="mn-MN" sz="1600"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92.7 </a:t>
            </a:r>
            <a:r>
              <a:rPr kumimoji="0" lang="mn-MN" sz="1600" b="0"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хувийг хамруулсан нь </a:t>
            </a:r>
          </a:p>
          <a:p>
            <a:pPr marL="0" marR="0" lvl="0" indent="0" algn="just" defTabSz="1219170" rtl="0" eaLnBrk="1" fontAlgn="auto" latinLnBrk="1" hangingPunct="1">
              <a:lnSpc>
                <a:spcPct val="100000"/>
              </a:lnSpc>
              <a:spcBef>
                <a:spcPts val="0"/>
              </a:spcBef>
              <a:spcAft>
                <a:spcPts val="0"/>
              </a:spcAft>
              <a:buClrTx/>
              <a:buSzTx/>
              <a:buFontTx/>
              <a:buNone/>
              <a:tabLst/>
              <a:defRPr/>
            </a:pPr>
            <a:r>
              <a:rPr kumimoji="0" lang="mn-MN" sz="1600" b="0"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улсын дундажаас </a:t>
            </a:r>
            <a:r>
              <a:rPr kumimoji="0" lang="mn-MN" sz="1600"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10.4 </a:t>
            </a:r>
            <a:r>
              <a:rPr kumimoji="0" lang="mn-MN" sz="1600" b="0"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хувиар дээгүүр</a:t>
            </a:r>
          </a:p>
          <a:p>
            <a:pPr marL="0" marR="0" lvl="0" indent="0" algn="just" defTabSz="1219170" rtl="0" eaLnBrk="1" fontAlgn="auto" latinLnBrk="1" hangingPunct="1">
              <a:lnSpc>
                <a:spcPct val="100000"/>
              </a:lnSpc>
              <a:spcBef>
                <a:spcPts val="0"/>
              </a:spcBef>
              <a:spcAft>
                <a:spcPts val="0"/>
              </a:spcAft>
              <a:buClrTx/>
              <a:buSzTx/>
              <a:buFontTx/>
              <a:buNone/>
              <a:tabLst/>
              <a:defRPr/>
            </a:pPr>
            <a:r>
              <a:rPr kumimoji="0" lang="mn-MN"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Анх оношлогдсон-</a:t>
            </a:r>
            <a:r>
              <a:rPr kumimoji="0" lang="mn-MN" sz="16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5</a:t>
            </a:r>
            <a:r>
              <a:rPr kumimoji="0" lang="en-US" sz="16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0</a:t>
            </a:r>
            <a:endParaRPr kumimoji="0" lang="mn-MN"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546B654C-EAD0-B785-41E6-19710DA4807A}"/>
              </a:ext>
            </a:extLst>
          </p:cNvPr>
          <p:cNvSpPr/>
          <p:nvPr/>
        </p:nvSpPr>
        <p:spPr>
          <a:xfrm>
            <a:off x="0" y="0"/>
            <a:ext cx="12192000" cy="936372"/>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p>
            <a:pPr marL="0" marR="0" indent="0"/>
            <a:r>
              <a:rPr lang="mn-MN" sz="3100" b="1" dirty="0">
                <a:solidFill>
                  <a:srgbClr val="FFFFFF"/>
                </a:solidFill>
                <a:latin typeface="Arial"/>
              </a:rPr>
              <a:t>      </a:t>
            </a:r>
            <a:endParaRPr lang="mn" sz="3200" b="1" dirty="0">
              <a:solidFill>
                <a:srgbClr val="FFFFFF"/>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5A3CFB0-FD1E-3BB6-DD32-20967F84597A}"/>
              </a:ext>
            </a:extLst>
          </p:cNvPr>
          <p:cNvSpPr/>
          <p:nvPr/>
        </p:nvSpPr>
        <p:spPr>
          <a:xfrm>
            <a:off x="-22860" y="0"/>
            <a:ext cx="297180" cy="92333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4" name="Picture 3">
            <a:extLst>
              <a:ext uri="{FF2B5EF4-FFF2-40B4-BE49-F238E27FC236}">
                <a16:creationId xmlns:a16="http://schemas.microsoft.com/office/drawing/2014/main" id="{6752C7C0-1EBA-1C1F-24DF-1615CB35CF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8014" y="-724"/>
            <a:ext cx="2476846" cy="924054"/>
          </a:xfrm>
          <a:prstGeom prst="rect">
            <a:avLst/>
          </a:prstGeom>
        </p:spPr>
      </p:pic>
      <p:sp>
        <p:nvSpPr>
          <p:cNvPr id="6" name="TextBox 5">
            <a:extLst>
              <a:ext uri="{FF2B5EF4-FFF2-40B4-BE49-F238E27FC236}">
                <a16:creationId xmlns:a16="http://schemas.microsoft.com/office/drawing/2014/main" id="{D43CC382-3C14-9169-DE2B-78330D074160}"/>
              </a:ext>
            </a:extLst>
          </p:cNvPr>
          <p:cNvSpPr txBox="1"/>
          <p:nvPr/>
        </p:nvSpPr>
        <p:spPr>
          <a:xfrm>
            <a:off x="1595179" y="110828"/>
            <a:ext cx="9193661" cy="677108"/>
          </a:xfrm>
          <a:prstGeom prst="rect">
            <a:avLst/>
          </a:prstGeom>
          <a:noFill/>
        </p:spPr>
        <p:txBody>
          <a:bodyPr wrap="square" rtlCol="0">
            <a:spAutoFit/>
          </a:bodyPr>
          <a:lstStyle/>
          <a:p>
            <a:pPr marL="0" marR="0" indent="0"/>
            <a:r>
              <a:rPr lang="mn-MN" sz="3800" b="1" dirty="0">
                <a:solidFill>
                  <a:schemeClr val="bg1"/>
                </a:solidFill>
                <a:latin typeface="Times New Roman" panose="02020603050405020304" pitchFamily="18" charset="0"/>
                <a:cs typeface="Times New Roman" panose="02020603050405020304" pitchFamily="18" charset="0"/>
              </a:rPr>
              <a:t>Халдварт бус өвчний эрт илрүүлэг</a:t>
            </a:r>
            <a:endParaRPr lang="mn" sz="3800" b="1" dirty="0">
              <a:solidFill>
                <a:schemeClr val="bg1"/>
              </a:solidFill>
              <a:latin typeface="Times New Roman" panose="02020603050405020304" pitchFamily="18"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id="{B5A06FF8-4D49-441A-88A4-63D9FB43CBD9}"/>
              </a:ext>
            </a:extLst>
          </p:cNvPr>
          <p:cNvCxnSpPr>
            <a:cxnSpLocks/>
            <a:stCxn id="18" idx="1"/>
          </p:cNvCxnSpPr>
          <p:nvPr/>
        </p:nvCxnSpPr>
        <p:spPr>
          <a:xfrm flipH="1">
            <a:off x="6192009" y="1554800"/>
            <a:ext cx="1" cy="457765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16460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1391D47-13F3-48FB-A501-233935AC4D64}"/>
              </a:ext>
            </a:extLst>
          </p:cNvPr>
          <p:cNvSpPr>
            <a:spLocks noGrp="1"/>
          </p:cNvSpPr>
          <p:nvPr>
            <p:ph type="title"/>
          </p:nvPr>
        </p:nvSpPr>
        <p:spPr>
          <a:xfrm>
            <a:off x="0" y="0"/>
            <a:ext cx="12192000" cy="914400"/>
          </a:xfrm>
          <a:solidFill>
            <a:srgbClr val="0000FF"/>
          </a:solidFill>
        </p:spPr>
        <p:txBody>
          <a:bodyPr>
            <a:noAutofit/>
          </a:bodyPr>
          <a:lstStyle/>
          <a:p>
            <a:pPr algn="ctr"/>
            <a:r>
              <a:rPr lang="mn-MN" sz="2800" b="1" dirty="0">
                <a:solidFill>
                  <a:schemeClr val="bg1"/>
                </a:solidFill>
                <a:latin typeface="Arial" panose="020B0604020202020204" pitchFamily="34" charset="0"/>
                <a:cs typeface="Arial" panose="020B0604020202020204" pitchFamily="34" charset="0"/>
              </a:rPr>
              <a:t>ХАЛДВАРТ БУС ӨВЧНИЙ ӨНӨӨГИЙН БАЙДАЛ</a:t>
            </a:r>
            <a:endParaRPr lang="en-US" sz="2667" b="1" dirty="0">
              <a:solidFill>
                <a:schemeClr val="bg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369BD082-5166-4454-B353-9ABC08646A58}"/>
              </a:ext>
            </a:extLst>
          </p:cNvPr>
          <p:cNvSpPr/>
          <p:nvPr/>
        </p:nvSpPr>
        <p:spPr>
          <a:xfrm>
            <a:off x="145472" y="1109559"/>
            <a:ext cx="5664616" cy="646331"/>
          </a:xfrm>
          <a:prstGeom prst="rect">
            <a:avLst/>
          </a:prstGeom>
        </p:spPr>
        <p:txBody>
          <a:bodyPr wrap="square">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mn-MN"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Умайн хүзүүний хорт хавдрын эрт                                      илрүүлгийн үзлэгийн хувь </a:t>
            </a:r>
            <a:endParaRPr kumimoji="0" lang="en-US"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FC9DCFFD-E03D-43FF-AE6F-09030F003D12}"/>
              </a:ext>
            </a:extLst>
          </p:cNvPr>
          <p:cNvSpPr/>
          <p:nvPr/>
        </p:nvSpPr>
        <p:spPr>
          <a:xfrm>
            <a:off x="311962" y="5405634"/>
            <a:ext cx="5241356" cy="1077026"/>
          </a:xfrm>
          <a:prstGeom prst="rect">
            <a:avLst/>
          </a:prstGeom>
        </p:spPr>
        <p:txBody>
          <a:bodyPr wrap="square">
            <a:spAutoFit/>
          </a:bodyPr>
          <a:lstStyle/>
          <a:p>
            <a:pPr marL="0" marR="0" lvl="0" indent="0" algn="just" defTabSz="1219170" rtl="0" eaLnBrk="1" fontAlgn="auto" latinLnBrk="1" hangingPunct="1">
              <a:lnSpc>
                <a:spcPct val="100000"/>
              </a:lnSpc>
              <a:spcBef>
                <a:spcPts val="0"/>
              </a:spcBef>
              <a:spcAft>
                <a:spcPts val="0"/>
              </a:spcAft>
              <a:buClrTx/>
              <a:buSzTx/>
              <a:buFontTx/>
              <a:buNone/>
              <a:tabLst/>
              <a:defRPr/>
            </a:pPr>
            <a:r>
              <a:rPr kumimoji="0" lang="mn-MN" sz="2133" b="0" i="1"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Сүүлийн </a:t>
            </a:r>
            <a:r>
              <a:rPr kumimoji="0" lang="en-US" sz="2133" b="0" i="1"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4</a:t>
            </a:r>
            <a:r>
              <a:rPr kumimoji="0" lang="mn-MN" sz="2133" b="0" i="1"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жилд </a:t>
            </a:r>
            <a:r>
              <a:rPr kumimoji="0" lang="en-US" sz="2133"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27</a:t>
            </a:r>
            <a:r>
              <a:rPr kumimoji="0" lang="mn-MN" sz="2133"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эмэгтэй умайн                   хүзүүний  хорт хавдар</a:t>
            </a:r>
            <a:r>
              <a:rPr kumimoji="0" lang="mn-MN" sz="2133" b="0" i="1"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оношлогдож,               эмчилгээ, хяналтад орсон. </a:t>
            </a:r>
          </a:p>
        </p:txBody>
      </p:sp>
      <p:sp>
        <p:nvSpPr>
          <p:cNvPr id="13" name="Rectangle 12">
            <a:extLst>
              <a:ext uri="{FF2B5EF4-FFF2-40B4-BE49-F238E27FC236}">
                <a16:creationId xmlns:a16="http://schemas.microsoft.com/office/drawing/2014/main" id="{2143C169-DE59-4B43-A0A4-42B66E7D5CCA}"/>
              </a:ext>
            </a:extLst>
          </p:cNvPr>
          <p:cNvSpPr/>
          <p:nvPr/>
        </p:nvSpPr>
        <p:spPr>
          <a:xfrm>
            <a:off x="5991369" y="1027187"/>
            <a:ext cx="5805693" cy="646331"/>
          </a:xfrm>
          <a:prstGeom prst="rect">
            <a:avLst/>
          </a:prstGeom>
        </p:spPr>
        <p:txBody>
          <a:bodyPr wrap="square">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mn-MN"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Хөхний хорт хавдрын эрт                                                        илрүүлгийн</a:t>
            </a:r>
            <a:r>
              <a:rPr kumimoji="0" 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mn-MN"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үзлэгийн хувь </a:t>
            </a:r>
            <a:endParaRPr kumimoji="0" lang="en-US"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97959E79-202B-4F41-845C-84BCFE47DE1C}"/>
              </a:ext>
            </a:extLst>
          </p:cNvPr>
          <p:cNvSpPr/>
          <p:nvPr/>
        </p:nvSpPr>
        <p:spPr>
          <a:xfrm>
            <a:off x="6192009" y="5405634"/>
            <a:ext cx="5667562" cy="1077026"/>
          </a:xfrm>
          <a:prstGeom prst="rect">
            <a:avLst/>
          </a:prstGeom>
        </p:spPr>
        <p:txBody>
          <a:bodyPr wrap="square">
            <a:spAutoFit/>
          </a:bodyPr>
          <a:lstStyle/>
          <a:p>
            <a:pPr marL="0" marR="0" lvl="0" indent="0" algn="just" defTabSz="1219170" rtl="0" eaLnBrk="1" fontAlgn="auto" latinLnBrk="1" hangingPunct="1">
              <a:lnSpc>
                <a:spcPct val="100000"/>
              </a:lnSpc>
              <a:spcBef>
                <a:spcPts val="0"/>
              </a:spcBef>
              <a:spcAft>
                <a:spcPts val="0"/>
              </a:spcAft>
              <a:buClrTx/>
              <a:buSzTx/>
              <a:buFontTx/>
              <a:buNone/>
              <a:tabLst/>
              <a:defRPr/>
            </a:pPr>
            <a:r>
              <a:rPr kumimoji="0" lang="mn-MN" sz="2133" b="0" i="1"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Сүүлийн </a:t>
            </a:r>
            <a:r>
              <a:rPr kumimoji="0" lang="en-US" sz="2133" b="0" i="1"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4</a:t>
            </a:r>
            <a:r>
              <a:rPr kumimoji="0" lang="mn-MN" sz="2133" b="0" i="1"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жилд </a:t>
            </a:r>
            <a:r>
              <a:rPr kumimoji="0" lang="en-US" sz="2133"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20</a:t>
            </a:r>
            <a:r>
              <a:rPr kumimoji="0" lang="mn-MN" sz="2133"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эмэгтэй хөхний хорт </a:t>
            </a:r>
            <a:r>
              <a:rPr kumimoji="0" lang="mn-MN" sz="2133" b="0" i="1"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хавдар оношлогдож, эмчилгээ, хяналтад  орсон.</a:t>
            </a:r>
            <a:r>
              <a:rPr kumimoji="0" lang="en-US" sz="2133" b="0" i="1"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endParaRPr kumimoji="0" lang="mn-MN" sz="2133" b="0" i="1"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2F1FF994-CA63-461D-3684-937A3824BA43}"/>
              </a:ext>
            </a:extLst>
          </p:cNvPr>
          <p:cNvSpPr/>
          <p:nvPr/>
        </p:nvSpPr>
        <p:spPr>
          <a:xfrm>
            <a:off x="0" y="0"/>
            <a:ext cx="12192000" cy="936372"/>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p>
            <a:pPr marL="0" marR="0" indent="0"/>
            <a:r>
              <a:rPr lang="mn-MN" sz="3100" b="1" dirty="0">
                <a:solidFill>
                  <a:srgbClr val="FFFFFF"/>
                </a:solidFill>
                <a:latin typeface="Arial"/>
              </a:rPr>
              <a:t>      </a:t>
            </a:r>
            <a:endParaRPr lang="mn" sz="3200" b="1" dirty="0">
              <a:solidFill>
                <a:srgbClr val="FFFFFF"/>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C2374220-C7A4-C53A-88AB-CD14D0B1BF5F}"/>
              </a:ext>
            </a:extLst>
          </p:cNvPr>
          <p:cNvSpPr/>
          <p:nvPr/>
        </p:nvSpPr>
        <p:spPr>
          <a:xfrm>
            <a:off x="-22860" y="0"/>
            <a:ext cx="297180" cy="92333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4" name="Picture 3">
            <a:extLst>
              <a:ext uri="{FF2B5EF4-FFF2-40B4-BE49-F238E27FC236}">
                <a16:creationId xmlns:a16="http://schemas.microsoft.com/office/drawing/2014/main" id="{F6EBD9CF-459E-B8E7-BDE4-0B729C6D28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8014" y="-724"/>
            <a:ext cx="2476846" cy="924054"/>
          </a:xfrm>
          <a:prstGeom prst="rect">
            <a:avLst/>
          </a:prstGeom>
        </p:spPr>
      </p:pic>
      <p:sp>
        <p:nvSpPr>
          <p:cNvPr id="16" name="TextBox 15">
            <a:extLst>
              <a:ext uri="{FF2B5EF4-FFF2-40B4-BE49-F238E27FC236}">
                <a16:creationId xmlns:a16="http://schemas.microsoft.com/office/drawing/2014/main" id="{66B0421E-DCB2-4BAD-A906-441DCA39DC8B}"/>
              </a:ext>
            </a:extLst>
          </p:cNvPr>
          <p:cNvSpPr txBox="1"/>
          <p:nvPr/>
        </p:nvSpPr>
        <p:spPr>
          <a:xfrm>
            <a:off x="1595179" y="110828"/>
            <a:ext cx="9193661" cy="677108"/>
          </a:xfrm>
          <a:prstGeom prst="rect">
            <a:avLst/>
          </a:prstGeom>
          <a:noFill/>
        </p:spPr>
        <p:txBody>
          <a:bodyPr wrap="square" rtlCol="0">
            <a:spAutoFit/>
          </a:bodyPr>
          <a:lstStyle/>
          <a:p>
            <a:pPr marL="0" marR="0" indent="0"/>
            <a:r>
              <a:rPr lang="mn-MN" sz="3800" b="1" dirty="0">
                <a:solidFill>
                  <a:schemeClr val="bg1"/>
                </a:solidFill>
                <a:latin typeface="Times New Roman" panose="02020603050405020304" pitchFamily="18" charset="0"/>
                <a:cs typeface="Times New Roman" panose="02020603050405020304" pitchFamily="18" charset="0"/>
              </a:rPr>
              <a:t>Халдварт бус өвчний эрт илрүүлэг</a:t>
            </a:r>
            <a:endParaRPr lang="mn" sz="3800" b="1" dirty="0">
              <a:solidFill>
                <a:schemeClr val="bg1"/>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99AD4D10-E292-42D1-9820-3DE6929E4CB8}"/>
              </a:ext>
            </a:extLst>
          </p:cNvPr>
          <p:cNvCxnSpPr>
            <a:cxnSpLocks/>
          </p:cNvCxnSpPr>
          <p:nvPr/>
        </p:nvCxnSpPr>
        <p:spPr>
          <a:xfrm flipH="1">
            <a:off x="5900728" y="1673518"/>
            <a:ext cx="1" cy="4577657"/>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18" name="Content Placeholder 5">
            <a:extLst>
              <a:ext uri="{FF2B5EF4-FFF2-40B4-BE49-F238E27FC236}">
                <a16:creationId xmlns:a16="http://schemas.microsoft.com/office/drawing/2014/main" id="{EE1FE635-A1D0-42AB-A4F5-4AB752934DFF}"/>
              </a:ext>
            </a:extLst>
          </p:cNvPr>
          <p:cNvGraphicFramePr>
            <a:graphicFrameLocks noGrp="1"/>
          </p:cNvGraphicFramePr>
          <p:nvPr>
            <p:ph idx="1"/>
            <p:extLst>
              <p:ext uri="{D42A27DB-BD31-4B8C-83A1-F6EECF244321}">
                <p14:modId xmlns:p14="http://schemas.microsoft.com/office/powerpoint/2010/main" val="800923614"/>
              </p:ext>
            </p:extLst>
          </p:nvPr>
        </p:nvGraphicFramePr>
        <p:xfrm>
          <a:off x="208140" y="1812287"/>
          <a:ext cx="5715000" cy="35369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ontent Placeholder 5">
            <a:extLst>
              <a:ext uri="{FF2B5EF4-FFF2-40B4-BE49-F238E27FC236}">
                <a16:creationId xmlns:a16="http://schemas.microsoft.com/office/drawing/2014/main" id="{C83F7B11-8D0E-4DF0-9143-A50B39C27205}"/>
              </a:ext>
            </a:extLst>
          </p:cNvPr>
          <p:cNvGraphicFramePr>
            <a:graphicFrameLocks/>
          </p:cNvGraphicFramePr>
          <p:nvPr>
            <p:extLst>
              <p:ext uri="{D42A27DB-BD31-4B8C-83A1-F6EECF244321}">
                <p14:modId xmlns:p14="http://schemas.microsoft.com/office/powerpoint/2010/main" val="2646322292"/>
              </p:ext>
            </p:extLst>
          </p:nvPr>
        </p:nvGraphicFramePr>
        <p:xfrm>
          <a:off x="6098627" y="1936112"/>
          <a:ext cx="5591175" cy="34131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548785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7CC3D7-D8F4-42CD-A0D6-16480010DEF6}"/>
              </a:ext>
            </a:extLst>
          </p:cNvPr>
          <p:cNvSpPr txBox="1"/>
          <p:nvPr/>
        </p:nvSpPr>
        <p:spPr>
          <a:xfrm>
            <a:off x="-1253266" y="1956937"/>
            <a:ext cx="3404796" cy="369332"/>
          </a:xfrm>
          <a:prstGeom prst="rect">
            <a:avLst/>
          </a:prstGeom>
          <a:noFill/>
        </p:spPr>
        <p:txBody>
          <a:bodyPr wrap="square" rtlCol="0">
            <a:spAutoFit/>
          </a:bodyPr>
          <a:lstStyle/>
          <a:p>
            <a:endParaRPr lang="en-US" dirty="0"/>
          </a:p>
        </p:txBody>
      </p:sp>
      <p:sp>
        <p:nvSpPr>
          <p:cNvPr id="3" name="Rectangle 2">
            <a:extLst>
              <a:ext uri="{FF2B5EF4-FFF2-40B4-BE49-F238E27FC236}">
                <a16:creationId xmlns:a16="http://schemas.microsoft.com/office/drawing/2014/main" id="{10AEA6AA-6A9B-431B-8DDF-DDB2CA4CC266}"/>
              </a:ext>
            </a:extLst>
          </p:cNvPr>
          <p:cNvSpPr/>
          <p:nvPr/>
        </p:nvSpPr>
        <p:spPr>
          <a:xfrm>
            <a:off x="192739" y="1347718"/>
            <a:ext cx="4013499" cy="1754326"/>
          </a:xfrm>
          <a:prstGeom prst="rect">
            <a:avLst/>
          </a:prstGeom>
        </p:spPr>
        <p:txBody>
          <a:bodyPr wrap="square">
            <a:spAutoFit/>
          </a:bodyPr>
          <a:lstStyle/>
          <a:p>
            <a:pPr algn="just"/>
            <a:r>
              <a:rPr lang="mn-MN" i="1" dirty="0">
                <a:latin typeface="Arial" panose="020B0604020202020204" pitchFamily="34" charset="0"/>
                <a:ea typeface="Times New Roman" panose="02020603050405020304" pitchFamily="18" charset="0"/>
              </a:rPr>
              <a:t>Халдварт бус өвчний өвчлөл, нас баралтад дүгнэлт хийж, урьдчилан сэргийлэх арга хэмжээг газар зүйн байршил, амьдралын хэв маягийн онцлогт уялдуулан зохион байгуулснаар:</a:t>
            </a:r>
            <a:endParaRPr lang="en-US" i="1" dirty="0"/>
          </a:p>
        </p:txBody>
      </p:sp>
      <p:sp>
        <p:nvSpPr>
          <p:cNvPr id="6" name="Rectangle 5">
            <a:extLst>
              <a:ext uri="{FF2B5EF4-FFF2-40B4-BE49-F238E27FC236}">
                <a16:creationId xmlns:a16="http://schemas.microsoft.com/office/drawing/2014/main" id="{3F8B264C-B253-4E6C-B049-EB321A83593C}"/>
              </a:ext>
            </a:extLst>
          </p:cNvPr>
          <p:cNvSpPr/>
          <p:nvPr/>
        </p:nvSpPr>
        <p:spPr>
          <a:xfrm>
            <a:off x="274320" y="4122609"/>
            <a:ext cx="3878576" cy="1200329"/>
          </a:xfrm>
          <a:prstGeom prst="rect">
            <a:avLst/>
          </a:prstGeom>
        </p:spPr>
        <p:txBody>
          <a:bodyPr wrap="square">
            <a:spAutoFit/>
          </a:bodyPr>
          <a:lstStyle/>
          <a:p>
            <a:pPr algn="just"/>
            <a:r>
              <a:rPr lang="mn-MN" i="1" dirty="0">
                <a:latin typeface="Arial" panose="020B0604020202020204" pitchFamily="34" charset="0"/>
                <a:ea typeface="Verdana" panose="020B0604030504040204" pitchFamily="34" charset="0"/>
              </a:rPr>
              <a:t>“Эрүүл мэндийн анхан шатны тусламж үйлчилгээнд “Мон-Пэн санаачлага” төслийг хэрэгжүүлснээр: </a:t>
            </a:r>
            <a:endParaRPr lang="en-US" i="1" dirty="0"/>
          </a:p>
        </p:txBody>
      </p:sp>
      <p:sp>
        <p:nvSpPr>
          <p:cNvPr id="11" name="Rectangle 10">
            <a:extLst>
              <a:ext uri="{FF2B5EF4-FFF2-40B4-BE49-F238E27FC236}">
                <a16:creationId xmlns:a16="http://schemas.microsoft.com/office/drawing/2014/main" id="{CF0CA4E8-1DA9-4C3D-8DC3-3E94C929CC9B}"/>
              </a:ext>
            </a:extLst>
          </p:cNvPr>
          <p:cNvSpPr/>
          <p:nvPr/>
        </p:nvSpPr>
        <p:spPr>
          <a:xfrm>
            <a:off x="4410637" y="1249118"/>
            <a:ext cx="6992462" cy="1985159"/>
          </a:xfrm>
          <a:prstGeom prst="rect">
            <a:avLst/>
          </a:prstGeom>
        </p:spPr>
        <p:txBody>
          <a:bodyPr wrap="square">
            <a:spAutoFit/>
          </a:bodyPr>
          <a:lstStyle/>
          <a:p>
            <a:pPr algn="just"/>
            <a:endParaRPr lang="en-US" sz="1100" dirty="0">
              <a:latin typeface="Arial" panose="020B0604020202020204" pitchFamily="34" charset="0"/>
              <a:ea typeface="Verdana" panose="020B0604030504040204" pitchFamily="34" charset="0"/>
              <a:cs typeface="Times New Roman" panose="02020603050405020304" pitchFamily="18" charset="0"/>
            </a:endParaRPr>
          </a:p>
          <a:p>
            <a:pPr marL="285750" indent="-285750" algn="just">
              <a:buFont typeface="Wingdings" panose="05000000000000000000" pitchFamily="2" charset="2"/>
              <a:buChar char="Ø"/>
            </a:pPr>
            <a:r>
              <a:rPr lang="en-US" sz="1600" dirty="0" err="1">
                <a:latin typeface="Arial" panose="020B0604020202020204" pitchFamily="34" charset="0"/>
                <a:cs typeface="Arial" panose="020B0604020202020204" pitchFamily="34" charset="0"/>
              </a:rPr>
              <a:t>Хорт</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хавдраас</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шалтгаалсан</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нас</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баралт</a:t>
            </a:r>
            <a:r>
              <a:rPr lang="mn-MN" sz="16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(10 000 </a:t>
            </a:r>
            <a:r>
              <a:rPr lang="en-US" sz="1600" dirty="0" err="1">
                <a:latin typeface="Arial" panose="020B0604020202020204" pitchFamily="34" charset="0"/>
                <a:cs typeface="Arial" panose="020B0604020202020204" pitchFamily="34" charset="0"/>
              </a:rPr>
              <a:t>хүн</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амд</a:t>
            </a:r>
            <a:r>
              <a:rPr lang="en-US" sz="1600" dirty="0">
                <a:latin typeface="Arial" panose="020B0604020202020204" pitchFamily="34" charset="0"/>
                <a:cs typeface="Arial" panose="020B0604020202020204" pitchFamily="34" charset="0"/>
              </a:rPr>
              <a:t>)</a:t>
            </a:r>
            <a:r>
              <a:rPr lang="mn-MN" sz="1600" dirty="0">
                <a:latin typeface="Arial" panose="020B0604020202020204" pitchFamily="34" charset="0"/>
                <a:cs typeface="Arial" panose="020B0604020202020204" pitchFamily="34" charset="0"/>
              </a:rPr>
              <a:t> 1.3 </a:t>
            </a:r>
            <a:endParaRPr lang="mn-MN" sz="1600" dirty="0">
              <a:latin typeface="Arial" panose="020B0604020202020204" pitchFamily="34" charset="0"/>
              <a:ea typeface="Verdana" panose="020B0604030504040204" pitchFamily="34" charset="0"/>
              <a:cs typeface="Arial" panose="020B0604020202020204" pitchFamily="34" charset="0"/>
            </a:endParaRPr>
          </a:p>
          <a:p>
            <a:pPr marL="285750" indent="-285750" algn="just">
              <a:buFont typeface="Wingdings" panose="05000000000000000000" pitchFamily="2" charset="2"/>
              <a:buChar char="Ø"/>
            </a:pPr>
            <a:r>
              <a:rPr lang="mn-MN" sz="1600" dirty="0">
                <a:latin typeface="Arial" panose="020B0604020202020204" pitchFamily="34" charset="0"/>
                <a:cs typeface="Arial" panose="020B0604020202020204" pitchFamily="34" charset="0"/>
              </a:rPr>
              <a:t>Зам тээврийн ослын шалтгаант нас баралт </a:t>
            </a:r>
            <a:r>
              <a:rPr lang="en-US" sz="1600" dirty="0">
                <a:solidFill>
                  <a:prstClr val="black"/>
                </a:solidFill>
                <a:latin typeface="Arial" panose="020B0604020202020204" pitchFamily="34" charset="0"/>
                <a:cs typeface="Arial" panose="020B0604020202020204" pitchFamily="34" charset="0"/>
              </a:rPr>
              <a:t>(10 000 </a:t>
            </a:r>
            <a:r>
              <a:rPr lang="en-US" sz="1600" dirty="0" err="1">
                <a:solidFill>
                  <a:prstClr val="black"/>
                </a:solidFill>
                <a:latin typeface="Arial" panose="020B0604020202020204" pitchFamily="34" charset="0"/>
                <a:cs typeface="Arial" panose="020B0604020202020204" pitchFamily="34" charset="0"/>
              </a:rPr>
              <a:t>хүн</a:t>
            </a:r>
            <a:r>
              <a:rPr lang="en-US" sz="1600" dirty="0">
                <a:solidFill>
                  <a:prstClr val="black"/>
                </a:solidFill>
                <a:latin typeface="Arial" panose="020B0604020202020204" pitchFamily="34" charset="0"/>
                <a:cs typeface="Arial" panose="020B0604020202020204" pitchFamily="34" charset="0"/>
              </a:rPr>
              <a:t> </a:t>
            </a:r>
            <a:r>
              <a:rPr lang="en-US" sz="1600" dirty="0" err="1">
                <a:solidFill>
                  <a:prstClr val="black"/>
                </a:solidFill>
                <a:latin typeface="Arial" panose="020B0604020202020204" pitchFamily="34" charset="0"/>
                <a:cs typeface="Arial" panose="020B0604020202020204" pitchFamily="34" charset="0"/>
              </a:rPr>
              <a:t>амд</a:t>
            </a:r>
            <a:r>
              <a:rPr lang="en-US" sz="1600" dirty="0">
                <a:solidFill>
                  <a:prstClr val="black"/>
                </a:solidFill>
                <a:latin typeface="Arial" panose="020B0604020202020204" pitchFamily="34" charset="0"/>
                <a:cs typeface="Arial" panose="020B0604020202020204" pitchFamily="34" charset="0"/>
              </a:rPr>
              <a:t>)</a:t>
            </a:r>
            <a:r>
              <a:rPr lang="mn-MN" sz="1600" dirty="0">
                <a:solidFill>
                  <a:prstClr val="black"/>
                </a:solidFill>
                <a:latin typeface="Arial" panose="020B0604020202020204" pitchFamily="34" charset="0"/>
                <a:cs typeface="Arial" panose="020B0604020202020204" pitchFamily="34" charset="0"/>
              </a:rPr>
              <a:t> 0.6</a:t>
            </a:r>
            <a:endParaRPr lang="mn-MN" sz="16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Ø"/>
            </a:pPr>
            <a:r>
              <a:rPr lang="en-US" sz="1600" dirty="0" err="1">
                <a:latin typeface="Arial" panose="020B0604020202020204" pitchFamily="34" charset="0"/>
                <a:cs typeface="Arial" panose="020B0604020202020204" pitchFamily="34" charset="0"/>
              </a:rPr>
              <a:t>Хүүхдийн</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зам</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тээврийн</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ослын</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шалтгаант</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нас</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баралт</a:t>
            </a:r>
            <a:r>
              <a:rPr lang="mn-MN" sz="1600" dirty="0">
                <a:latin typeface="Arial" panose="020B0604020202020204" pitchFamily="34" charset="0"/>
                <a:cs typeface="Arial" panose="020B0604020202020204" pitchFamily="34" charset="0"/>
              </a:rPr>
              <a:t> </a:t>
            </a:r>
          </a:p>
          <a:p>
            <a:pPr algn="just"/>
            <a:r>
              <a:rPr lang="mn-MN"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(10 000 </a:t>
            </a:r>
            <a:r>
              <a:rPr lang="en-US" sz="1600" dirty="0" err="1">
                <a:latin typeface="Arial" panose="020B0604020202020204" pitchFamily="34" charset="0"/>
                <a:cs typeface="Arial" panose="020B0604020202020204" pitchFamily="34" charset="0"/>
              </a:rPr>
              <a:t>хүүхдэд</a:t>
            </a:r>
            <a:r>
              <a:rPr lang="en-US" sz="1600" dirty="0">
                <a:latin typeface="Arial" panose="020B0604020202020204" pitchFamily="34" charset="0"/>
                <a:cs typeface="Arial" panose="020B0604020202020204" pitchFamily="34" charset="0"/>
              </a:rPr>
              <a:t>) 0.0</a:t>
            </a:r>
            <a:endParaRPr lang="mn-MN" sz="16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Ø"/>
            </a:pPr>
            <a:r>
              <a:rPr lang="mn-MN" sz="1600" dirty="0">
                <a:latin typeface="Arial" panose="020B0604020202020204" pitchFamily="34" charset="0"/>
                <a:cs typeface="Arial" panose="020B0604020202020204" pitchFamily="34" charset="0"/>
              </a:rPr>
              <a:t>Гуурсан хойлойн багтраа өвчний </a:t>
            </a:r>
            <a:r>
              <a:rPr lang="en-US" sz="1600" dirty="0">
                <a:latin typeface="Arial" panose="020B0604020202020204" pitchFamily="34" charset="0"/>
                <a:cs typeface="Arial" panose="020B0604020202020204" pitchFamily="34" charset="0"/>
              </a:rPr>
              <a:t>(</a:t>
            </a:r>
            <a:r>
              <a:rPr lang="mn-MN" sz="1600" dirty="0">
                <a:latin typeface="Arial" panose="020B0604020202020204" pitchFamily="34" charset="0"/>
                <a:cs typeface="Arial" panose="020B0604020202020204" pitchFamily="34" charset="0"/>
              </a:rPr>
              <a:t>0-74 насны </a:t>
            </a:r>
            <a:r>
              <a:rPr lang="en-US" sz="1600" dirty="0">
                <a:latin typeface="Arial" panose="020B0604020202020204" pitchFamily="34" charset="0"/>
                <a:cs typeface="Arial" panose="020B0604020202020204" pitchFamily="34" charset="0"/>
              </a:rPr>
              <a:t>10 000 </a:t>
            </a:r>
            <a:r>
              <a:rPr lang="en-US" sz="1600" dirty="0" err="1">
                <a:latin typeface="Arial" panose="020B0604020202020204" pitchFamily="34" charset="0"/>
                <a:cs typeface="Arial" panose="020B0604020202020204" pitchFamily="34" charset="0"/>
              </a:rPr>
              <a:t>хүн</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амд</a:t>
            </a:r>
            <a:r>
              <a:rPr lang="en-US" sz="1600" dirty="0">
                <a:latin typeface="Arial" panose="020B0604020202020204" pitchFamily="34" charset="0"/>
                <a:cs typeface="Arial" panose="020B0604020202020204" pitchFamily="34" charset="0"/>
              </a:rPr>
              <a:t>)</a:t>
            </a:r>
            <a:r>
              <a:rPr lang="mn-MN" sz="1600" dirty="0">
                <a:latin typeface="Arial" panose="020B0604020202020204" pitchFamily="34" charset="0"/>
                <a:cs typeface="Arial" panose="020B0604020202020204" pitchFamily="34" charset="0"/>
              </a:rPr>
              <a:t> 0.0</a:t>
            </a:r>
          </a:p>
          <a:p>
            <a:pPr marL="285750" indent="-285750" algn="just">
              <a:buFont typeface="Wingdings" panose="05000000000000000000" pitchFamily="2" charset="2"/>
              <a:buChar char="Ø"/>
            </a:pPr>
            <a:endParaRPr lang="mn-MN" sz="16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Ø"/>
            </a:pPr>
            <a:endParaRPr lang="mn-MN" sz="1600" dirty="0">
              <a:latin typeface="Arial" panose="020B0604020202020204" pitchFamily="34" charset="0"/>
              <a:ea typeface="Verdana" panose="020B060403050404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6F5128DF-B972-4886-A5D6-07D2D8B39FDD}"/>
              </a:ext>
            </a:extLst>
          </p:cNvPr>
          <p:cNvCxnSpPr>
            <a:cxnSpLocks/>
          </p:cNvCxnSpPr>
          <p:nvPr/>
        </p:nvCxnSpPr>
        <p:spPr>
          <a:xfrm>
            <a:off x="11114999" y="1483453"/>
            <a:ext cx="0" cy="1310360"/>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26" name="Rectangle 25">
            <a:extLst>
              <a:ext uri="{FF2B5EF4-FFF2-40B4-BE49-F238E27FC236}">
                <a16:creationId xmlns:a16="http://schemas.microsoft.com/office/drawing/2014/main" id="{45ABAECC-248C-47A1-89D6-37C928BA09BD}"/>
              </a:ext>
            </a:extLst>
          </p:cNvPr>
          <p:cNvSpPr/>
          <p:nvPr/>
        </p:nvSpPr>
        <p:spPr>
          <a:xfrm>
            <a:off x="4475185" y="3623578"/>
            <a:ext cx="6992462" cy="2231380"/>
          </a:xfrm>
          <a:prstGeom prst="rect">
            <a:avLst/>
          </a:prstGeom>
        </p:spPr>
        <p:txBody>
          <a:bodyPr wrap="square">
            <a:spAutoFit/>
          </a:bodyPr>
          <a:lstStyle/>
          <a:p>
            <a:pPr algn="just"/>
            <a:endParaRPr lang="en-US" sz="1100" dirty="0">
              <a:latin typeface="Arial" panose="020B0604020202020204" pitchFamily="34" charset="0"/>
              <a:ea typeface="Verdana" panose="020B0604030504040204" pitchFamily="34" charset="0"/>
              <a:cs typeface="Times New Roman" panose="02020603050405020304" pitchFamily="18" charset="0"/>
            </a:endParaRPr>
          </a:p>
          <a:p>
            <a:pPr marL="285750" indent="-285750" algn="just">
              <a:buFont typeface="Wingdings" panose="05000000000000000000" pitchFamily="2" charset="2"/>
              <a:buChar char="Ø"/>
            </a:pPr>
            <a:r>
              <a:rPr lang="mn-MN" sz="1600" dirty="0">
                <a:latin typeface="Arial" panose="020B0604020202020204" pitchFamily="34" charset="0"/>
                <a:ea typeface="Verdana" panose="020B0604030504040204" pitchFamily="34" charset="0"/>
                <a:cs typeface="Times New Roman" panose="02020603050405020304" pitchFamily="18" charset="0"/>
              </a:rPr>
              <a:t>Зүрх судасны өвчлөлөөс шалтгаалсан нас баралтын түвшин                     </a:t>
            </a:r>
            <a:r>
              <a:rPr lang="en-US" sz="1600" dirty="0">
                <a:latin typeface="Arial" panose="020B0604020202020204" pitchFamily="34" charset="0"/>
                <a:cs typeface="Arial" panose="020B0604020202020204" pitchFamily="34" charset="0"/>
              </a:rPr>
              <a:t>(10 000 </a:t>
            </a:r>
            <a:r>
              <a:rPr lang="en-US" sz="1600" dirty="0" err="1">
                <a:latin typeface="Arial" panose="020B0604020202020204" pitchFamily="34" charset="0"/>
                <a:cs typeface="Arial" panose="020B0604020202020204" pitchFamily="34" charset="0"/>
              </a:rPr>
              <a:t>хүн</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амд</a:t>
            </a:r>
            <a:r>
              <a:rPr lang="en-US" sz="1600" dirty="0">
                <a:latin typeface="Arial" panose="020B0604020202020204" pitchFamily="34" charset="0"/>
                <a:cs typeface="Arial" panose="020B0604020202020204" pitchFamily="34" charset="0"/>
              </a:rPr>
              <a:t>)</a:t>
            </a:r>
            <a:r>
              <a:rPr lang="mn-MN" sz="1600" dirty="0">
                <a:latin typeface="Arial" panose="020B0604020202020204" pitchFamily="34" charset="0"/>
                <a:ea typeface="Verdana" panose="020B0604030504040204" pitchFamily="34" charset="0"/>
                <a:cs typeface="Arial" panose="020B0604020202020204" pitchFamily="34" charset="0"/>
              </a:rPr>
              <a:t> </a:t>
            </a:r>
            <a:r>
              <a:rPr lang="mn-MN" sz="1600" dirty="0">
                <a:latin typeface="Arial" panose="020B0604020202020204" pitchFamily="34" charset="0"/>
                <a:ea typeface="Verdana" panose="020B0604030504040204" pitchFamily="34" charset="0"/>
                <a:cs typeface="Times New Roman" panose="02020603050405020304" pitchFamily="18" charset="0"/>
              </a:rPr>
              <a:t>0.2 </a:t>
            </a:r>
            <a:endParaRPr lang="mn-MN" sz="1600" dirty="0">
              <a:latin typeface="Verdana" panose="020B0604030504040204" pitchFamily="34" charset="0"/>
              <a:ea typeface="Verdana" panose="020B0604030504040204" pitchFamily="34" charset="0"/>
              <a:cs typeface="Times New Roman" panose="02020603050405020304" pitchFamily="18" charset="0"/>
            </a:endParaRPr>
          </a:p>
          <a:p>
            <a:pPr marL="285750" indent="-285750" algn="just">
              <a:buFont typeface="Wingdings" panose="05000000000000000000" pitchFamily="2" charset="2"/>
              <a:buChar char="Ø"/>
            </a:pPr>
            <a:r>
              <a:rPr lang="mn-MN" sz="1600" dirty="0">
                <a:latin typeface="Arial" panose="020B0604020202020204" pitchFamily="34" charset="0"/>
                <a:ea typeface="Verdana" panose="020B0604030504040204" pitchFamily="34" charset="0"/>
              </a:rPr>
              <a:t>Тархинд цус харвалтын шалтгаант нас баралтын түвшин </a:t>
            </a:r>
            <a:r>
              <a:rPr lang="en-US" sz="1600" dirty="0">
                <a:latin typeface="Arial" panose="020B0604020202020204" pitchFamily="34" charset="0"/>
                <a:cs typeface="Arial" panose="020B0604020202020204" pitchFamily="34" charset="0"/>
              </a:rPr>
              <a:t>(10 000 </a:t>
            </a:r>
            <a:r>
              <a:rPr lang="en-US" sz="1600" dirty="0" err="1">
                <a:latin typeface="Arial" panose="020B0604020202020204" pitchFamily="34" charset="0"/>
                <a:cs typeface="Arial" panose="020B0604020202020204" pitchFamily="34" charset="0"/>
              </a:rPr>
              <a:t>хүн</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амд</a:t>
            </a:r>
            <a:r>
              <a:rPr lang="en-US" sz="1600" dirty="0">
                <a:latin typeface="Arial" panose="020B0604020202020204" pitchFamily="34" charset="0"/>
                <a:cs typeface="Arial" panose="020B0604020202020204" pitchFamily="34" charset="0"/>
              </a:rPr>
              <a:t>) </a:t>
            </a:r>
            <a:r>
              <a:rPr lang="mn-MN" sz="1600" dirty="0">
                <a:latin typeface="Arial" panose="020B0604020202020204" pitchFamily="34" charset="0"/>
                <a:ea typeface="Verdana" panose="020B0604030504040204" pitchFamily="34" charset="0"/>
              </a:rPr>
              <a:t>0.9 </a:t>
            </a:r>
          </a:p>
          <a:p>
            <a:pPr marL="285750" indent="-285750" algn="just">
              <a:buFont typeface="Wingdings" panose="05000000000000000000" pitchFamily="2" charset="2"/>
              <a:buChar char="Ø"/>
            </a:pPr>
            <a:r>
              <a:rPr lang="mn-MN" sz="1600" dirty="0">
                <a:latin typeface="Arial" panose="020B0604020202020204" pitchFamily="34" charset="0"/>
                <a:ea typeface="Verdana" panose="020B0604030504040204" pitchFamily="34" charset="0"/>
              </a:rPr>
              <a:t>Даралт ихсэх өвчний шалтгаант нас баралт </a:t>
            </a:r>
            <a:r>
              <a:rPr lang="en-US" sz="1600" dirty="0">
                <a:latin typeface="Arial" panose="020B0604020202020204" pitchFamily="34" charset="0"/>
                <a:cs typeface="Arial" panose="020B0604020202020204" pitchFamily="34" charset="0"/>
              </a:rPr>
              <a:t>(</a:t>
            </a:r>
            <a:r>
              <a:rPr lang="mn-MN" sz="1600" dirty="0">
                <a:latin typeface="Arial" panose="020B0604020202020204" pitchFamily="34" charset="0"/>
                <a:cs typeface="Arial" panose="020B0604020202020204" pitchFamily="34" charset="0"/>
              </a:rPr>
              <a:t>0-74 насны </a:t>
            </a:r>
            <a:r>
              <a:rPr lang="en-US" sz="1600" dirty="0">
                <a:latin typeface="Arial" panose="020B0604020202020204" pitchFamily="34" charset="0"/>
                <a:cs typeface="Arial" panose="020B0604020202020204" pitchFamily="34" charset="0"/>
              </a:rPr>
              <a:t>10 000 </a:t>
            </a:r>
            <a:r>
              <a:rPr lang="en-US" sz="1600" dirty="0" err="1">
                <a:latin typeface="Arial" panose="020B0604020202020204" pitchFamily="34" charset="0"/>
                <a:cs typeface="Arial" panose="020B0604020202020204" pitchFamily="34" charset="0"/>
              </a:rPr>
              <a:t>хүн</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амд</a:t>
            </a:r>
            <a:r>
              <a:rPr lang="en-US" sz="1600" dirty="0">
                <a:latin typeface="Arial" panose="020B0604020202020204" pitchFamily="34" charset="0"/>
                <a:cs typeface="Arial" panose="020B0604020202020204" pitchFamily="34" charset="0"/>
              </a:rPr>
              <a:t>)</a:t>
            </a:r>
            <a:r>
              <a:rPr lang="mn-MN" sz="1600" dirty="0">
                <a:latin typeface="Arial" panose="020B0604020202020204" pitchFamily="34" charset="0"/>
                <a:cs typeface="Arial" panose="020B0604020202020204" pitchFamily="34" charset="0"/>
              </a:rPr>
              <a:t> </a:t>
            </a:r>
            <a:r>
              <a:rPr lang="mn-MN" sz="1600" dirty="0">
                <a:latin typeface="Arial" panose="020B0604020202020204" pitchFamily="34" charset="0"/>
                <a:ea typeface="Verdana" panose="020B0604030504040204" pitchFamily="34" charset="0"/>
              </a:rPr>
              <a:t>0.2</a:t>
            </a:r>
            <a:endParaRPr lang="en-US" sz="1600" dirty="0">
              <a:latin typeface="Arial" panose="020B0604020202020204" pitchFamily="34" charset="0"/>
              <a:ea typeface="Verdana" panose="020B0604030504040204" pitchFamily="34" charset="0"/>
            </a:endParaRPr>
          </a:p>
          <a:p>
            <a:pPr marL="285750" indent="-285750" algn="just">
              <a:buFont typeface="Wingdings" panose="05000000000000000000" pitchFamily="2" charset="2"/>
              <a:buChar char="Ø"/>
            </a:pPr>
            <a:r>
              <a:rPr lang="mn-MN" sz="1600" dirty="0">
                <a:latin typeface="Arial" panose="020B0604020202020204" pitchFamily="34" charset="0"/>
                <a:ea typeface="Verdana" panose="020B0604030504040204" pitchFamily="34" charset="0"/>
              </a:rPr>
              <a:t>Зүрхний шигдээсийн нас баралтын түвшин </a:t>
            </a:r>
            <a:r>
              <a:rPr lang="en-US" sz="1600" dirty="0">
                <a:latin typeface="Arial" panose="020B0604020202020204" pitchFamily="34" charset="0"/>
                <a:cs typeface="Arial" panose="020B0604020202020204" pitchFamily="34" charset="0"/>
              </a:rPr>
              <a:t>(</a:t>
            </a:r>
            <a:r>
              <a:rPr lang="mn-MN" sz="1600" dirty="0">
                <a:latin typeface="Arial" panose="020B0604020202020204" pitchFamily="34" charset="0"/>
                <a:cs typeface="Arial" panose="020B0604020202020204" pitchFamily="34" charset="0"/>
              </a:rPr>
              <a:t>0-74 насны </a:t>
            </a:r>
            <a:r>
              <a:rPr lang="en-US" sz="1600" dirty="0">
                <a:latin typeface="Arial" panose="020B0604020202020204" pitchFamily="34" charset="0"/>
                <a:cs typeface="Arial" panose="020B0604020202020204" pitchFamily="34" charset="0"/>
              </a:rPr>
              <a:t>10 000 </a:t>
            </a:r>
            <a:r>
              <a:rPr lang="en-US" sz="1600" dirty="0" err="1">
                <a:latin typeface="Arial" panose="020B0604020202020204" pitchFamily="34" charset="0"/>
                <a:cs typeface="Arial" panose="020B0604020202020204" pitchFamily="34" charset="0"/>
              </a:rPr>
              <a:t>хүн</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амд</a:t>
            </a:r>
            <a:r>
              <a:rPr lang="en-US" sz="1600" dirty="0">
                <a:latin typeface="Arial" panose="020B0604020202020204" pitchFamily="34" charset="0"/>
                <a:cs typeface="Arial" panose="020B0604020202020204" pitchFamily="34" charset="0"/>
              </a:rPr>
              <a:t>)</a:t>
            </a:r>
            <a:r>
              <a:rPr lang="mn-MN" sz="1600" dirty="0">
                <a:latin typeface="Arial" panose="020B0604020202020204" pitchFamily="34" charset="0"/>
                <a:cs typeface="Arial" panose="020B0604020202020204" pitchFamily="34" charset="0"/>
              </a:rPr>
              <a:t> 0.3</a:t>
            </a:r>
            <a:endParaRPr lang="mn-MN" sz="1600" dirty="0">
              <a:latin typeface="Arial" panose="020B0604020202020204" pitchFamily="34" charset="0"/>
              <a:ea typeface="Verdana" panose="020B0604030504040204" pitchFamily="34" charset="0"/>
            </a:endParaRPr>
          </a:p>
        </p:txBody>
      </p:sp>
      <p:cxnSp>
        <p:nvCxnSpPr>
          <p:cNvPr id="29" name="Straight Arrow Connector 28">
            <a:extLst>
              <a:ext uri="{FF2B5EF4-FFF2-40B4-BE49-F238E27FC236}">
                <a16:creationId xmlns:a16="http://schemas.microsoft.com/office/drawing/2014/main" id="{75866E62-F562-4087-A640-254EDD4ED3CC}"/>
              </a:ext>
            </a:extLst>
          </p:cNvPr>
          <p:cNvCxnSpPr>
            <a:cxnSpLocks/>
          </p:cNvCxnSpPr>
          <p:nvPr/>
        </p:nvCxnSpPr>
        <p:spPr>
          <a:xfrm>
            <a:off x="11608385" y="4067360"/>
            <a:ext cx="0" cy="1310360"/>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16" name="Rectangle 15">
            <a:extLst>
              <a:ext uri="{FF2B5EF4-FFF2-40B4-BE49-F238E27FC236}">
                <a16:creationId xmlns:a16="http://schemas.microsoft.com/office/drawing/2014/main" id="{8EDE1876-60C4-3626-7BBB-29EA0E5CD97F}"/>
              </a:ext>
            </a:extLst>
          </p:cNvPr>
          <p:cNvSpPr/>
          <p:nvPr/>
        </p:nvSpPr>
        <p:spPr>
          <a:xfrm>
            <a:off x="0" y="0"/>
            <a:ext cx="12192000" cy="936372"/>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p>
            <a:pPr marL="0" marR="0" indent="0"/>
            <a:r>
              <a:rPr lang="mn-MN" sz="3100" b="1" dirty="0">
                <a:solidFill>
                  <a:srgbClr val="FFFFFF"/>
                </a:solidFill>
                <a:latin typeface="Arial"/>
              </a:rPr>
              <a:t>      </a:t>
            </a:r>
            <a:endParaRPr lang="mn" sz="3200" b="1" dirty="0">
              <a:solidFill>
                <a:srgbClr val="FFFFFF"/>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E9BA78BE-C96A-F941-6C52-B7B7883AF6B3}"/>
              </a:ext>
            </a:extLst>
          </p:cNvPr>
          <p:cNvSpPr/>
          <p:nvPr/>
        </p:nvSpPr>
        <p:spPr>
          <a:xfrm>
            <a:off x="-22860" y="0"/>
            <a:ext cx="297180" cy="92333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9" name="Picture 18">
            <a:extLst>
              <a:ext uri="{FF2B5EF4-FFF2-40B4-BE49-F238E27FC236}">
                <a16:creationId xmlns:a16="http://schemas.microsoft.com/office/drawing/2014/main" id="{DDB99015-E790-2F63-7C9C-37A6B455C0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8014" y="-724"/>
            <a:ext cx="2476846" cy="924054"/>
          </a:xfrm>
          <a:prstGeom prst="rect">
            <a:avLst/>
          </a:prstGeom>
        </p:spPr>
      </p:pic>
      <p:sp>
        <p:nvSpPr>
          <p:cNvPr id="15" name="TextBox 14">
            <a:extLst>
              <a:ext uri="{FF2B5EF4-FFF2-40B4-BE49-F238E27FC236}">
                <a16:creationId xmlns:a16="http://schemas.microsoft.com/office/drawing/2014/main" id="{BB35864C-DB37-40D7-995F-264963A6663F}"/>
              </a:ext>
            </a:extLst>
          </p:cNvPr>
          <p:cNvSpPr txBox="1"/>
          <p:nvPr/>
        </p:nvSpPr>
        <p:spPr>
          <a:xfrm>
            <a:off x="1291604" y="138137"/>
            <a:ext cx="10491660" cy="646331"/>
          </a:xfrm>
          <a:prstGeom prst="rect">
            <a:avLst/>
          </a:prstGeom>
          <a:noFill/>
        </p:spPr>
        <p:txBody>
          <a:bodyPr wrap="square" rtlCol="0">
            <a:spAutoFit/>
          </a:bodyPr>
          <a:lstStyle/>
          <a:p>
            <a:pPr marL="0" marR="0" indent="0"/>
            <a:r>
              <a:rPr lang="mn-MN" sz="3600" b="1" dirty="0">
                <a:solidFill>
                  <a:schemeClr val="bg1"/>
                </a:solidFill>
                <a:latin typeface="Times New Roman" panose="02020603050405020304" pitchFamily="18" charset="0"/>
                <a:cs typeface="Times New Roman" panose="02020603050405020304" pitchFamily="18" charset="0"/>
              </a:rPr>
              <a:t>Халдварт</a:t>
            </a:r>
            <a:r>
              <a:rPr lang="mn-MN" sz="3200" b="1" dirty="0">
                <a:solidFill>
                  <a:schemeClr val="bg1"/>
                </a:solidFill>
                <a:latin typeface="Times New Roman" panose="02020603050405020304" pitchFamily="18" charset="0"/>
                <a:cs typeface="Times New Roman" panose="02020603050405020304" pitchFamily="18" charset="0"/>
              </a:rPr>
              <a:t> бус өвчний хяналт, сэргийлэлт</a:t>
            </a:r>
            <a:endParaRPr lang="mn"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62680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7CC3D7-D8F4-42CD-A0D6-16480010DEF6}"/>
              </a:ext>
            </a:extLst>
          </p:cNvPr>
          <p:cNvSpPr txBox="1"/>
          <p:nvPr/>
        </p:nvSpPr>
        <p:spPr>
          <a:xfrm>
            <a:off x="-1253266" y="1956937"/>
            <a:ext cx="3404796" cy="369332"/>
          </a:xfrm>
          <a:prstGeom prst="rect">
            <a:avLst/>
          </a:prstGeom>
          <a:noFill/>
        </p:spPr>
        <p:txBody>
          <a:bodyPr wrap="square" rtlCol="0">
            <a:spAutoFit/>
          </a:bodyPr>
          <a:lstStyle/>
          <a:p>
            <a:endParaRPr lang="en-US" dirty="0"/>
          </a:p>
        </p:txBody>
      </p:sp>
      <p:sp>
        <p:nvSpPr>
          <p:cNvPr id="13" name="TextBox 12">
            <a:extLst>
              <a:ext uri="{FF2B5EF4-FFF2-40B4-BE49-F238E27FC236}">
                <a16:creationId xmlns:a16="http://schemas.microsoft.com/office/drawing/2014/main" id="{E45022CE-A469-441E-BC12-E47C6B3EC669}"/>
              </a:ext>
            </a:extLst>
          </p:cNvPr>
          <p:cNvSpPr txBox="1"/>
          <p:nvPr/>
        </p:nvSpPr>
        <p:spPr>
          <a:xfrm>
            <a:off x="161744" y="1133166"/>
            <a:ext cx="6222216" cy="379656"/>
          </a:xfrm>
          <a:prstGeom prst="rect">
            <a:avLst/>
          </a:prstGeom>
          <a:noFill/>
        </p:spPr>
        <p:txBody>
          <a:bodyPr wrap="none" rtlCol="0">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mn-MN" sz="1867"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Нийт халдварт өвчин, 10000 хүн амд, 2014-202</a:t>
            </a:r>
            <a:r>
              <a:rPr kumimoji="0" lang="en-US" sz="1867"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3</a:t>
            </a:r>
            <a:r>
              <a:rPr kumimoji="0" lang="mn-MN" sz="1867"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он </a:t>
            </a:r>
            <a:endParaRPr kumimoji="0" lang="en-US" sz="1867"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aphicFrame>
        <p:nvGraphicFramePr>
          <p:cNvPr id="14" name="Chart 13">
            <a:extLst>
              <a:ext uri="{FF2B5EF4-FFF2-40B4-BE49-F238E27FC236}">
                <a16:creationId xmlns:a16="http://schemas.microsoft.com/office/drawing/2014/main" id="{3CBFA253-B6B4-4108-9E44-378A6D3C8F7E}"/>
              </a:ext>
            </a:extLst>
          </p:cNvPr>
          <p:cNvGraphicFramePr>
            <a:graphicFrameLocks/>
          </p:cNvGraphicFramePr>
          <p:nvPr/>
        </p:nvGraphicFramePr>
        <p:xfrm>
          <a:off x="281509" y="1699749"/>
          <a:ext cx="6705241" cy="3778221"/>
        </p:xfrm>
        <a:graphic>
          <a:graphicData uri="http://schemas.openxmlformats.org/drawingml/2006/chart">
            <c:chart xmlns:c="http://schemas.openxmlformats.org/drawingml/2006/chart" xmlns:r="http://schemas.openxmlformats.org/officeDocument/2006/relationships" r:id="rId2"/>
          </a:graphicData>
        </a:graphic>
      </p:graphicFrame>
      <p:sp>
        <p:nvSpPr>
          <p:cNvPr id="15" name="Rectangle 14">
            <a:extLst>
              <a:ext uri="{FF2B5EF4-FFF2-40B4-BE49-F238E27FC236}">
                <a16:creationId xmlns:a16="http://schemas.microsoft.com/office/drawing/2014/main" id="{5C051C63-3756-4406-9013-0D3E199B4FA9}"/>
              </a:ext>
            </a:extLst>
          </p:cNvPr>
          <p:cNvSpPr/>
          <p:nvPr/>
        </p:nvSpPr>
        <p:spPr>
          <a:xfrm>
            <a:off x="6547503" y="1200526"/>
            <a:ext cx="5337879" cy="379656"/>
          </a:xfrm>
          <a:prstGeom prst="rect">
            <a:avLst/>
          </a:prstGeom>
        </p:spPr>
        <p:txBody>
          <a:bodyPr wrap="square">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mn-MN" sz="1867"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Нийт халдварт өвчин, бүтцээр</a:t>
            </a:r>
            <a:endParaRPr kumimoji="0" lang="en-US" sz="1867"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aphicFrame>
        <p:nvGraphicFramePr>
          <p:cNvPr id="16" name="Chart 15">
            <a:extLst>
              <a:ext uri="{FF2B5EF4-FFF2-40B4-BE49-F238E27FC236}">
                <a16:creationId xmlns:a16="http://schemas.microsoft.com/office/drawing/2014/main" id="{F586C429-9C18-43AB-942D-FACDF066391A}"/>
              </a:ext>
            </a:extLst>
          </p:cNvPr>
          <p:cNvGraphicFramePr>
            <a:graphicFrameLocks/>
          </p:cNvGraphicFramePr>
          <p:nvPr>
            <p:extLst>
              <p:ext uri="{D42A27DB-BD31-4B8C-83A1-F6EECF244321}">
                <p14:modId xmlns:p14="http://schemas.microsoft.com/office/powerpoint/2010/main" val="632914234"/>
              </p:ext>
            </p:extLst>
          </p:nvPr>
        </p:nvGraphicFramePr>
        <p:xfrm>
          <a:off x="6986748" y="1743851"/>
          <a:ext cx="4459387" cy="4203172"/>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E711CC6E-6255-4040-9C40-3F91B26F14E8}"/>
              </a:ext>
            </a:extLst>
          </p:cNvPr>
          <p:cNvSpPr txBox="1"/>
          <p:nvPr/>
        </p:nvSpPr>
        <p:spPr>
          <a:xfrm>
            <a:off x="544781" y="5780139"/>
            <a:ext cx="11102437" cy="646331"/>
          </a:xfrm>
          <a:prstGeom prst="rect">
            <a:avLst/>
          </a:prstGeom>
          <a:noFill/>
        </p:spPr>
        <p:txBody>
          <a:bodyPr wrap="square" rtlCol="0">
            <a:spAutoFit/>
          </a:bodyPr>
          <a:lstStyle/>
          <a:p>
            <a:pPr algn="just"/>
            <a:r>
              <a:rPr lang="mn-MN" b="1" i="1" dirty="0">
                <a:solidFill>
                  <a:srgbClr val="002060"/>
                </a:solidFill>
                <a:latin typeface="Arial" panose="020B0604020202020204" pitchFamily="34" charset="0"/>
                <a:cs typeface="Arial" panose="020B0604020202020204" pitchFamily="34" charset="0"/>
              </a:rPr>
              <a:t>Аймгийн хэмжээнд амьсгалын зам, бэлгийн замаар дамжих халдвар, гэдэсний халдварт өвчнүүд зонхилон бүртгэгдэж, сүүлийн жилүүдэд буурч, улсын дундажаас доогуур байна.</a:t>
            </a:r>
            <a:endParaRPr lang="en-US" b="1" i="1" dirty="0">
              <a:solidFill>
                <a:srgbClr val="002060"/>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DF841141-D4EB-EB5E-10D0-6F611640FEED}"/>
              </a:ext>
            </a:extLst>
          </p:cNvPr>
          <p:cNvSpPr/>
          <p:nvPr/>
        </p:nvSpPr>
        <p:spPr>
          <a:xfrm>
            <a:off x="0" y="0"/>
            <a:ext cx="12192000" cy="936372"/>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p>
            <a:pPr marL="0" marR="0" indent="0"/>
            <a:r>
              <a:rPr lang="mn-MN" sz="3100" b="1" dirty="0">
                <a:solidFill>
                  <a:srgbClr val="FFFFFF"/>
                </a:solidFill>
                <a:latin typeface="Arial"/>
              </a:rPr>
              <a:t>      </a:t>
            </a:r>
            <a:endParaRPr lang="mn" sz="3200" b="1" dirty="0">
              <a:solidFill>
                <a:srgbClr val="FFFFFF"/>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A29C376B-25B2-3382-6926-73A8CB729BF9}"/>
              </a:ext>
            </a:extLst>
          </p:cNvPr>
          <p:cNvSpPr/>
          <p:nvPr/>
        </p:nvSpPr>
        <p:spPr>
          <a:xfrm>
            <a:off x="-22860" y="-42042"/>
            <a:ext cx="297180" cy="92333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1" name="Picture 10">
            <a:extLst>
              <a:ext uri="{FF2B5EF4-FFF2-40B4-BE49-F238E27FC236}">
                <a16:creationId xmlns:a16="http://schemas.microsoft.com/office/drawing/2014/main" id="{96C69231-1620-51DF-2636-F209F45FA8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8014" y="-724"/>
            <a:ext cx="2476846" cy="924054"/>
          </a:xfrm>
          <a:prstGeom prst="rect">
            <a:avLst/>
          </a:prstGeom>
        </p:spPr>
      </p:pic>
      <p:sp>
        <p:nvSpPr>
          <p:cNvPr id="12" name="TextBox 11">
            <a:extLst>
              <a:ext uri="{FF2B5EF4-FFF2-40B4-BE49-F238E27FC236}">
                <a16:creationId xmlns:a16="http://schemas.microsoft.com/office/drawing/2014/main" id="{E466506E-496C-02CA-6E38-E4172053C6BC}"/>
              </a:ext>
            </a:extLst>
          </p:cNvPr>
          <p:cNvSpPr txBox="1"/>
          <p:nvPr/>
        </p:nvSpPr>
        <p:spPr>
          <a:xfrm>
            <a:off x="1561165" y="102911"/>
            <a:ext cx="8812545" cy="646331"/>
          </a:xfrm>
          <a:prstGeom prst="rect">
            <a:avLst/>
          </a:prstGeom>
          <a:noFill/>
        </p:spPr>
        <p:txBody>
          <a:bodyPr wrap="square" rtlCol="0">
            <a:spAutoFit/>
          </a:bodyPr>
          <a:lstStyle/>
          <a:p>
            <a:pPr marL="0" marR="0" indent="0"/>
            <a:r>
              <a:rPr lang="mn-MN" sz="3600" b="1" dirty="0">
                <a:solidFill>
                  <a:schemeClr val="bg1"/>
                </a:solidFill>
                <a:latin typeface="Times New Roman" panose="02020603050405020304" pitchFamily="18" charset="0"/>
                <a:cs typeface="Times New Roman" panose="02020603050405020304" pitchFamily="18" charset="0"/>
              </a:rPr>
              <a:t>Халдварт өвчний хяналт, сэргийлэлт</a:t>
            </a:r>
            <a:endParaRPr lang="mn"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01346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object 3"/>
          <p:cNvSpPr txBox="1"/>
          <p:nvPr/>
        </p:nvSpPr>
        <p:spPr>
          <a:xfrm>
            <a:off x="7316168" y="1661553"/>
            <a:ext cx="3644053" cy="908733"/>
          </a:xfrm>
          <a:prstGeom prst="rect">
            <a:avLst/>
          </a:prstGeom>
          <a:effectLst>
            <a:glow rad="127000">
              <a:schemeClr val="tx2">
                <a:lumMod val="60000"/>
                <a:lumOff val="40000"/>
              </a:schemeClr>
            </a:glow>
          </a:effectLst>
        </p:spPr>
        <p:txBody>
          <a:bodyPr vert="horz" wrap="square" lIns="0" tIns="28787" rIns="0" bIns="0" rtlCol="0">
            <a:spAutoFit/>
          </a:bodyPr>
          <a:lstStyle/>
          <a:p>
            <a:pPr marL="8467">
              <a:spcBef>
                <a:spcPts val="227"/>
              </a:spcBef>
              <a:tabLst>
                <a:tab pos="441135" algn="l"/>
                <a:tab pos="1020284" algn="l"/>
                <a:tab pos="2530813" algn="l"/>
              </a:tabLst>
            </a:pPr>
            <a:r>
              <a:rPr sz="1867" spc="-3" dirty="0">
                <a:latin typeface="Arial MT"/>
                <a:cs typeface="Arial MT"/>
              </a:rPr>
              <a:t>16	</a:t>
            </a:r>
            <a:r>
              <a:rPr sz="1867" spc="57" dirty="0">
                <a:latin typeface="Microsoft Sans Serif"/>
                <a:cs typeface="Microsoft Sans Serif"/>
              </a:rPr>
              <a:t>үйл	</a:t>
            </a:r>
            <a:r>
              <a:rPr sz="1867" spc="43" dirty="0">
                <a:latin typeface="Microsoft Sans Serif"/>
                <a:cs typeface="Microsoft Sans Serif"/>
              </a:rPr>
              <a:t>ажиллагааг	</a:t>
            </a:r>
            <a:r>
              <a:rPr sz="1867" spc="67" dirty="0">
                <a:latin typeface="Microsoft Sans Serif"/>
                <a:cs typeface="Microsoft Sans Serif"/>
              </a:rPr>
              <a:t>төлөвлөн</a:t>
            </a:r>
            <a:endParaRPr sz="1867" dirty="0">
              <a:latin typeface="Microsoft Sans Serif"/>
              <a:cs typeface="Microsoft Sans Serif"/>
            </a:endParaRPr>
          </a:p>
          <a:p>
            <a:pPr marL="8467" marR="3387">
              <a:lnSpc>
                <a:spcPct val="107100"/>
              </a:lnSpc>
              <a:tabLst>
                <a:tab pos="787016" algn="l"/>
                <a:tab pos="2140904" algn="l"/>
              </a:tabLst>
            </a:pPr>
            <a:r>
              <a:rPr sz="1867" spc="-7" dirty="0">
                <a:latin typeface="Arial MT"/>
                <a:cs typeface="Arial MT"/>
              </a:rPr>
              <a:t>9</a:t>
            </a:r>
            <a:r>
              <a:rPr sz="1867" spc="-3" dirty="0">
                <a:latin typeface="Arial MT"/>
                <a:cs typeface="Arial MT"/>
              </a:rPr>
              <a:t>2</a:t>
            </a:r>
            <a:r>
              <a:rPr sz="1867" dirty="0">
                <a:latin typeface="Arial MT"/>
                <a:cs typeface="Arial MT"/>
              </a:rPr>
              <a:t>	</a:t>
            </a:r>
            <a:r>
              <a:rPr sz="1867" spc="50" dirty="0">
                <a:latin typeface="Microsoft Sans Serif"/>
                <a:cs typeface="Microsoft Sans Serif"/>
              </a:rPr>
              <a:t>х</a:t>
            </a:r>
            <a:r>
              <a:rPr sz="1867" spc="13" dirty="0">
                <a:latin typeface="Microsoft Sans Serif"/>
                <a:cs typeface="Microsoft Sans Serif"/>
              </a:rPr>
              <a:t>у</a:t>
            </a:r>
            <a:r>
              <a:rPr sz="1867" spc="80" dirty="0">
                <a:latin typeface="Microsoft Sans Serif"/>
                <a:cs typeface="Microsoft Sans Serif"/>
              </a:rPr>
              <a:t>в</a:t>
            </a:r>
            <a:r>
              <a:rPr sz="1867" spc="153" dirty="0">
                <a:latin typeface="Microsoft Sans Serif"/>
                <a:cs typeface="Microsoft Sans Serif"/>
              </a:rPr>
              <a:t>ий</a:t>
            </a:r>
            <a:r>
              <a:rPr sz="1867" spc="150" dirty="0">
                <a:latin typeface="Microsoft Sans Serif"/>
                <a:cs typeface="Microsoft Sans Serif"/>
              </a:rPr>
              <a:t>н</a:t>
            </a:r>
            <a:r>
              <a:rPr sz="1867" dirty="0">
                <a:latin typeface="Microsoft Sans Serif"/>
                <a:cs typeface="Microsoft Sans Serif"/>
              </a:rPr>
              <a:t>	</a:t>
            </a:r>
            <a:r>
              <a:rPr sz="1867" spc="90" dirty="0">
                <a:latin typeface="Microsoft Sans Serif"/>
                <a:cs typeface="Microsoft Sans Serif"/>
              </a:rPr>
              <a:t>г</a:t>
            </a:r>
            <a:r>
              <a:rPr sz="1867" spc="10" dirty="0">
                <a:latin typeface="Microsoft Sans Serif"/>
                <a:cs typeface="Microsoft Sans Serif"/>
              </a:rPr>
              <a:t>ү</a:t>
            </a:r>
            <a:r>
              <a:rPr sz="1867" spc="153" dirty="0">
                <a:latin typeface="Microsoft Sans Serif"/>
                <a:cs typeface="Microsoft Sans Serif"/>
              </a:rPr>
              <a:t>й</a:t>
            </a:r>
            <a:r>
              <a:rPr sz="1867" spc="103" dirty="0">
                <a:latin typeface="Microsoft Sans Serif"/>
                <a:cs typeface="Microsoft Sans Serif"/>
              </a:rPr>
              <a:t>ц</a:t>
            </a:r>
            <a:r>
              <a:rPr sz="1867" spc="-17" dirty="0">
                <a:latin typeface="Microsoft Sans Serif"/>
                <a:cs typeface="Microsoft Sans Serif"/>
              </a:rPr>
              <a:t>э</a:t>
            </a:r>
            <a:r>
              <a:rPr sz="1867" spc="30" dirty="0">
                <a:latin typeface="Microsoft Sans Serif"/>
                <a:cs typeface="Microsoft Sans Serif"/>
              </a:rPr>
              <a:t>т</a:t>
            </a:r>
            <a:r>
              <a:rPr sz="1867" spc="90" dirty="0">
                <a:latin typeface="Microsoft Sans Serif"/>
                <a:cs typeface="Microsoft Sans Serif"/>
              </a:rPr>
              <a:t>г</a:t>
            </a:r>
            <a:r>
              <a:rPr sz="1867" spc="-17" dirty="0">
                <a:latin typeface="Microsoft Sans Serif"/>
                <a:cs typeface="Microsoft Sans Serif"/>
              </a:rPr>
              <a:t>э</a:t>
            </a:r>
            <a:r>
              <a:rPr sz="1867" spc="10" dirty="0">
                <a:latin typeface="Microsoft Sans Serif"/>
                <a:cs typeface="Microsoft Sans Serif"/>
              </a:rPr>
              <a:t>л</a:t>
            </a:r>
            <a:r>
              <a:rPr sz="1867" spc="30" dirty="0">
                <a:latin typeface="Microsoft Sans Serif"/>
                <a:cs typeface="Microsoft Sans Serif"/>
              </a:rPr>
              <a:t>т</a:t>
            </a:r>
            <a:r>
              <a:rPr sz="1867" spc="-17" dirty="0">
                <a:latin typeface="Microsoft Sans Serif"/>
                <a:cs typeface="Microsoft Sans Serif"/>
              </a:rPr>
              <a:t>э</a:t>
            </a:r>
            <a:r>
              <a:rPr sz="1867" spc="100" dirty="0">
                <a:latin typeface="Microsoft Sans Serif"/>
                <a:cs typeface="Microsoft Sans Serif"/>
              </a:rPr>
              <a:t>й  </a:t>
            </a:r>
            <a:r>
              <a:rPr sz="1867" spc="30" dirty="0">
                <a:latin typeface="Microsoft Sans Serif"/>
                <a:cs typeface="Microsoft Sans Serif"/>
              </a:rPr>
              <a:t>хэрэгжүүлсэн</a:t>
            </a:r>
            <a:r>
              <a:rPr sz="1867" spc="30" dirty="0">
                <a:latin typeface="Arial MT"/>
                <a:cs typeface="Arial MT"/>
              </a:rPr>
              <a:t>.</a:t>
            </a:r>
            <a:endParaRPr sz="1867" dirty="0">
              <a:latin typeface="Arial MT"/>
              <a:cs typeface="Arial MT"/>
            </a:endParaRPr>
          </a:p>
        </p:txBody>
      </p:sp>
      <p:pic>
        <p:nvPicPr>
          <p:cNvPr id="4" name="object 4"/>
          <p:cNvPicPr/>
          <p:nvPr/>
        </p:nvPicPr>
        <p:blipFill>
          <a:blip r:embed="rId2" cstate="print"/>
          <a:stretch>
            <a:fillRect/>
          </a:stretch>
        </p:blipFill>
        <p:spPr>
          <a:xfrm>
            <a:off x="12219" y="5306642"/>
            <a:ext cx="6081263" cy="1466849"/>
          </a:xfrm>
          <a:prstGeom prst="rect">
            <a:avLst/>
          </a:prstGeom>
        </p:spPr>
      </p:pic>
      <p:sp>
        <p:nvSpPr>
          <p:cNvPr id="5" name="object 5"/>
          <p:cNvSpPr txBox="1"/>
          <p:nvPr/>
        </p:nvSpPr>
        <p:spPr>
          <a:xfrm>
            <a:off x="7368673" y="3320606"/>
            <a:ext cx="3666490" cy="1215803"/>
          </a:xfrm>
          <a:prstGeom prst="rect">
            <a:avLst/>
          </a:prstGeom>
        </p:spPr>
        <p:txBody>
          <a:bodyPr vert="horz" wrap="square" lIns="0" tIns="8467" rIns="0" bIns="0" rtlCol="0">
            <a:spAutoFit/>
          </a:bodyPr>
          <a:lstStyle/>
          <a:p>
            <a:pPr marL="8467" marR="3387" algn="just">
              <a:lnSpc>
                <a:spcPct val="107100"/>
              </a:lnSpc>
              <a:spcBef>
                <a:spcPts val="67"/>
              </a:spcBef>
            </a:pPr>
            <a:r>
              <a:rPr sz="1867" spc="-3" dirty="0">
                <a:latin typeface="Microsoft Sans Serif"/>
                <a:cs typeface="Microsoft Sans Serif"/>
              </a:rPr>
              <a:t>Эрүүл</a:t>
            </a:r>
            <a:r>
              <a:rPr sz="1867" dirty="0">
                <a:latin typeface="Microsoft Sans Serif"/>
                <a:cs typeface="Microsoft Sans Serif"/>
              </a:rPr>
              <a:t> </a:t>
            </a:r>
            <a:r>
              <a:rPr sz="1867" spc="90" dirty="0">
                <a:latin typeface="Microsoft Sans Serif"/>
                <a:cs typeface="Microsoft Sans Serif"/>
              </a:rPr>
              <a:t>мэндийн</a:t>
            </a:r>
            <a:r>
              <a:rPr sz="1867" spc="93" dirty="0">
                <a:latin typeface="Microsoft Sans Serif"/>
                <a:cs typeface="Microsoft Sans Serif"/>
              </a:rPr>
              <a:t> </a:t>
            </a:r>
            <a:r>
              <a:rPr sz="1867" spc="70" dirty="0">
                <a:latin typeface="Microsoft Sans Serif"/>
                <a:cs typeface="Microsoft Sans Serif"/>
              </a:rPr>
              <a:t>яамны</a:t>
            </a:r>
            <a:r>
              <a:rPr sz="1867" spc="73" dirty="0">
                <a:latin typeface="Microsoft Sans Serif"/>
                <a:cs typeface="Microsoft Sans Serif"/>
              </a:rPr>
              <a:t> </a:t>
            </a:r>
            <a:r>
              <a:rPr sz="1867" spc="23" dirty="0">
                <a:latin typeface="Microsoft Sans Serif"/>
                <a:cs typeface="Microsoft Sans Serif"/>
              </a:rPr>
              <a:t>эрүүл </a:t>
            </a:r>
            <a:r>
              <a:rPr sz="1867" spc="27" dirty="0">
                <a:latin typeface="Microsoft Sans Serif"/>
                <a:cs typeface="Microsoft Sans Serif"/>
              </a:rPr>
              <a:t> </a:t>
            </a:r>
            <a:r>
              <a:rPr sz="1867" spc="80" dirty="0">
                <a:latin typeface="Microsoft Sans Serif"/>
                <a:cs typeface="Microsoft Sans Serif"/>
              </a:rPr>
              <a:t>мэндийг</a:t>
            </a:r>
            <a:r>
              <a:rPr sz="1867" spc="83" dirty="0">
                <a:latin typeface="Microsoft Sans Serif"/>
                <a:cs typeface="Microsoft Sans Serif"/>
              </a:rPr>
              <a:t> </a:t>
            </a:r>
            <a:r>
              <a:rPr sz="1867" spc="50" dirty="0">
                <a:latin typeface="Microsoft Sans Serif"/>
                <a:cs typeface="Microsoft Sans Serif"/>
              </a:rPr>
              <a:t>дэмжих</a:t>
            </a:r>
            <a:r>
              <a:rPr sz="1867" spc="53" dirty="0">
                <a:latin typeface="Microsoft Sans Serif"/>
                <a:cs typeface="Microsoft Sans Serif"/>
              </a:rPr>
              <a:t> </a:t>
            </a:r>
            <a:r>
              <a:rPr sz="1867" spc="93" dirty="0">
                <a:latin typeface="Microsoft Sans Serif"/>
                <a:cs typeface="Microsoft Sans Serif"/>
              </a:rPr>
              <a:t>сангийн </a:t>
            </a:r>
            <a:r>
              <a:rPr sz="1867" spc="97" dirty="0">
                <a:latin typeface="Microsoft Sans Serif"/>
                <a:cs typeface="Microsoft Sans Serif"/>
              </a:rPr>
              <a:t> </a:t>
            </a:r>
            <a:r>
              <a:rPr sz="1867" spc="37" dirty="0">
                <a:latin typeface="Microsoft Sans Serif"/>
                <a:cs typeface="Microsoft Sans Serif"/>
              </a:rPr>
              <a:t>дэмжлэгтэйгээр</a:t>
            </a:r>
            <a:r>
              <a:rPr sz="1867" spc="40" dirty="0">
                <a:latin typeface="Microsoft Sans Serif"/>
                <a:cs typeface="Microsoft Sans Serif"/>
              </a:rPr>
              <a:t> </a:t>
            </a:r>
            <a:r>
              <a:rPr sz="1867" b="1" spc="-3" dirty="0">
                <a:solidFill>
                  <a:srgbClr val="FE6D73"/>
                </a:solidFill>
                <a:latin typeface="Arial"/>
                <a:cs typeface="Arial"/>
              </a:rPr>
              <a:t>15.8</a:t>
            </a:r>
            <a:r>
              <a:rPr sz="1867" b="1" dirty="0">
                <a:solidFill>
                  <a:srgbClr val="FE6D73"/>
                </a:solidFill>
                <a:latin typeface="Arial"/>
                <a:cs typeface="Arial"/>
              </a:rPr>
              <a:t> </a:t>
            </a:r>
            <a:r>
              <a:rPr sz="1867" spc="-3" dirty="0">
                <a:latin typeface="Microsoft Sans Serif"/>
                <a:cs typeface="Microsoft Sans Serif"/>
              </a:rPr>
              <a:t>сая </a:t>
            </a:r>
            <a:r>
              <a:rPr sz="1867" spc="-487" dirty="0">
                <a:latin typeface="Microsoft Sans Serif"/>
                <a:cs typeface="Microsoft Sans Serif"/>
              </a:rPr>
              <a:t> </a:t>
            </a:r>
            <a:r>
              <a:rPr sz="1867" spc="103" dirty="0">
                <a:latin typeface="Microsoft Sans Serif"/>
                <a:cs typeface="Microsoft Sans Serif"/>
              </a:rPr>
              <a:t>төгрөгийн</a:t>
            </a:r>
            <a:r>
              <a:rPr sz="1867" spc="17" dirty="0">
                <a:latin typeface="Microsoft Sans Serif"/>
                <a:cs typeface="Microsoft Sans Serif"/>
              </a:rPr>
              <a:t> </a:t>
            </a:r>
            <a:r>
              <a:rPr sz="1867" spc="33" dirty="0">
                <a:latin typeface="Microsoft Sans Serif"/>
                <a:cs typeface="Microsoft Sans Serif"/>
              </a:rPr>
              <a:t>төсөл</a:t>
            </a:r>
            <a:r>
              <a:rPr sz="1867" spc="20" dirty="0">
                <a:latin typeface="Microsoft Sans Serif"/>
                <a:cs typeface="Microsoft Sans Serif"/>
              </a:rPr>
              <a:t> </a:t>
            </a:r>
            <a:r>
              <a:rPr sz="1867" spc="30" dirty="0">
                <a:latin typeface="Microsoft Sans Serif"/>
                <a:cs typeface="Microsoft Sans Serif"/>
              </a:rPr>
              <a:t>хэрэгжүүлсэн</a:t>
            </a:r>
            <a:r>
              <a:rPr sz="1867" spc="30" dirty="0">
                <a:latin typeface="Arial MT"/>
                <a:cs typeface="Arial MT"/>
              </a:rPr>
              <a:t>.</a:t>
            </a:r>
            <a:endParaRPr sz="1867">
              <a:latin typeface="Arial MT"/>
              <a:cs typeface="Arial MT"/>
            </a:endParaRPr>
          </a:p>
        </p:txBody>
      </p:sp>
      <p:sp>
        <p:nvSpPr>
          <p:cNvPr id="6" name="object 6"/>
          <p:cNvSpPr txBox="1"/>
          <p:nvPr/>
        </p:nvSpPr>
        <p:spPr>
          <a:xfrm>
            <a:off x="800456" y="1855059"/>
            <a:ext cx="5458037" cy="3366371"/>
          </a:xfrm>
          <a:prstGeom prst="rect">
            <a:avLst/>
          </a:prstGeom>
        </p:spPr>
        <p:txBody>
          <a:bodyPr vert="horz" wrap="square" lIns="0" tIns="57150" rIns="0" bIns="0" rtlCol="0">
            <a:spAutoFit/>
          </a:bodyPr>
          <a:lstStyle/>
          <a:p>
            <a:pPr marL="882694" marR="1339917" algn="ctr">
              <a:lnSpc>
                <a:spcPts val="1853"/>
              </a:lnSpc>
              <a:spcBef>
                <a:spcPts val="450"/>
              </a:spcBef>
            </a:pPr>
            <a:r>
              <a:rPr sz="1867" b="1" spc="40" dirty="0">
                <a:solidFill>
                  <a:srgbClr val="FE6D73"/>
                </a:solidFill>
                <a:latin typeface="Arial"/>
                <a:cs typeface="Arial"/>
              </a:rPr>
              <a:t>68</a:t>
            </a:r>
            <a:r>
              <a:rPr sz="1867" b="1" spc="-27" dirty="0">
                <a:solidFill>
                  <a:srgbClr val="FE6D73"/>
                </a:solidFill>
                <a:latin typeface="Arial"/>
                <a:cs typeface="Arial"/>
              </a:rPr>
              <a:t> </a:t>
            </a:r>
            <a:r>
              <a:rPr sz="1867" b="1" spc="60" dirty="0">
                <a:solidFill>
                  <a:srgbClr val="FE6D73"/>
                </a:solidFill>
                <a:latin typeface="Arial"/>
                <a:cs typeface="Arial"/>
              </a:rPr>
              <a:t>УДААГИЙН</a:t>
            </a:r>
            <a:r>
              <a:rPr sz="1867" b="1" spc="-27" dirty="0">
                <a:solidFill>
                  <a:srgbClr val="FE6D73"/>
                </a:solidFill>
                <a:latin typeface="Arial"/>
                <a:cs typeface="Arial"/>
              </a:rPr>
              <a:t> </a:t>
            </a:r>
            <a:r>
              <a:rPr sz="1867" b="1" spc="33" dirty="0">
                <a:solidFill>
                  <a:srgbClr val="FE6D73"/>
                </a:solidFill>
                <a:latin typeface="Arial"/>
                <a:cs typeface="Arial"/>
              </a:rPr>
              <a:t>ТАНХИМЫН </a:t>
            </a:r>
            <a:r>
              <a:rPr sz="1867" b="1" spc="-510" dirty="0">
                <a:solidFill>
                  <a:srgbClr val="FE6D73"/>
                </a:solidFill>
                <a:latin typeface="Arial"/>
                <a:cs typeface="Arial"/>
              </a:rPr>
              <a:t> </a:t>
            </a:r>
            <a:r>
              <a:rPr sz="1867" b="1" spc="-33" dirty="0">
                <a:solidFill>
                  <a:srgbClr val="FE6D73"/>
                </a:solidFill>
                <a:latin typeface="Arial"/>
                <a:cs typeface="Arial"/>
              </a:rPr>
              <a:t>СУРГАЛТ</a:t>
            </a:r>
            <a:endParaRPr sz="1867" dirty="0">
              <a:latin typeface="Arial"/>
              <a:cs typeface="Arial"/>
            </a:endParaRPr>
          </a:p>
          <a:p>
            <a:pPr marL="396683">
              <a:spcBef>
                <a:spcPts val="887"/>
              </a:spcBef>
            </a:pPr>
            <a:r>
              <a:rPr sz="2400" b="1" spc="113" dirty="0">
                <a:solidFill>
                  <a:srgbClr val="535353"/>
                </a:solidFill>
                <a:latin typeface="Arial"/>
                <a:cs typeface="Arial"/>
              </a:rPr>
              <a:t>6.384</a:t>
            </a:r>
            <a:r>
              <a:rPr sz="2400" b="1" spc="-107" dirty="0">
                <a:solidFill>
                  <a:srgbClr val="535353"/>
                </a:solidFill>
                <a:latin typeface="Arial"/>
                <a:cs typeface="Arial"/>
              </a:rPr>
              <a:t> </a:t>
            </a:r>
            <a:r>
              <a:rPr sz="2400" b="1" spc="143" dirty="0">
                <a:solidFill>
                  <a:srgbClr val="535353"/>
                </a:solidFill>
                <a:latin typeface="Arial"/>
                <a:cs typeface="Arial"/>
              </a:rPr>
              <a:t>иргэнийг</a:t>
            </a:r>
            <a:r>
              <a:rPr sz="2400" b="1" spc="-107" dirty="0">
                <a:solidFill>
                  <a:srgbClr val="535353"/>
                </a:solidFill>
                <a:latin typeface="Arial"/>
                <a:cs typeface="Arial"/>
              </a:rPr>
              <a:t> </a:t>
            </a:r>
            <a:r>
              <a:rPr sz="2400" b="1" spc="53" dirty="0">
                <a:solidFill>
                  <a:srgbClr val="535353"/>
                </a:solidFill>
                <a:latin typeface="Arial"/>
                <a:cs typeface="Arial"/>
              </a:rPr>
              <a:t>хамруулсан.</a:t>
            </a:r>
            <a:endParaRPr sz="2400" dirty="0">
              <a:latin typeface="Arial"/>
              <a:cs typeface="Arial"/>
            </a:endParaRPr>
          </a:p>
          <a:p>
            <a:pPr marL="1432208" marR="3387" indent="-1424165">
              <a:lnSpc>
                <a:spcPts val="2053"/>
              </a:lnSpc>
              <a:spcBef>
                <a:spcPts val="587"/>
              </a:spcBef>
            </a:pPr>
            <a:r>
              <a:rPr sz="1867" b="1" spc="23" dirty="0">
                <a:solidFill>
                  <a:srgbClr val="FE6D73"/>
                </a:solidFill>
                <a:latin typeface="Arial"/>
                <a:cs typeface="Arial"/>
              </a:rPr>
              <a:t>2</a:t>
            </a:r>
            <a:r>
              <a:rPr sz="1867" b="1" spc="-397" dirty="0">
                <a:solidFill>
                  <a:srgbClr val="FE6D73"/>
                </a:solidFill>
                <a:latin typeface="Arial"/>
                <a:cs typeface="Arial"/>
              </a:rPr>
              <a:t>1</a:t>
            </a:r>
            <a:r>
              <a:rPr sz="1867" b="1" spc="117" dirty="0">
                <a:solidFill>
                  <a:srgbClr val="FE6D73"/>
                </a:solidFill>
                <a:latin typeface="Arial"/>
                <a:cs typeface="Arial"/>
              </a:rPr>
              <a:t>5</a:t>
            </a:r>
            <a:r>
              <a:rPr sz="1867" b="1" spc="-76" dirty="0">
                <a:solidFill>
                  <a:srgbClr val="FE6D73"/>
                </a:solidFill>
                <a:latin typeface="Arial"/>
                <a:cs typeface="Arial"/>
              </a:rPr>
              <a:t> </a:t>
            </a:r>
            <a:r>
              <a:rPr sz="1867" b="1" spc="-63" dirty="0">
                <a:solidFill>
                  <a:srgbClr val="FE6D73"/>
                </a:solidFill>
                <a:latin typeface="Arial"/>
                <a:cs typeface="Arial"/>
              </a:rPr>
              <a:t>Т</a:t>
            </a:r>
            <a:r>
              <a:rPr sz="1867" b="1" spc="30" dirty="0">
                <a:solidFill>
                  <a:srgbClr val="FE6D73"/>
                </a:solidFill>
                <a:latin typeface="Arial"/>
                <a:cs typeface="Arial"/>
              </a:rPr>
              <a:t>Ө</a:t>
            </a:r>
            <a:r>
              <a:rPr sz="1867" b="1" spc="-76" dirty="0">
                <a:solidFill>
                  <a:srgbClr val="FE6D73"/>
                </a:solidFill>
                <a:latin typeface="Arial"/>
                <a:cs typeface="Arial"/>
              </a:rPr>
              <a:t>Р</a:t>
            </a:r>
            <a:r>
              <a:rPr sz="1867" b="1" spc="76" dirty="0">
                <a:solidFill>
                  <a:srgbClr val="FE6D73"/>
                </a:solidFill>
                <a:latin typeface="Arial"/>
                <a:cs typeface="Arial"/>
              </a:rPr>
              <a:t>Л</a:t>
            </a:r>
            <a:r>
              <a:rPr sz="1867" b="1" spc="190" dirty="0">
                <a:solidFill>
                  <a:srgbClr val="FE6D73"/>
                </a:solidFill>
                <a:latin typeface="Arial"/>
                <a:cs typeface="Arial"/>
              </a:rPr>
              <a:t>ИЙ</a:t>
            </a:r>
            <a:r>
              <a:rPr sz="1867" b="1" spc="76" dirty="0">
                <a:solidFill>
                  <a:srgbClr val="FE6D73"/>
                </a:solidFill>
                <a:latin typeface="Arial"/>
                <a:cs typeface="Arial"/>
              </a:rPr>
              <a:t>Н</a:t>
            </a:r>
            <a:r>
              <a:rPr sz="1867" b="1" spc="-76" dirty="0">
                <a:solidFill>
                  <a:srgbClr val="FE6D73"/>
                </a:solidFill>
                <a:latin typeface="Arial"/>
                <a:cs typeface="Arial"/>
              </a:rPr>
              <a:t> </a:t>
            </a:r>
            <a:r>
              <a:rPr sz="1867" b="1" spc="-17" dirty="0">
                <a:solidFill>
                  <a:srgbClr val="FE6D73"/>
                </a:solidFill>
                <a:latin typeface="Arial"/>
                <a:cs typeface="Arial"/>
              </a:rPr>
              <a:t>Г</a:t>
            </a:r>
            <a:r>
              <a:rPr sz="1867" b="1" spc="-67" dirty="0">
                <a:solidFill>
                  <a:srgbClr val="FE6D73"/>
                </a:solidFill>
                <a:latin typeface="Arial"/>
                <a:cs typeface="Arial"/>
              </a:rPr>
              <a:t>А</a:t>
            </a:r>
            <a:r>
              <a:rPr sz="1867" b="1" spc="-76" dirty="0">
                <a:solidFill>
                  <a:srgbClr val="FE6D73"/>
                </a:solidFill>
                <a:latin typeface="Arial"/>
                <a:cs typeface="Arial"/>
              </a:rPr>
              <a:t>Р</a:t>
            </a:r>
            <a:r>
              <a:rPr sz="1867" b="1" spc="-140" dirty="0">
                <a:solidFill>
                  <a:srgbClr val="FE6D73"/>
                </a:solidFill>
                <a:latin typeface="Arial"/>
                <a:cs typeface="Arial"/>
              </a:rPr>
              <a:t>Ы</a:t>
            </a:r>
            <a:r>
              <a:rPr sz="1867" b="1" spc="76" dirty="0">
                <a:solidFill>
                  <a:srgbClr val="FE6D73"/>
                </a:solidFill>
                <a:latin typeface="Arial"/>
                <a:cs typeface="Arial"/>
              </a:rPr>
              <a:t>Н</a:t>
            </a:r>
            <a:r>
              <a:rPr sz="1867" b="1" spc="-76" dirty="0">
                <a:solidFill>
                  <a:srgbClr val="FE6D73"/>
                </a:solidFill>
                <a:latin typeface="Arial"/>
                <a:cs typeface="Arial"/>
              </a:rPr>
              <a:t> </a:t>
            </a:r>
            <a:r>
              <a:rPr sz="1867" b="1" spc="-67" dirty="0">
                <a:solidFill>
                  <a:srgbClr val="FE6D73"/>
                </a:solidFill>
                <a:latin typeface="Arial"/>
                <a:cs typeface="Arial"/>
              </a:rPr>
              <a:t>А</a:t>
            </a:r>
            <a:r>
              <a:rPr sz="1867" b="1" spc="-100" dirty="0">
                <a:solidFill>
                  <a:srgbClr val="FE6D73"/>
                </a:solidFill>
                <a:latin typeface="Arial"/>
                <a:cs typeface="Arial"/>
              </a:rPr>
              <a:t>В</a:t>
            </a:r>
            <a:r>
              <a:rPr sz="1867" b="1" spc="76" dirty="0">
                <a:solidFill>
                  <a:srgbClr val="FE6D73"/>
                </a:solidFill>
                <a:latin typeface="Arial"/>
                <a:cs typeface="Arial"/>
              </a:rPr>
              <a:t>Л</a:t>
            </a:r>
            <a:r>
              <a:rPr sz="1867" b="1" spc="-67" dirty="0">
                <a:solidFill>
                  <a:srgbClr val="FE6D73"/>
                </a:solidFill>
                <a:latin typeface="Arial"/>
                <a:cs typeface="Arial"/>
              </a:rPr>
              <a:t>А</a:t>
            </a:r>
            <a:r>
              <a:rPr sz="1867" b="1" spc="-17" dirty="0">
                <a:solidFill>
                  <a:srgbClr val="FE6D73"/>
                </a:solidFill>
                <a:latin typeface="Arial"/>
                <a:cs typeface="Arial"/>
              </a:rPr>
              <a:t>Г</a:t>
            </a:r>
            <a:r>
              <a:rPr sz="1867" b="1" spc="-67" dirty="0">
                <a:solidFill>
                  <a:srgbClr val="FE6D73"/>
                </a:solidFill>
                <a:latin typeface="Arial"/>
                <a:cs typeface="Arial"/>
              </a:rPr>
              <a:t>А</a:t>
            </a:r>
            <a:r>
              <a:rPr sz="1867" b="1" spc="-90" dirty="0">
                <a:solidFill>
                  <a:srgbClr val="FE6D73"/>
                </a:solidFill>
                <a:latin typeface="Arial"/>
                <a:cs typeface="Arial"/>
              </a:rPr>
              <a:t>,</a:t>
            </a:r>
            <a:r>
              <a:rPr sz="1867" b="1" spc="-76" dirty="0">
                <a:solidFill>
                  <a:srgbClr val="FE6D73"/>
                </a:solidFill>
                <a:latin typeface="Arial"/>
                <a:cs typeface="Arial"/>
              </a:rPr>
              <a:t> </a:t>
            </a:r>
            <a:r>
              <a:rPr sz="1867" b="1" spc="190" dirty="0">
                <a:solidFill>
                  <a:srgbClr val="FE6D73"/>
                </a:solidFill>
                <a:latin typeface="Arial"/>
                <a:cs typeface="Arial"/>
              </a:rPr>
              <a:t>И</a:t>
            </a:r>
            <a:r>
              <a:rPr sz="1867" b="1" spc="73" dirty="0">
                <a:solidFill>
                  <a:srgbClr val="FE6D73"/>
                </a:solidFill>
                <a:latin typeface="Arial"/>
                <a:cs typeface="Arial"/>
              </a:rPr>
              <a:t>Н</a:t>
            </a:r>
            <a:r>
              <a:rPr sz="1867" b="1" spc="7" dirty="0">
                <a:solidFill>
                  <a:srgbClr val="FE6D73"/>
                </a:solidFill>
                <a:latin typeface="Arial"/>
                <a:cs typeface="Arial"/>
              </a:rPr>
              <a:t>Ф</a:t>
            </a:r>
            <a:r>
              <a:rPr sz="1867" b="1" spc="30" dirty="0">
                <a:solidFill>
                  <a:srgbClr val="FE6D73"/>
                </a:solidFill>
                <a:latin typeface="Arial"/>
                <a:cs typeface="Arial"/>
              </a:rPr>
              <a:t>О</a:t>
            </a:r>
            <a:r>
              <a:rPr sz="1867" b="1" spc="-17" dirty="0">
                <a:solidFill>
                  <a:srgbClr val="FE6D73"/>
                </a:solidFill>
                <a:latin typeface="Arial"/>
                <a:cs typeface="Arial"/>
              </a:rPr>
              <a:t>Г</a:t>
            </a:r>
            <a:r>
              <a:rPr sz="1867" b="1" spc="-76" dirty="0">
                <a:solidFill>
                  <a:srgbClr val="FE6D73"/>
                </a:solidFill>
                <a:latin typeface="Arial"/>
                <a:cs typeface="Arial"/>
              </a:rPr>
              <a:t>Р</a:t>
            </a:r>
            <a:r>
              <a:rPr sz="1867" b="1" spc="-67" dirty="0">
                <a:solidFill>
                  <a:srgbClr val="FE6D73"/>
                </a:solidFill>
                <a:latin typeface="Arial"/>
                <a:cs typeface="Arial"/>
              </a:rPr>
              <a:t>А</a:t>
            </a:r>
            <a:r>
              <a:rPr sz="1867" b="1" spc="7" dirty="0">
                <a:solidFill>
                  <a:srgbClr val="FE6D73"/>
                </a:solidFill>
                <a:latin typeface="Arial"/>
                <a:cs typeface="Arial"/>
              </a:rPr>
              <a:t>Ф</a:t>
            </a:r>
            <a:r>
              <a:rPr sz="1867" b="1" spc="190" dirty="0">
                <a:solidFill>
                  <a:srgbClr val="FE6D73"/>
                </a:solidFill>
                <a:latin typeface="Arial"/>
                <a:cs typeface="Arial"/>
              </a:rPr>
              <a:t>И</a:t>
            </a:r>
            <a:r>
              <a:rPr sz="1867" b="1" spc="70" dirty="0">
                <a:solidFill>
                  <a:srgbClr val="FE6D73"/>
                </a:solidFill>
                <a:latin typeface="Arial"/>
                <a:cs typeface="Arial"/>
              </a:rPr>
              <a:t>К  </a:t>
            </a:r>
            <a:r>
              <a:rPr sz="1867" b="1" spc="7" dirty="0">
                <a:solidFill>
                  <a:srgbClr val="FE6D73"/>
                </a:solidFill>
                <a:latin typeface="Arial"/>
                <a:cs typeface="Arial"/>
              </a:rPr>
              <a:t>МЭДЭЭЛЭЛ</a:t>
            </a:r>
            <a:r>
              <a:rPr sz="1867" b="1" spc="-80" dirty="0">
                <a:solidFill>
                  <a:srgbClr val="FE6D73"/>
                </a:solidFill>
                <a:latin typeface="Arial"/>
                <a:cs typeface="Arial"/>
              </a:rPr>
              <a:t> </a:t>
            </a:r>
            <a:r>
              <a:rPr sz="1867" b="1" spc="-40" dirty="0">
                <a:solidFill>
                  <a:srgbClr val="FE6D73"/>
                </a:solidFill>
                <a:latin typeface="Arial"/>
                <a:cs typeface="Arial"/>
              </a:rPr>
              <a:t>БЭЛТГЭН</a:t>
            </a:r>
            <a:endParaRPr sz="1867" dirty="0">
              <a:latin typeface="Arial"/>
              <a:cs typeface="Arial"/>
            </a:endParaRPr>
          </a:p>
          <a:p>
            <a:pPr marL="107109" marR="621484" algn="ctr">
              <a:lnSpc>
                <a:spcPts val="2853"/>
              </a:lnSpc>
              <a:spcBef>
                <a:spcPts val="837"/>
              </a:spcBef>
            </a:pPr>
            <a:r>
              <a:rPr sz="2400" b="1" spc="140" dirty="0">
                <a:solidFill>
                  <a:srgbClr val="535353"/>
                </a:solidFill>
                <a:latin typeface="Arial"/>
                <a:cs typeface="Arial"/>
              </a:rPr>
              <a:t>цахимаар</a:t>
            </a:r>
            <a:r>
              <a:rPr sz="2400" b="1" spc="-107" dirty="0">
                <a:solidFill>
                  <a:srgbClr val="535353"/>
                </a:solidFill>
                <a:latin typeface="Arial"/>
                <a:cs typeface="Arial"/>
              </a:rPr>
              <a:t> </a:t>
            </a:r>
            <a:r>
              <a:rPr sz="2400" b="1" spc="30" dirty="0">
                <a:solidFill>
                  <a:srgbClr val="535353"/>
                </a:solidFill>
                <a:latin typeface="Arial"/>
                <a:cs typeface="Arial"/>
              </a:rPr>
              <a:t>163.594</a:t>
            </a:r>
            <a:r>
              <a:rPr sz="2400" b="1" spc="-107" dirty="0">
                <a:solidFill>
                  <a:srgbClr val="535353"/>
                </a:solidFill>
                <a:latin typeface="Arial"/>
                <a:cs typeface="Arial"/>
              </a:rPr>
              <a:t> </a:t>
            </a:r>
            <a:r>
              <a:rPr sz="2400" b="1" spc="76" dirty="0">
                <a:solidFill>
                  <a:srgbClr val="535353"/>
                </a:solidFill>
                <a:latin typeface="Arial"/>
                <a:cs typeface="Arial"/>
              </a:rPr>
              <a:t>хүн</a:t>
            </a:r>
            <a:r>
              <a:rPr sz="2400" b="1" spc="-107" dirty="0">
                <a:solidFill>
                  <a:srgbClr val="535353"/>
                </a:solidFill>
                <a:latin typeface="Arial"/>
                <a:cs typeface="Arial"/>
              </a:rPr>
              <a:t> </a:t>
            </a:r>
            <a:r>
              <a:rPr sz="2400" b="1" spc="147" dirty="0">
                <a:solidFill>
                  <a:srgbClr val="535353"/>
                </a:solidFill>
                <a:latin typeface="Arial"/>
                <a:cs typeface="Arial"/>
              </a:rPr>
              <a:t>хандаж </a:t>
            </a:r>
            <a:r>
              <a:rPr sz="2400" b="1" spc="-657" dirty="0">
                <a:solidFill>
                  <a:srgbClr val="535353"/>
                </a:solidFill>
                <a:latin typeface="Arial"/>
                <a:cs typeface="Arial"/>
              </a:rPr>
              <a:t> </a:t>
            </a:r>
            <a:r>
              <a:rPr sz="2400" b="1" spc="-3" dirty="0">
                <a:solidFill>
                  <a:srgbClr val="535353"/>
                </a:solidFill>
                <a:latin typeface="Arial"/>
                <a:cs typeface="Arial"/>
              </a:rPr>
              <a:t>мэдээлэл</a:t>
            </a:r>
            <a:r>
              <a:rPr sz="2400" b="1" spc="-100" dirty="0">
                <a:solidFill>
                  <a:srgbClr val="535353"/>
                </a:solidFill>
                <a:latin typeface="Arial"/>
                <a:cs typeface="Arial"/>
              </a:rPr>
              <a:t> </a:t>
            </a:r>
            <a:r>
              <a:rPr sz="2400" b="1" spc="33" dirty="0">
                <a:solidFill>
                  <a:srgbClr val="535353"/>
                </a:solidFill>
                <a:latin typeface="Arial"/>
                <a:cs typeface="Arial"/>
              </a:rPr>
              <a:t>авсан.</a:t>
            </a:r>
            <a:endParaRPr sz="2400" dirty="0">
              <a:latin typeface="Arial"/>
              <a:cs typeface="Arial"/>
            </a:endParaRPr>
          </a:p>
          <a:p>
            <a:pPr marR="521996" algn="ctr">
              <a:spcBef>
                <a:spcPts val="1397"/>
              </a:spcBef>
            </a:pPr>
            <a:r>
              <a:rPr sz="1867" b="1" spc="-353" dirty="0">
                <a:solidFill>
                  <a:srgbClr val="FE6D73"/>
                </a:solidFill>
                <a:latin typeface="Arial"/>
                <a:cs typeface="Arial"/>
              </a:rPr>
              <a:t>1</a:t>
            </a:r>
            <a:r>
              <a:rPr sz="1867" b="1" spc="30" dirty="0">
                <a:solidFill>
                  <a:srgbClr val="FE6D73"/>
                </a:solidFill>
                <a:latin typeface="Arial"/>
                <a:cs typeface="Arial"/>
              </a:rPr>
              <a:t>8</a:t>
            </a:r>
            <a:r>
              <a:rPr sz="1867" b="1" spc="-7" dirty="0">
                <a:solidFill>
                  <a:srgbClr val="FE6D73"/>
                </a:solidFill>
                <a:latin typeface="Arial"/>
                <a:cs typeface="Arial"/>
              </a:rPr>
              <a:t> </a:t>
            </a:r>
            <a:r>
              <a:rPr sz="1867" b="1" spc="-63" dirty="0">
                <a:solidFill>
                  <a:srgbClr val="FE6D73"/>
                </a:solidFill>
                <a:latin typeface="Arial"/>
                <a:cs typeface="Arial"/>
              </a:rPr>
              <a:t>Т</a:t>
            </a:r>
            <a:r>
              <a:rPr sz="1867" b="1" spc="30" dirty="0">
                <a:solidFill>
                  <a:srgbClr val="FE6D73"/>
                </a:solidFill>
                <a:latin typeface="Arial"/>
                <a:cs typeface="Arial"/>
              </a:rPr>
              <a:t>Ө</a:t>
            </a:r>
            <a:r>
              <a:rPr sz="1867" b="1" spc="-76" dirty="0">
                <a:solidFill>
                  <a:srgbClr val="FE6D73"/>
                </a:solidFill>
                <a:latin typeface="Arial"/>
                <a:cs typeface="Arial"/>
              </a:rPr>
              <a:t>Р</a:t>
            </a:r>
            <a:r>
              <a:rPr sz="1867" b="1" spc="76" dirty="0">
                <a:solidFill>
                  <a:srgbClr val="FE6D73"/>
                </a:solidFill>
                <a:latin typeface="Arial"/>
                <a:cs typeface="Arial"/>
              </a:rPr>
              <a:t>Л</a:t>
            </a:r>
            <a:r>
              <a:rPr sz="1867" b="1" spc="190" dirty="0">
                <a:solidFill>
                  <a:srgbClr val="FE6D73"/>
                </a:solidFill>
                <a:latin typeface="Arial"/>
                <a:cs typeface="Arial"/>
              </a:rPr>
              <a:t>ИЙ</a:t>
            </a:r>
            <a:r>
              <a:rPr sz="1867" b="1" spc="76" dirty="0">
                <a:solidFill>
                  <a:srgbClr val="FE6D73"/>
                </a:solidFill>
                <a:latin typeface="Arial"/>
                <a:cs typeface="Arial"/>
              </a:rPr>
              <a:t>Н</a:t>
            </a:r>
            <a:r>
              <a:rPr sz="1867" b="1" spc="-7" dirty="0">
                <a:solidFill>
                  <a:srgbClr val="FE6D73"/>
                </a:solidFill>
                <a:latin typeface="Arial"/>
                <a:cs typeface="Arial"/>
              </a:rPr>
              <a:t> </a:t>
            </a:r>
            <a:r>
              <a:rPr sz="1867" b="1" spc="-100" dirty="0">
                <a:solidFill>
                  <a:srgbClr val="FE6D73"/>
                </a:solidFill>
                <a:latin typeface="Arial"/>
                <a:cs typeface="Arial"/>
              </a:rPr>
              <a:t>В</a:t>
            </a:r>
            <a:r>
              <a:rPr sz="1867" b="1" spc="190" dirty="0">
                <a:solidFill>
                  <a:srgbClr val="FE6D73"/>
                </a:solidFill>
                <a:latin typeface="Arial"/>
                <a:cs typeface="Arial"/>
              </a:rPr>
              <a:t>И</a:t>
            </a:r>
            <a:r>
              <a:rPr sz="1867" b="1" spc="90" dirty="0">
                <a:solidFill>
                  <a:srgbClr val="FE6D73"/>
                </a:solidFill>
                <a:latin typeface="Arial"/>
                <a:cs typeface="Arial"/>
              </a:rPr>
              <a:t>Д</a:t>
            </a:r>
            <a:r>
              <a:rPr sz="1867" b="1" spc="-203" dirty="0">
                <a:solidFill>
                  <a:srgbClr val="FE6D73"/>
                </a:solidFill>
                <a:latin typeface="Arial"/>
                <a:cs typeface="Arial"/>
              </a:rPr>
              <a:t>Е</a:t>
            </a:r>
            <a:r>
              <a:rPr sz="1867" b="1" spc="33" dirty="0">
                <a:solidFill>
                  <a:srgbClr val="FE6D73"/>
                </a:solidFill>
                <a:latin typeface="Arial"/>
                <a:cs typeface="Arial"/>
              </a:rPr>
              <a:t>О</a:t>
            </a:r>
            <a:r>
              <a:rPr sz="1867" b="1" spc="-7" dirty="0">
                <a:solidFill>
                  <a:srgbClr val="FE6D73"/>
                </a:solidFill>
                <a:latin typeface="Arial"/>
                <a:cs typeface="Arial"/>
              </a:rPr>
              <a:t> </a:t>
            </a:r>
            <a:r>
              <a:rPr sz="1867" b="1" spc="110" dirty="0">
                <a:solidFill>
                  <a:srgbClr val="FE6D73"/>
                </a:solidFill>
                <a:latin typeface="Arial"/>
                <a:cs typeface="Arial"/>
              </a:rPr>
              <a:t>К</a:t>
            </a:r>
            <a:r>
              <a:rPr sz="1867" b="1" spc="30" dirty="0">
                <a:solidFill>
                  <a:srgbClr val="FE6D73"/>
                </a:solidFill>
                <a:latin typeface="Arial"/>
                <a:cs typeface="Arial"/>
              </a:rPr>
              <a:t>О</a:t>
            </a:r>
            <a:r>
              <a:rPr sz="1867" b="1" spc="73" dirty="0">
                <a:solidFill>
                  <a:srgbClr val="FE6D73"/>
                </a:solidFill>
                <a:latin typeface="Arial"/>
                <a:cs typeface="Arial"/>
              </a:rPr>
              <a:t>Н</a:t>
            </a:r>
            <a:r>
              <a:rPr sz="1867" b="1" spc="-63" dirty="0">
                <a:solidFill>
                  <a:srgbClr val="FE6D73"/>
                </a:solidFill>
                <a:latin typeface="Arial"/>
                <a:cs typeface="Arial"/>
              </a:rPr>
              <a:t>Т</a:t>
            </a:r>
            <a:r>
              <a:rPr sz="1867" b="1" spc="-203" dirty="0">
                <a:solidFill>
                  <a:srgbClr val="FE6D73"/>
                </a:solidFill>
                <a:latin typeface="Arial"/>
                <a:cs typeface="Arial"/>
              </a:rPr>
              <a:t>Е</a:t>
            </a:r>
            <a:r>
              <a:rPr sz="1867" b="1" spc="73" dirty="0">
                <a:solidFill>
                  <a:srgbClr val="FE6D73"/>
                </a:solidFill>
                <a:latin typeface="Arial"/>
                <a:cs typeface="Arial"/>
              </a:rPr>
              <a:t>Н</a:t>
            </a:r>
            <a:r>
              <a:rPr sz="1867" b="1" spc="-60" dirty="0">
                <a:solidFill>
                  <a:srgbClr val="FE6D73"/>
                </a:solidFill>
                <a:latin typeface="Arial"/>
                <a:cs typeface="Arial"/>
              </a:rPr>
              <a:t>Т</a:t>
            </a:r>
            <a:endParaRPr sz="1867" dirty="0">
              <a:latin typeface="Arial"/>
              <a:cs typeface="Arial"/>
            </a:endParaRPr>
          </a:p>
          <a:p>
            <a:pPr marR="607090" algn="ctr">
              <a:spcBef>
                <a:spcPts val="263"/>
              </a:spcBef>
            </a:pPr>
            <a:r>
              <a:rPr sz="2400" b="1" spc="87" dirty="0">
                <a:solidFill>
                  <a:srgbClr val="535353"/>
                </a:solidFill>
                <a:latin typeface="Arial"/>
                <a:cs typeface="Arial"/>
              </a:rPr>
              <a:t>41909</a:t>
            </a:r>
            <a:r>
              <a:rPr sz="2400" b="1" spc="-107" dirty="0">
                <a:solidFill>
                  <a:srgbClr val="535353"/>
                </a:solidFill>
                <a:latin typeface="Arial"/>
                <a:cs typeface="Arial"/>
              </a:rPr>
              <a:t> </a:t>
            </a:r>
            <a:r>
              <a:rPr sz="2400" b="1" spc="73" dirty="0">
                <a:solidFill>
                  <a:srgbClr val="535353"/>
                </a:solidFill>
                <a:latin typeface="Arial"/>
                <a:cs typeface="Arial"/>
              </a:rPr>
              <a:t>хүнд</a:t>
            </a:r>
            <a:r>
              <a:rPr sz="2400" b="1" spc="-107" dirty="0">
                <a:solidFill>
                  <a:srgbClr val="535353"/>
                </a:solidFill>
                <a:latin typeface="Arial"/>
                <a:cs typeface="Arial"/>
              </a:rPr>
              <a:t> </a:t>
            </a:r>
            <a:r>
              <a:rPr sz="2400" b="1" spc="17" dirty="0">
                <a:solidFill>
                  <a:srgbClr val="535353"/>
                </a:solidFill>
                <a:latin typeface="Arial"/>
                <a:cs typeface="Arial"/>
              </a:rPr>
              <a:t>хүргэсэн</a:t>
            </a:r>
            <a:r>
              <a:rPr sz="2400" b="1" spc="-107" dirty="0">
                <a:solidFill>
                  <a:srgbClr val="535353"/>
                </a:solidFill>
                <a:latin typeface="Arial"/>
                <a:cs typeface="Arial"/>
              </a:rPr>
              <a:t> </a:t>
            </a:r>
            <a:r>
              <a:rPr sz="2400" b="1" spc="90" dirty="0">
                <a:solidFill>
                  <a:srgbClr val="535353"/>
                </a:solidFill>
                <a:latin typeface="Arial"/>
                <a:cs typeface="Arial"/>
              </a:rPr>
              <a:t>байна.</a:t>
            </a:r>
            <a:endParaRPr sz="2400" dirty="0">
              <a:latin typeface="Arial"/>
              <a:cs typeface="Arial"/>
            </a:endParaRPr>
          </a:p>
        </p:txBody>
      </p:sp>
      <p:sp>
        <p:nvSpPr>
          <p:cNvPr id="7" name="object 7"/>
          <p:cNvSpPr txBox="1"/>
          <p:nvPr/>
        </p:nvSpPr>
        <p:spPr>
          <a:xfrm>
            <a:off x="6918056" y="5442421"/>
            <a:ext cx="4567767" cy="788677"/>
          </a:xfrm>
          <a:prstGeom prst="rect">
            <a:avLst/>
          </a:prstGeom>
        </p:spPr>
        <p:txBody>
          <a:bodyPr vert="horz" wrap="square" lIns="0" tIns="57150" rIns="0" bIns="0" rtlCol="0">
            <a:spAutoFit/>
          </a:bodyPr>
          <a:lstStyle/>
          <a:p>
            <a:pPr marL="8467" marR="3387" algn="ctr">
              <a:lnSpc>
                <a:spcPts val="1853"/>
              </a:lnSpc>
              <a:spcBef>
                <a:spcPts val="450"/>
              </a:spcBef>
            </a:pPr>
            <a:r>
              <a:rPr sz="1867" b="1" spc="76" dirty="0">
                <a:solidFill>
                  <a:srgbClr val="FE6D73"/>
                </a:solidFill>
                <a:latin typeface="Arial"/>
                <a:cs typeface="Arial"/>
              </a:rPr>
              <a:t>80 </a:t>
            </a:r>
            <a:r>
              <a:rPr sz="1867" b="1" spc="-3" dirty="0">
                <a:solidFill>
                  <a:srgbClr val="FE6D73"/>
                </a:solidFill>
                <a:latin typeface="Arial"/>
                <a:cs typeface="Arial"/>
              </a:rPr>
              <a:t>ӨРХ, </a:t>
            </a:r>
            <a:r>
              <a:rPr sz="1867" b="1" spc="-27" dirty="0">
                <a:solidFill>
                  <a:srgbClr val="FE6D73"/>
                </a:solidFill>
                <a:latin typeface="Arial"/>
                <a:cs typeface="Arial"/>
              </a:rPr>
              <a:t>АЛБАН </a:t>
            </a:r>
            <a:r>
              <a:rPr sz="1867" b="1" spc="10" dirty="0">
                <a:solidFill>
                  <a:srgbClr val="FE6D73"/>
                </a:solidFill>
                <a:latin typeface="Arial"/>
                <a:cs typeface="Arial"/>
              </a:rPr>
              <a:t>БАЙГУУЛЛАГА </a:t>
            </a:r>
            <a:r>
              <a:rPr sz="1867" b="1" spc="13" dirty="0">
                <a:solidFill>
                  <a:srgbClr val="FE6D73"/>
                </a:solidFill>
                <a:latin typeface="Arial"/>
                <a:cs typeface="Arial"/>
              </a:rPr>
              <a:t> </a:t>
            </a:r>
            <a:r>
              <a:rPr sz="1867" b="1" spc="70" dirty="0">
                <a:solidFill>
                  <a:srgbClr val="FE6D73"/>
                </a:solidFill>
                <a:latin typeface="Arial"/>
                <a:cs typeface="Arial"/>
              </a:rPr>
              <a:t>ХҮНСНИЙ</a:t>
            </a:r>
            <a:r>
              <a:rPr sz="1867" b="1" spc="-23" dirty="0">
                <a:solidFill>
                  <a:srgbClr val="FE6D73"/>
                </a:solidFill>
                <a:latin typeface="Arial"/>
                <a:cs typeface="Arial"/>
              </a:rPr>
              <a:t> </a:t>
            </a:r>
            <a:r>
              <a:rPr sz="1867" b="1" spc="20" dirty="0">
                <a:solidFill>
                  <a:srgbClr val="FE6D73"/>
                </a:solidFill>
                <a:latin typeface="Arial"/>
                <a:cs typeface="Arial"/>
              </a:rPr>
              <a:t>ЗОРИУЛАЛТЫН</a:t>
            </a:r>
            <a:r>
              <a:rPr sz="1867" b="1" spc="-23" dirty="0">
                <a:solidFill>
                  <a:srgbClr val="FE6D73"/>
                </a:solidFill>
                <a:latin typeface="Arial"/>
                <a:cs typeface="Arial"/>
              </a:rPr>
              <a:t> </a:t>
            </a:r>
            <a:r>
              <a:rPr sz="1867" b="1" spc="-10" dirty="0">
                <a:solidFill>
                  <a:srgbClr val="FE6D73"/>
                </a:solidFill>
                <a:latin typeface="Arial"/>
                <a:cs typeface="Arial"/>
              </a:rPr>
              <a:t>ХУВАНЦАР </a:t>
            </a:r>
            <a:r>
              <a:rPr sz="1867" b="1" spc="-510" dirty="0">
                <a:solidFill>
                  <a:srgbClr val="FE6D73"/>
                </a:solidFill>
                <a:latin typeface="Arial"/>
                <a:cs typeface="Arial"/>
              </a:rPr>
              <a:t> </a:t>
            </a:r>
            <a:r>
              <a:rPr sz="1867" b="1" spc="-107" dirty="0">
                <a:solidFill>
                  <a:srgbClr val="FE6D73"/>
                </a:solidFill>
                <a:latin typeface="Arial"/>
                <a:cs typeface="Arial"/>
              </a:rPr>
              <a:t>САВ</a:t>
            </a:r>
            <a:r>
              <a:rPr sz="1867" b="1" spc="-10" dirty="0">
                <a:solidFill>
                  <a:srgbClr val="FE6D73"/>
                </a:solidFill>
                <a:latin typeface="Arial"/>
                <a:cs typeface="Arial"/>
              </a:rPr>
              <a:t> </a:t>
            </a:r>
            <a:r>
              <a:rPr sz="1867" b="1" spc="-40" dirty="0">
                <a:solidFill>
                  <a:srgbClr val="FE6D73"/>
                </a:solidFill>
                <a:latin typeface="Arial"/>
                <a:cs typeface="Arial"/>
              </a:rPr>
              <a:t>ХЭРЭГЛЭХ</a:t>
            </a:r>
            <a:r>
              <a:rPr sz="1867" b="1" spc="-10" dirty="0">
                <a:solidFill>
                  <a:srgbClr val="FE6D73"/>
                </a:solidFill>
                <a:latin typeface="Arial"/>
                <a:cs typeface="Arial"/>
              </a:rPr>
              <a:t> </a:t>
            </a:r>
            <a:r>
              <a:rPr sz="1867" b="1" dirty="0">
                <a:solidFill>
                  <a:srgbClr val="FE6D73"/>
                </a:solidFill>
                <a:latin typeface="Arial"/>
                <a:cs typeface="Arial"/>
              </a:rPr>
              <a:t>АЯНД</a:t>
            </a:r>
            <a:r>
              <a:rPr sz="1867" b="1" spc="-10" dirty="0">
                <a:solidFill>
                  <a:srgbClr val="FE6D73"/>
                </a:solidFill>
                <a:latin typeface="Arial"/>
                <a:cs typeface="Arial"/>
              </a:rPr>
              <a:t> </a:t>
            </a:r>
            <a:r>
              <a:rPr sz="1867" b="1" spc="-17" dirty="0">
                <a:solidFill>
                  <a:srgbClr val="FE6D73"/>
                </a:solidFill>
                <a:latin typeface="Arial"/>
                <a:cs typeface="Arial"/>
              </a:rPr>
              <a:t>НЭГДСЭН</a:t>
            </a:r>
            <a:endParaRPr sz="1867">
              <a:latin typeface="Arial"/>
              <a:cs typeface="Arial"/>
            </a:endParaRPr>
          </a:p>
        </p:txBody>
      </p:sp>
      <p:sp>
        <p:nvSpPr>
          <p:cNvPr id="10" name="Title 9">
            <a:extLst>
              <a:ext uri="{FF2B5EF4-FFF2-40B4-BE49-F238E27FC236}">
                <a16:creationId xmlns:a16="http://schemas.microsoft.com/office/drawing/2014/main" id="{A778C60E-C71B-40FF-8F28-54AE652DD0B5}"/>
              </a:ext>
            </a:extLst>
          </p:cNvPr>
          <p:cNvSpPr>
            <a:spLocks noGrp="1"/>
          </p:cNvSpPr>
          <p:nvPr>
            <p:ph type="title"/>
          </p:nvPr>
        </p:nvSpPr>
        <p:spPr>
          <a:xfrm>
            <a:off x="0" y="0"/>
            <a:ext cx="0" cy="0"/>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p>
            <a:pPr marL="0" marR="0" indent="0"/>
            <a:r>
              <a:rPr lang="mn-MN" sz="3100" b="1" dirty="0">
                <a:solidFill>
                  <a:srgbClr val="FFFFFF"/>
                </a:solidFill>
                <a:latin typeface="Arial"/>
              </a:rPr>
              <a:t>      </a:t>
            </a:r>
            <a:endParaRPr lang="mn" sz="3200" b="1" dirty="0">
              <a:solidFill>
                <a:srgbClr val="FFFFFF"/>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811D6BE7-CF40-4C74-8984-6C6EBCD13C7A}"/>
              </a:ext>
            </a:extLst>
          </p:cNvPr>
          <p:cNvSpPr/>
          <p:nvPr/>
        </p:nvSpPr>
        <p:spPr>
          <a:xfrm>
            <a:off x="106449" y="0"/>
            <a:ext cx="9900992" cy="712114"/>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p>
            <a:pPr marL="0" marR="0" indent="0"/>
            <a:r>
              <a:rPr lang="en-US" sz="3200" b="1" dirty="0">
                <a:solidFill>
                  <a:schemeClr val="bg1"/>
                </a:solidFill>
                <a:latin typeface="Times New Roman" panose="02020603050405020304" pitchFamily="18" charset="0"/>
                <a:cs typeface="Times New Roman" panose="02020603050405020304" pitchFamily="18" charset="0"/>
              </a:rPr>
              <a:t>  </a:t>
            </a:r>
            <a:r>
              <a:rPr lang="mn-MN" sz="3200" b="1" dirty="0">
                <a:solidFill>
                  <a:schemeClr val="bg1"/>
                </a:solidFill>
                <a:latin typeface="Times New Roman" panose="02020603050405020304" pitchFamily="18" charset="0"/>
                <a:cs typeface="Times New Roman" panose="02020603050405020304" pitchFamily="18" charset="0"/>
              </a:rPr>
              <a:t>Хүнсний хангамжийн нэмэгдүүлэх жил</a:t>
            </a:r>
            <a:endParaRPr lang="mn" sz="2800" b="1" dirty="0">
              <a:solidFill>
                <a:schemeClr val="bg1"/>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FE03BC00-8319-43E1-A0ED-6D6E8434E19E}"/>
              </a:ext>
            </a:extLst>
          </p:cNvPr>
          <p:cNvSpPr/>
          <p:nvPr/>
        </p:nvSpPr>
        <p:spPr>
          <a:xfrm>
            <a:off x="0" y="21585"/>
            <a:ext cx="317150" cy="66894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3" name="Picture 12">
            <a:extLst>
              <a:ext uri="{FF2B5EF4-FFF2-40B4-BE49-F238E27FC236}">
                <a16:creationId xmlns:a16="http://schemas.microsoft.com/office/drawing/2014/main" id="{65AE0150-79ED-4059-B8B3-9FD89CA789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6740" y="42446"/>
            <a:ext cx="2476846" cy="668944"/>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54DA5E2-0D4E-D2E9-D6A7-2776C95FBBDC}"/>
              </a:ext>
            </a:extLst>
          </p:cNvPr>
          <p:cNvSpPr/>
          <p:nvPr/>
        </p:nvSpPr>
        <p:spPr>
          <a:xfrm>
            <a:off x="-57496" y="12318"/>
            <a:ext cx="12192000" cy="936372"/>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p>
            <a:pPr marL="0" marR="0" indent="0"/>
            <a:r>
              <a:rPr lang="mn-MN" sz="3100" b="1" dirty="0">
                <a:solidFill>
                  <a:srgbClr val="FFFFFF"/>
                </a:solidFill>
                <a:latin typeface="Arial"/>
              </a:rPr>
              <a:t>      </a:t>
            </a:r>
            <a:endParaRPr lang="mn" sz="3200" b="1" dirty="0">
              <a:solidFill>
                <a:srgbClr val="FFFFFF"/>
              </a:solidFill>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D7B60312-AEB5-0204-9E9B-9BD9957B8395}"/>
              </a:ext>
            </a:extLst>
          </p:cNvPr>
          <p:cNvSpPr/>
          <p:nvPr/>
        </p:nvSpPr>
        <p:spPr>
          <a:xfrm>
            <a:off x="-22860" y="0"/>
            <a:ext cx="297180" cy="92333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33" name="Picture 32">
            <a:extLst>
              <a:ext uri="{FF2B5EF4-FFF2-40B4-BE49-F238E27FC236}">
                <a16:creationId xmlns:a16="http://schemas.microsoft.com/office/drawing/2014/main" id="{57A7F91A-D2E9-C563-331F-6EEDA6F84A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154" y="12318"/>
            <a:ext cx="2476846" cy="924054"/>
          </a:xfrm>
          <a:prstGeom prst="rect">
            <a:avLst/>
          </a:prstGeom>
        </p:spPr>
      </p:pic>
      <p:sp>
        <p:nvSpPr>
          <p:cNvPr id="34" name="TextBox 33">
            <a:extLst>
              <a:ext uri="{FF2B5EF4-FFF2-40B4-BE49-F238E27FC236}">
                <a16:creationId xmlns:a16="http://schemas.microsoft.com/office/drawing/2014/main" id="{33F75F13-70C2-D640-2DB3-E778A8FB44CF}"/>
              </a:ext>
            </a:extLst>
          </p:cNvPr>
          <p:cNvSpPr txBox="1"/>
          <p:nvPr/>
        </p:nvSpPr>
        <p:spPr>
          <a:xfrm>
            <a:off x="1597572" y="123111"/>
            <a:ext cx="7475608" cy="707886"/>
          </a:xfrm>
          <a:prstGeom prst="rect">
            <a:avLst/>
          </a:prstGeom>
          <a:noFill/>
        </p:spPr>
        <p:txBody>
          <a:bodyPr wrap="square" rtlCol="0">
            <a:spAutoFit/>
          </a:bodyPr>
          <a:lstStyle/>
          <a:p>
            <a:pPr marL="0" marR="0" indent="0"/>
            <a:r>
              <a:rPr lang="mn-MN" sz="4000" b="1" dirty="0">
                <a:solidFill>
                  <a:srgbClr val="FFFFFF"/>
                </a:solidFill>
                <a:latin typeface="Times New Roman" panose="02020603050405020304" pitchFamily="18" charset="0"/>
                <a:cs typeface="Times New Roman" panose="02020603050405020304" pitchFamily="18" charset="0"/>
              </a:rPr>
              <a:t>	Тулгамдаж буй асуудал</a:t>
            </a:r>
            <a:endParaRPr lang="mn" sz="4000" b="1" dirty="0">
              <a:solidFill>
                <a:srgbClr val="FFFFFF"/>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27A9AD6-4C4F-B5B7-9D53-E9D0053D1804}"/>
              </a:ext>
            </a:extLst>
          </p:cNvPr>
          <p:cNvSpPr txBox="1"/>
          <p:nvPr/>
        </p:nvSpPr>
        <p:spPr>
          <a:xfrm>
            <a:off x="735724" y="1225689"/>
            <a:ext cx="10668000" cy="5139869"/>
          </a:xfrm>
          <a:prstGeom prst="rect">
            <a:avLst/>
          </a:prstGeom>
          <a:noFill/>
        </p:spPr>
        <p:txBody>
          <a:bodyPr wrap="square">
            <a:spAutoFit/>
          </a:bodyPr>
          <a:lstStyle/>
          <a:p>
            <a:r>
              <a:rPr lang="mn-MN" sz="2400" b="1" dirty="0">
                <a:solidFill>
                  <a:srgbClr val="1E14EC"/>
                </a:solidFill>
                <a:latin typeface="Arial" panose="020B0604020202020204" pitchFamily="34" charset="0"/>
                <a:cs typeface="Arial" panose="020B0604020202020204" pitchFamily="34" charset="0"/>
              </a:rPr>
              <a:t>Удирдлага зохион байгуулалт</a:t>
            </a:r>
            <a:endParaRPr lang="mn-MN" sz="20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mn-MN" sz="2000" dirty="0">
                <a:latin typeface="Arial" panose="020B0604020202020204" pitchFamily="34" charset="0"/>
                <a:cs typeface="Arial" panose="020B0604020202020204" pitchFamily="34" charset="0"/>
              </a:rPr>
              <a:t>Хүний нөөцийн дутагдал (багийн эмчийг бэлтгэхгүй байгаа, сувилагч, тусгай мэргэжилтэн, лаборант, ариутгагч, рентген техникч, эмийн мэргэжилтэн  г.м) </a:t>
            </a:r>
          </a:p>
          <a:p>
            <a:pPr marL="342900" indent="-342900" algn="just">
              <a:buFont typeface="Arial" panose="020B0604020202020204" pitchFamily="34" charset="0"/>
              <a:buChar char="•"/>
            </a:pPr>
            <a:r>
              <a:rPr lang="mn-MN" sz="2000" dirty="0">
                <a:latin typeface="Arial" panose="020B0604020202020204" pitchFamily="34" charset="0"/>
                <a:cs typeface="Arial" panose="020B0604020202020204" pitchFamily="34" charset="0"/>
              </a:rPr>
              <a:t>Анхан шатны эрүүл мэндийн байгууллагын   удирдлагын томилгоо оновчтой бус   </a:t>
            </a:r>
          </a:p>
          <a:p>
            <a:pPr marL="342900" indent="-342900" algn="just">
              <a:buFont typeface="Arial" panose="020B0604020202020204" pitchFamily="34" charset="0"/>
              <a:buChar char="•"/>
            </a:pPr>
            <a:r>
              <a:rPr lang="mn-MN" sz="2000" dirty="0">
                <a:latin typeface="Arial" panose="020B0604020202020204" pitchFamily="34" charset="0"/>
                <a:cs typeface="Arial" panose="020B0604020202020204" pitchFamily="34" charset="0"/>
              </a:rPr>
              <a:t>Эрүүл мэндийн салбарын хяналтын  хүний нөөц дутагдалтайгаас хяналт шалгалтын үйл ажиллагаа зогсонги байна.</a:t>
            </a:r>
          </a:p>
          <a:p>
            <a:pPr marL="342900" indent="-342900" algn="just">
              <a:buFont typeface="Arial" panose="020B0604020202020204" pitchFamily="34" charset="0"/>
              <a:buChar char="•"/>
            </a:pPr>
            <a:r>
              <a:rPr lang="mn-MN" sz="2000" dirty="0">
                <a:latin typeface="Arial" panose="020B0604020202020204" pitchFamily="34" charset="0"/>
                <a:cs typeface="Arial" panose="020B0604020202020204" pitchFamily="34" charset="0"/>
              </a:rPr>
              <a:t>Эрүүл мэндийн газрын мэргэжилтнүүдийн цалин, урамшуулал салбарын эмч мэргэжилтнүүдийн жишгээс бага байдгаас мэргэшсэн, чадавхижсан , туршлагатай мэргэжилтний дутагдал үүсч байна. </a:t>
            </a:r>
          </a:p>
          <a:p>
            <a:pPr algn="just"/>
            <a:endParaRPr lang="mn-MN" sz="2000" dirty="0">
              <a:latin typeface="Arial" panose="020B0604020202020204" pitchFamily="34" charset="0"/>
              <a:cs typeface="Arial" panose="020B0604020202020204" pitchFamily="34" charset="0"/>
            </a:endParaRPr>
          </a:p>
          <a:p>
            <a:pPr algn="just"/>
            <a:r>
              <a:rPr lang="mn-MN" sz="2400" b="1" dirty="0">
                <a:solidFill>
                  <a:srgbClr val="1E14EC"/>
                </a:solidFill>
                <a:latin typeface="Arial" panose="020B0604020202020204" pitchFamily="34" charset="0"/>
                <a:cs typeface="Arial" panose="020B0604020202020204" pitchFamily="34" charset="0"/>
              </a:rPr>
              <a:t>Цахим шилжилт </a:t>
            </a:r>
            <a:endParaRPr lang="mn-MN" sz="2000" b="1"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mn-MN" sz="2000" dirty="0">
                <a:latin typeface="Arial" panose="020B0604020202020204" pitchFamily="34" charset="0"/>
                <a:cs typeface="Arial" panose="020B0604020202020204" pitchFamily="34" charset="0"/>
              </a:rPr>
              <a:t>Цахим орчны  болон мэдээллийн аюулгүй байдал хангалтгүй, эмч, мэргэжилтний цахим технологи ашиглалт жигд бус</a:t>
            </a:r>
            <a:endParaRPr lang="en-US" sz="20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mn-MN" sz="2000" dirty="0">
                <a:latin typeface="Arial" panose="020B0604020202020204" pitchFamily="34" charset="0"/>
                <a:cs typeface="Arial" panose="020B0604020202020204" pitchFamily="34" charset="0"/>
              </a:rPr>
              <a:t>Хэрэглээний программууд  ойр ойрхон өөрчлөгддөг, программ хоорондын  хөрвөлт хийгддэггүй</a:t>
            </a:r>
          </a:p>
          <a:p>
            <a:pPr marL="342900" indent="-342900" algn="just">
              <a:buFont typeface="Arial" panose="020B0604020202020204" pitchFamily="34" charset="0"/>
              <a:buChar char="•"/>
            </a:pPr>
            <a:endParaRPr lang="mn-MN"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5752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54DA5E2-0D4E-D2E9-D6A7-2776C95FBBDC}"/>
              </a:ext>
            </a:extLst>
          </p:cNvPr>
          <p:cNvSpPr/>
          <p:nvPr/>
        </p:nvSpPr>
        <p:spPr>
          <a:xfrm>
            <a:off x="-57496" y="12318"/>
            <a:ext cx="12192000" cy="936372"/>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p>
            <a:pPr marL="0" marR="0" indent="0"/>
            <a:r>
              <a:rPr lang="mn-MN" sz="3100" b="1" dirty="0">
                <a:solidFill>
                  <a:srgbClr val="FFFFFF"/>
                </a:solidFill>
                <a:latin typeface="Arial"/>
              </a:rPr>
              <a:t>      </a:t>
            </a:r>
            <a:endParaRPr lang="mn" sz="3200" b="1" dirty="0">
              <a:solidFill>
                <a:srgbClr val="FFFFFF"/>
              </a:solidFill>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D7B60312-AEB5-0204-9E9B-9BD9957B8395}"/>
              </a:ext>
            </a:extLst>
          </p:cNvPr>
          <p:cNvSpPr/>
          <p:nvPr/>
        </p:nvSpPr>
        <p:spPr>
          <a:xfrm>
            <a:off x="-22860" y="0"/>
            <a:ext cx="297180" cy="92333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33" name="Picture 32">
            <a:extLst>
              <a:ext uri="{FF2B5EF4-FFF2-40B4-BE49-F238E27FC236}">
                <a16:creationId xmlns:a16="http://schemas.microsoft.com/office/drawing/2014/main" id="{57A7F91A-D2E9-C563-331F-6EEDA6F84A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154" y="12318"/>
            <a:ext cx="2476846" cy="924054"/>
          </a:xfrm>
          <a:prstGeom prst="rect">
            <a:avLst/>
          </a:prstGeom>
        </p:spPr>
      </p:pic>
      <p:sp>
        <p:nvSpPr>
          <p:cNvPr id="34" name="TextBox 33">
            <a:extLst>
              <a:ext uri="{FF2B5EF4-FFF2-40B4-BE49-F238E27FC236}">
                <a16:creationId xmlns:a16="http://schemas.microsoft.com/office/drawing/2014/main" id="{33F75F13-70C2-D640-2DB3-E778A8FB44CF}"/>
              </a:ext>
            </a:extLst>
          </p:cNvPr>
          <p:cNvSpPr txBox="1"/>
          <p:nvPr/>
        </p:nvSpPr>
        <p:spPr>
          <a:xfrm>
            <a:off x="1387366" y="123111"/>
            <a:ext cx="7685814" cy="677108"/>
          </a:xfrm>
          <a:prstGeom prst="rect">
            <a:avLst/>
          </a:prstGeom>
          <a:noFill/>
        </p:spPr>
        <p:txBody>
          <a:bodyPr wrap="square" rtlCol="0">
            <a:spAutoFit/>
          </a:bodyPr>
          <a:lstStyle/>
          <a:p>
            <a:pPr marL="0" marR="0" indent="0"/>
            <a:r>
              <a:rPr lang="mn-MN" sz="3800" b="1" dirty="0">
                <a:solidFill>
                  <a:srgbClr val="FFFFFF"/>
                </a:solidFill>
                <a:latin typeface="Times New Roman" panose="02020603050405020304" pitchFamily="18" charset="0"/>
                <a:cs typeface="Times New Roman" panose="02020603050405020304" pitchFamily="18" charset="0"/>
              </a:rPr>
              <a:t>	Тулгамдаж буй асуудал</a:t>
            </a:r>
            <a:endParaRPr lang="mn" sz="3800" b="1" dirty="0">
              <a:solidFill>
                <a:srgbClr val="FFFFFF"/>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27A9AD6-4C4F-B5B7-9D53-E9D0053D1804}"/>
              </a:ext>
            </a:extLst>
          </p:cNvPr>
          <p:cNvSpPr txBox="1"/>
          <p:nvPr/>
        </p:nvSpPr>
        <p:spPr>
          <a:xfrm>
            <a:off x="500672" y="961008"/>
            <a:ext cx="10924073" cy="6001643"/>
          </a:xfrm>
          <a:prstGeom prst="rect">
            <a:avLst/>
          </a:prstGeom>
          <a:noFill/>
        </p:spPr>
        <p:txBody>
          <a:bodyPr wrap="square">
            <a:spAutoFit/>
          </a:bodyPr>
          <a:lstStyle/>
          <a:p>
            <a:pPr algn="just"/>
            <a:r>
              <a:rPr lang="mn-MN" sz="2400" b="1" dirty="0">
                <a:solidFill>
                  <a:srgbClr val="1E14EC"/>
                </a:solidFill>
                <a:latin typeface="Arial" panose="020B0604020202020204" pitchFamily="34" charset="0"/>
                <a:cs typeface="Arial" panose="020B0604020202020204" pitchFamily="34" charset="0"/>
              </a:rPr>
              <a:t>Нийгмийн эрүүл мэнд </a:t>
            </a:r>
            <a:endParaRPr lang="mn-MN" sz="2000" b="1"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mn-MN" sz="2000" dirty="0">
                <a:latin typeface="Arial" panose="020B0604020202020204" pitchFamily="34" charset="0"/>
                <a:cs typeface="Arial" panose="020B0604020202020204" pitchFamily="34" charset="0"/>
              </a:rPr>
              <a:t>Нийгмийн эрүүл мэндийн төв байгуулаагүй (барилга, хүний нөөц, төсөв г.м)  </a:t>
            </a:r>
          </a:p>
          <a:p>
            <a:pPr marL="342900" indent="-342900" algn="just">
              <a:buFont typeface="Arial" panose="020B0604020202020204" pitchFamily="34" charset="0"/>
              <a:buChar char="•"/>
            </a:pPr>
            <a:r>
              <a:rPr lang="mn-MN" sz="2000" dirty="0">
                <a:latin typeface="Arial" panose="020B0604020202020204" pitchFamily="34" charset="0"/>
                <a:cs typeface="Arial" panose="020B0604020202020204" pitchFamily="34" charset="0"/>
              </a:rPr>
              <a:t>Нийгмийн эрүүл мэндийн тусламж үйлчилгээнд зарцуулж буй санхүүжилт дутмаг </a:t>
            </a:r>
          </a:p>
          <a:p>
            <a:pPr marL="342900" indent="-342900" algn="just">
              <a:buFont typeface="Arial" panose="020B0604020202020204" pitchFamily="34" charset="0"/>
              <a:buChar char="•"/>
            </a:pPr>
            <a:r>
              <a:rPr lang="mn-MN" sz="2000" dirty="0">
                <a:latin typeface="Arial" panose="020B0604020202020204" pitchFamily="34" charset="0"/>
                <a:cs typeface="Arial" panose="020B0604020202020204" pitchFamily="34" charset="0"/>
              </a:rPr>
              <a:t>Нийгмийн сэтгэлзүйн асуудал нэмэгдсээр байна (архидалт, стресс, амиа хорлолт г.м) </a:t>
            </a:r>
          </a:p>
          <a:p>
            <a:pPr marL="342900" indent="-342900" algn="just">
              <a:buFont typeface="Arial" panose="020B0604020202020204" pitchFamily="34" charset="0"/>
              <a:buChar char="•"/>
            </a:pPr>
            <a:r>
              <a:rPr lang="mn-MN" sz="2000" dirty="0">
                <a:latin typeface="Arial" panose="020B0604020202020204" pitchFamily="34" charset="0"/>
                <a:cs typeface="Arial" panose="020B0604020202020204" pitchFamily="34" charset="0"/>
              </a:rPr>
              <a:t>Эмч, эмнэлгийн мэргэжилтнүүдийн нийгмийн эрүүл мэндийн тусламж үйлчилгээнд оролцоо бага, мэдлэг дутмаг</a:t>
            </a:r>
          </a:p>
          <a:p>
            <a:pPr marL="342900" indent="-342900" algn="just">
              <a:buFont typeface="Arial" panose="020B0604020202020204" pitchFamily="34" charset="0"/>
              <a:buChar char="•"/>
            </a:pPr>
            <a:r>
              <a:rPr lang="mn-MN" sz="2000" dirty="0">
                <a:latin typeface="Arial" panose="020B0604020202020204" pitchFamily="34" charset="0"/>
                <a:cs typeface="Arial" panose="020B0604020202020204" pitchFamily="34" charset="0"/>
              </a:rPr>
              <a:t>Бусад салбарын бодлого, үйл ажиллагаанд  эрүүл мэндийн асуудал дутагдалтай</a:t>
            </a:r>
          </a:p>
          <a:p>
            <a:pPr marL="342900" indent="-342900" algn="just">
              <a:buFont typeface="Arial" panose="020B0604020202020204" pitchFamily="34" charset="0"/>
              <a:buChar char="•"/>
            </a:pPr>
            <a:endParaRPr lang="mn-MN" sz="2000" dirty="0">
              <a:latin typeface="Arial" panose="020B0604020202020204" pitchFamily="34" charset="0"/>
              <a:cs typeface="Arial" panose="020B0604020202020204" pitchFamily="34" charset="0"/>
            </a:endParaRPr>
          </a:p>
          <a:p>
            <a:pPr algn="just"/>
            <a:r>
              <a:rPr lang="mn-MN" sz="2400" b="1" dirty="0">
                <a:solidFill>
                  <a:srgbClr val="1E14EC"/>
                </a:solidFill>
                <a:latin typeface="Arial" panose="020B0604020202020204" pitchFamily="34" charset="0"/>
                <a:cs typeface="Arial" panose="020B0604020202020204" pitchFamily="34" charset="0"/>
              </a:rPr>
              <a:t>Эмнэлгийн тусламж үйлчилгээ </a:t>
            </a:r>
          </a:p>
          <a:p>
            <a:pPr marL="342900" indent="-342900" algn="just">
              <a:buFont typeface="Arial" panose="020B0604020202020204" pitchFamily="34" charset="0"/>
              <a:buChar char="•"/>
            </a:pPr>
            <a:r>
              <a:rPr lang="mn-MN" sz="2000" dirty="0">
                <a:latin typeface="Arial" panose="020B0604020202020204" pitchFamily="34" charset="0"/>
                <a:cs typeface="Arial" panose="020B0604020202020204" pitchFamily="34" charset="0"/>
              </a:rPr>
              <a:t>Сэргийлж болох хүүхдийн эндэгдэл, ялангуяа осол гэмтлийн шалтгаант нас баралт тогтвортой буурахгүй байна.</a:t>
            </a:r>
          </a:p>
          <a:p>
            <a:pPr marL="342900" indent="-342900" algn="just">
              <a:buFont typeface="Arial" panose="020B0604020202020204" pitchFamily="34" charset="0"/>
              <a:buChar char="•"/>
            </a:pPr>
            <a:r>
              <a:rPr lang="mn-MN" sz="2000" dirty="0">
                <a:latin typeface="Arial" panose="020B0604020202020204" pitchFamily="34" charset="0"/>
                <a:cs typeface="Arial" panose="020B0604020202020204" pitchFamily="34" charset="0"/>
              </a:rPr>
              <a:t>Гүйцэтгэлийн санхүүжилттэй холбоотой тусламж үйлчилгээний тоог чухалчилж, чанарт анхаарах нь сул байна. </a:t>
            </a:r>
          </a:p>
          <a:p>
            <a:pPr marL="342900" indent="-342900" algn="just">
              <a:buFont typeface="Arial" panose="020B0604020202020204" pitchFamily="34" charset="0"/>
              <a:buChar char="•"/>
            </a:pPr>
            <a:r>
              <a:rPr lang="mn-MN" sz="2000" dirty="0">
                <a:latin typeface="Arial" panose="020B0604020202020204" pitchFamily="34" charset="0"/>
                <a:cs typeface="Arial" panose="020B0604020202020204" pitchFamily="34" charset="0"/>
              </a:rPr>
              <a:t>Сувилахуйн хатгалтын тоо хэт ихэсч, сувилахуйн бусад тусламж үйлчилгээ орхигдож байна.</a:t>
            </a:r>
          </a:p>
          <a:p>
            <a:pPr marL="342900" indent="-342900" algn="just">
              <a:buFont typeface="Arial" panose="020B0604020202020204" pitchFamily="34" charset="0"/>
              <a:buChar char="•"/>
            </a:pPr>
            <a:r>
              <a:rPr lang="mn-MN" sz="2000" dirty="0">
                <a:latin typeface="Arial" panose="020B0604020202020204" pitchFamily="34" charset="0"/>
                <a:cs typeface="Arial" panose="020B0604020202020204" pitchFamily="34" charset="0"/>
              </a:rPr>
              <a:t>Эмнэлэг, эрүүл мэндийн төвүүдэд эмнэлзүйн эм зүйн тусламж үйлчилгээ орхигдсон</a:t>
            </a:r>
          </a:p>
          <a:p>
            <a:pPr marL="342900" indent="-342900" algn="just">
              <a:buFont typeface="Arial" panose="020B0604020202020204" pitchFamily="34" charset="0"/>
              <a:buChar char="•"/>
            </a:pPr>
            <a:r>
              <a:rPr lang="mn-MN" sz="2000" dirty="0">
                <a:latin typeface="Arial" panose="020B0604020202020204" pitchFamily="34" charset="0"/>
                <a:cs typeface="Arial" panose="020B0604020202020204" pitchFamily="34" charset="0"/>
              </a:rPr>
              <a:t>Зарим анагаахын сургуулийг төгсөн ирж буй эмч, мэргэжилтнүүдийн олонх нь эмнэлзүйн ур чадвар сул</a:t>
            </a:r>
          </a:p>
          <a:p>
            <a:pPr marL="342900" indent="-342900" algn="just">
              <a:buFont typeface="Arial" panose="020B0604020202020204" pitchFamily="34" charset="0"/>
              <a:buChar char="•"/>
            </a:pPr>
            <a:endParaRPr lang="mn-MN"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88736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9B6164-85DD-FD93-BE2B-33AD0C329294}"/>
              </a:ext>
            </a:extLst>
          </p:cNvPr>
          <p:cNvSpPr/>
          <p:nvPr/>
        </p:nvSpPr>
        <p:spPr>
          <a:xfrm>
            <a:off x="0" y="0"/>
            <a:ext cx="12192000" cy="923330"/>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p>
            <a:pPr marL="0" marR="0" indent="0"/>
            <a:r>
              <a:rPr lang="mn-MN" sz="3100" b="1" dirty="0">
                <a:solidFill>
                  <a:srgbClr val="FFFFFF"/>
                </a:solidFill>
                <a:latin typeface="Arial"/>
              </a:rPr>
              <a:t>      </a:t>
            </a:r>
            <a:endParaRPr lang="mn" sz="3200" b="1" dirty="0">
              <a:solidFill>
                <a:srgbClr val="FFFFFF"/>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79CA85CF-A55B-02C4-3513-70499E1B0E61}"/>
              </a:ext>
            </a:extLst>
          </p:cNvPr>
          <p:cNvSpPr/>
          <p:nvPr/>
        </p:nvSpPr>
        <p:spPr>
          <a:xfrm>
            <a:off x="-22860" y="0"/>
            <a:ext cx="297180" cy="92333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5" name="Picture 4">
            <a:extLst>
              <a:ext uri="{FF2B5EF4-FFF2-40B4-BE49-F238E27FC236}">
                <a16:creationId xmlns:a16="http://schemas.microsoft.com/office/drawing/2014/main" id="{F2ED2EF0-BE8D-113E-0CC1-412BA6DCE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154" y="12318"/>
            <a:ext cx="2476846" cy="911012"/>
          </a:xfrm>
          <a:prstGeom prst="rect">
            <a:avLst/>
          </a:prstGeom>
        </p:spPr>
      </p:pic>
      <p:sp>
        <p:nvSpPr>
          <p:cNvPr id="6" name="TextBox 5">
            <a:extLst>
              <a:ext uri="{FF2B5EF4-FFF2-40B4-BE49-F238E27FC236}">
                <a16:creationId xmlns:a16="http://schemas.microsoft.com/office/drawing/2014/main" id="{E20C77A9-A4B1-1E85-994F-8DD1C4B0AC28}"/>
              </a:ext>
            </a:extLst>
          </p:cNvPr>
          <p:cNvSpPr txBox="1"/>
          <p:nvPr/>
        </p:nvSpPr>
        <p:spPr>
          <a:xfrm>
            <a:off x="297180" y="169277"/>
            <a:ext cx="9955135" cy="584775"/>
          </a:xfrm>
          <a:prstGeom prst="rect">
            <a:avLst/>
          </a:prstGeom>
          <a:noFill/>
        </p:spPr>
        <p:txBody>
          <a:bodyPr wrap="square" rtlCol="0">
            <a:spAutoFit/>
          </a:bodyPr>
          <a:lstStyle/>
          <a:p>
            <a:pPr algn="ctr"/>
            <a:r>
              <a:rPr lang="mn-MN" sz="3200" b="1" dirty="0">
                <a:solidFill>
                  <a:schemeClr val="bg1"/>
                </a:solidFill>
                <a:latin typeface="Times New Roman" panose="02020603050405020304" pitchFamily="18" charset="0"/>
                <a:cs typeface="Times New Roman" panose="02020603050405020304" pitchFamily="18" charset="0"/>
              </a:rPr>
              <a:t>Цаашдын зорилт: Удирдлага, зохион байгуулалт</a:t>
            </a:r>
            <a:endParaRPr lang="en-US" sz="3200" b="1" dirty="0">
              <a:solidFill>
                <a:schemeClr val="bg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4750" b="2717"/>
          <a:stretch/>
        </p:blipFill>
        <p:spPr>
          <a:xfrm>
            <a:off x="0" y="923331"/>
            <a:ext cx="12219120" cy="5672778"/>
          </a:xfrm>
          <a:prstGeom prst="rect">
            <a:avLst/>
          </a:prstGeom>
        </p:spPr>
      </p:pic>
      <p:sp>
        <p:nvSpPr>
          <p:cNvPr id="7" name="Rectangle 6"/>
          <p:cNvSpPr/>
          <p:nvPr/>
        </p:nvSpPr>
        <p:spPr>
          <a:xfrm>
            <a:off x="0" y="6596109"/>
            <a:ext cx="12331083" cy="2618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2178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77000">
              <a:schemeClr val="bg1"/>
            </a:gs>
            <a:gs pos="100000">
              <a:srgbClr val="002060"/>
            </a:gs>
          </a:gsLst>
          <a:path path="circle">
            <a:fillToRect r="100000" b="100000"/>
          </a:path>
          <a:tileRect/>
        </a:grad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6050AD7F-9578-E05B-6936-D6F1FC278959}"/>
              </a:ext>
            </a:extLst>
          </p:cNvPr>
          <p:cNvSpPr/>
          <p:nvPr/>
        </p:nvSpPr>
        <p:spPr>
          <a:xfrm>
            <a:off x="2685802" y="4427118"/>
            <a:ext cx="8508922" cy="1077218"/>
          </a:xfrm>
          <a:prstGeom prst="roundRect">
            <a:avLst>
              <a:gd name="adj" fmla="val 50000"/>
            </a:avLst>
          </a:prstGeom>
          <a:solidFill>
            <a:srgbClr val="16459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B35DF239-7863-9F7F-618D-5199E1A298D5}"/>
              </a:ext>
            </a:extLst>
          </p:cNvPr>
          <p:cNvSpPr/>
          <p:nvPr/>
        </p:nvSpPr>
        <p:spPr>
          <a:xfrm>
            <a:off x="2756922" y="1600575"/>
            <a:ext cx="7721818" cy="1077218"/>
          </a:xfrm>
          <a:prstGeom prst="roundRect">
            <a:avLst>
              <a:gd name="adj" fmla="val 50000"/>
            </a:avLst>
          </a:prstGeom>
          <a:solidFill>
            <a:srgbClr val="EE7D3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3B8A86B-7523-FE6A-BE7A-E2A6BB116452}"/>
              </a:ext>
            </a:extLst>
          </p:cNvPr>
          <p:cNvSpPr/>
          <p:nvPr/>
        </p:nvSpPr>
        <p:spPr>
          <a:xfrm>
            <a:off x="3692881" y="3002622"/>
            <a:ext cx="7243353" cy="1077218"/>
          </a:xfrm>
          <a:prstGeom prst="roundRect">
            <a:avLst>
              <a:gd name="adj" fmla="val 50000"/>
            </a:avLst>
          </a:prstGeom>
          <a:solidFill>
            <a:srgbClr val="17876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54DA5E2-0D4E-D2E9-D6A7-2776C95FBBDC}"/>
              </a:ext>
            </a:extLst>
          </p:cNvPr>
          <p:cNvSpPr/>
          <p:nvPr/>
        </p:nvSpPr>
        <p:spPr>
          <a:xfrm>
            <a:off x="0" y="31416"/>
            <a:ext cx="12192000" cy="936372"/>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p>
            <a:pPr marL="0" marR="0" indent="0"/>
            <a:r>
              <a:rPr lang="mn-MN" sz="3100" b="1" dirty="0">
                <a:solidFill>
                  <a:srgbClr val="FFFFFF"/>
                </a:solidFill>
                <a:latin typeface="Arial"/>
              </a:rPr>
              <a:t>      </a:t>
            </a:r>
            <a:endParaRPr lang="mn" sz="3200" b="1" dirty="0">
              <a:solidFill>
                <a:srgbClr val="FFFFFF"/>
              </a:solidFill>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D7B60312-AEB5-0204-9E9B-9BD9957B8395}"/>
              </a:ext>
            </a:extLst>
          </p:cNvPr>
          <p:cNvSpPr/>
          <p:nvPr/>
        </p:nvSpPr>
        <p:spPr>
          <a:xfrm>
            <a:off x="-22860" y="0"/>
            <a:ext cx="297180" cy="92333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33" name="Picture 32">
            <a:extLst>
              <a:ext uri="{FF2B5EF4-FFF2-40B4-BE49-F238E27FC236}">
                <a16:creationId xmlns:a16="http://schemas.microsoft.com/office/drawing/2014/main" id="{57A7F91A-D2E9-C563-331F-6EEDA6F84A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154" y="34179"/>
            <a:ext cx="2476846" cy="924054"/>
          </a:xfrm>
          <a:prstGeom prst="rect">
            <a:avLst/>
          </a:prstGeom>
        </p:spPr>
      </p:pic>
      <p:sp>
        <p:nvSpPr>
          <p:cNvPr id="34" name="TextBox 33">
            <a:extLst>
              <a:ext uri="{FF2B5EF4-FFF2-40B4-BE49-F238E27FC236}">
                <a16:creationId xmlns:a16="http://schemas.microsoft.com/office/drawing/2014/main" id="{33F75F13-70C2-D640-2DB3-E778A8FB44CF}"/>
              </a:ext>
            </a:extLst>
          </p:cNvPr>
          <p:cNvSpPr txBox="1"/>
          <p:nvPr/>
        </p:nvSpPr>
        <p:spPr>
          <a:xfrm>
            <a:off x="457200" y="220312"/>
            <a:ext cx="9417974" cy="584775"/>
          </a:xfrm>
          <a:prstGeom prst="rect">
            <a:avLst/>
          </a:prstGeom>
          <a:noFill/>
        </p:spPr>
        <p:txBody>
          <a:bodyPr wrap="square" rtlCol="0">
            <a:spAutoFit/>
          </a:bodyPr>
          <a:lstStyle/>
          <a:p>
            <a:pPr algn="ctr"/>
            <a:r>
              <a:rPr lang="mn-MN" sz="3200" b="1" dirty="0">
                <a:solidFill>
                  <a:schemeClr val="bg1"/>
                </a:solidFill>
                <a:latin typeface="Times New Roman" panose="02020603050405020304" pitchFamily="18" charset="0"/>
                <a:cs typeface="Times New Roman" panose="02020603050405020304" pitchFamily="18" charset="0"/>
              </a:rPr>
              <a:t>Цаашдын зорилт: Цахим шилжилт</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37" name="Oval 36">
            <a:extLst>
              <a:ext uri="{FF2B5EF4-FFF2-40B4-BE49-F238E27FC236}">
                <a16:creationId xmlns:a16="http://schemas.microsoft.com/office/drawing/2014/main" id="{8AEF4112-EF83-3F79-4809-51FC7EA059F9}"/>
              </a:ext>
            </a:extLst>
          </p:cNvPr>
          <p:cNvSpPr/>
          <p:nvPr/>
        </p:nvSpPr>
        <p:spPr>
          <a:xfrm>
            <a:off x="2756922" y="1629980"/>
            <a:ext cx="1027134" cy="1064712"/>
          </a:xfrm>
          <a:prstGeom prst="ellipse">
            <a:avLst/>
          </a:prstGeom>
          <a:effectLst>
            <a:outerShdw blurRad="50800" dist="38100" dir="2700000" algn="tl" rotWithShape="0">
              <a:prstClr val="black">
                <a:alpha val="40000"/>
              </a:prstClr>
            </a:outerShdw>
          </a:effectLst>
          <a:scene3d>
            <a:camera prst="orthographicFront"/>
            <a:lightRig rig="threePt" dir="t"/>
          </a:scene3d>
          <a:sp3d>
            <a:bevelT w="152400" h="177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mn-MN" sz="4800" dirty="0">
                <a:solidFill>
                  <a:srgbClr val="FF0000"/>
                </a:solidFill>
                <a:latin typeface="Times New Roman" panose="02020603050405020304" pitchFamily="18" charset="0"/>
                <a:cs typeface="Times New Roman" panose="02020603050405020304" pitchFamily="18" charset="0"/>
              </a:rPr>
              <a:t>1</a:t>
            </a:r>
            <a:endParaRPr lang="en-US" sz="4800"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5CDD5A6-AF53-9A3E-F23A-509DEFD71E58}"/>
              </a:ext>
            </a:extLst>
          </p:cNvPr>
          <p:cNvSpPr txBox="1"/>
          <p:nvPr/>
        </p:nvSpPr>
        <p:spPr>
          <a:xfrm>
            <a:off x="3692881" y="1762498"/>
            <a:ext cx="6693316" cy="1015663"/>
          </a:xfrm>
          <a:prstGeom prst="rect">
            <a:avLst/>
          </a:prstGeom>
          <a:noFill/>
        </p:spPr>
        <p:txBody>
          <a:bodyPr wrap="square" rtlCol="0">
            <a:spAutoFit/>
          </a:bodyPr>
          <a:lstStyle/>
          <a:p>
            <a:pPr algn="ctr"/>
            <a:r>
              <a:rPr lang="mn-MN" sz="2000" dirty="0">
                <a:solidFill>
                  <a:schemeClr val="bg1"/>
                </a:solidFill>
                <a:latin typeface="Arial" panose="020B0604020202020204" pitchFamily="34" charset="0"/>
                <a:cs typeface="Arial" panose="020B0604020202020204" pitchFamily="34" charset="0"/>
              </a:rPr>
              <a:t>Онц чухал мэдээлийн дэд бүтэцтэй БОЭТ, ХХНЭ-ийн цахимын аюулгүй байдлыг сайжруулах </a:t>
            </a:r>
            <a:endParaRPr lang="en-US" sz="2000" dirty="0">
              <a:solidFill>
                <a:schemeClr val="bg1"/>
              </a:solidFill>
              <a:latin typeface="Arial" panose="020B0604020202020204" pitchFamily="34" charset="0"/>
              <a:cs typeface="Arial" panose="020B0604020202020204" pitchFamily="34" charset="0"/>
            </a:endParaRPr>
          </a:p>
          <a:p>
            <a:pPr algn="ctr"/>
            <a:endParaRPr lang="en-US" sz="2000" dirty="0">
              <a:solidFill>
                <a:schemeClr val="bg1"/>
              </a:solidFill>
            </a:endParaRPr>
          </a:p>
        </p:txBody>
      </p:sp>
      <p:sp>
        <p:nvSpPr>
          <p:cNvPr id="10" name="TextBox 9">
            <a:extLst>
              <a:ext uri="{FF2B5EF4-FFF2-40B4-BE49-F238E27FC236}">
                <a16:creationId xmlns:a16="http://schemas.microsoft.com/office/drawing/2014/main" id="{DD766D71-735A-6615-3431-B8458D5D1BD8}"/>
              </a:ext>
            </a:extLst>
          </p:cNvPr>
          <p:cNvSpPr txBox="1"/>
          <p:nvPr/>
        </p:nvSpPr>
        <p:spPr>
          <a:xfrm>
            <a:off x="1743075" y="3296761"/>
            <a:ext cx="184731" cy="369332"/>
          </a:xfrm>
          <a:prstGeom prst="rect">
            <a:avLst/>
          </a:prstGeom>
          <a:noFill/>
        </p:spPr>
        <p:txBody>
          <a:bodyPr wrap="none" rtlCol="0">
            <a:spAutoFit/>
          </a:bodyPr>
          <a:lstStyle/>
          <a:p>
            <a:endParaRPr lang="en-US" dirty="0"/>
          </a:p>
        </p:txBody>
      </p:sp>
      <p:sp>
        <p:nvSpPr>
          <p:cNvPr id="13" name="TextBox 12">
            <a:extLst>
              <a:ext uri="{FF2B5EF4-FFF2-40B4-BE49-F238E27FC236}">
                <a16:creationId xmlns:a16="http://schemas.microsoft.com/office/drawing/2014/main" id="{809F1920-DDF7-CD22-66EC-5A6D37E4FB68}"/>
              </a:ext>
            </a:extLst>
          </p:cNvPr>
          <p:cNvSpPr txBox="1"/>
          <p:nvPr/>
        </p:nvSpPr>
        <p:spPr>
          <a:xfrm>
            <a:off x="3725961" y="4569487"/>
            <a:ext cx="8079159" cy="1077218"/>
          </a:xfrm>
          <a:prstGeom prst="rect">
            <a:avLst/>
          </a:prstGeom>
          <a:noFill/>
        </p:spPr>
        <p:txBody>
          <a:bodyPr wrap="square" rtlCol="0">
            <a:spAutoFit/>
          </a:bodyPr>
          <a:lstStyle/>
          <a:p>
            <a:r>
              <a:rPr lang="mn-MN" sz="2000" dirty="0">
                <a:solidFill>
                  <a:schemeClr val="bg1"/>
                </a:solidFill>
                <a:latin typeface="Arial" panose="020B0604020202020204" pitchFamily="34" charset="0"/>
                <a:cs typeface="Arial" panose="020B0604020202020204" pitchFamily="34" charset="0"/>
              </a:rPr>
              <a:t>Эмч мэргэжилтнүүдэд мэдээллийн аюулгүй байдлын талаар сургалт мэдээлэлийг тасралтгүй зохион байгуулах </a:t>
            </a:r>
            <a:endParaRPr lang="en-US" sz="20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9A879E8-94B7-072D-E35B-1BA3636F3C4E}"/>
              </a:ext>
            </a:extLst>
          </p:cNvPr>
          <p:cNvSpPr txBox="1"/>
          <p:nvPr/>
        </p:nvSpPr>
        <p:spPr>
          <a:xfrm>
            <a:off x="4857730" y="3043986"/>
            <a:ext cx="5756354" cy="1015663"/>
          </a:xfrm>
          <a:prstGeom prst="rect">
            <a:avLst/>
          </a:prstGeom>
          <a:noFill/>
        </p:spPr>
        <p:txBody>
          <a:bodyPr wrap="square" rtlCol="0">
            <a:spAutoFit/>
          </a:bodyPr>
          <a:lstStyle/>
          <a:p>
            <a:pPr lvl="0"/>
            <a:r>
              <a:rPr lang="mn-MN" sz="2000" dirty="0">
                <a:solidFill>
                  <a:schemeClr val="bg1"/>
                </a:solidFill>
                <a:latin typeface="Arial" panose="020B0604020202020204" pitchFamily="34" charset="0"/>
                <a:cs typeface="Arial" panose="020B0604020202020204" pitchFamily="34" charset="0"/>
              </a:rPr>
              <a:t>Байгуулагуудын хэрэглээний программуудыг нэгдсэн  платформд шилжих боломжтойгоор зохицуулалт хийх </a:t>
            </a:r>
            <a:endParaRPr lang="en-US" sz="2000" dirty="0">
              <a:solidFill>
                <a:schemeClr val="bg1"/>
              </a:solidFill>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802F5985-2AFA-D1FD-7BD9-C2CC99647263}"/>
              </a:ext>
            </a:extLst>
          </p:cNvPr>
          <p:cNvSpPr/>
          <p:nvPr/>
        </p:nvSpPr>
        <p:spPr>
          <a:xfrm>
            <a:off x="3669041" y="3015128"/>
            <a:ext cx="1027134" cy="1064712"/>
          </a:xfrm>
          <a:prstGeom prst="ellipse">
            <a:avLst/>
          </a:prstGeom>
          <a:effectLst>
            <a:outerShdw blurRad="50800" dist="38100" dir="2700000" algn="tl" rotWithShape="0">
              <a:prstClr val="black">
                <a:alpha val="40000"/>
              </a:prstClr>
            </a:outerShdw>
          </a:effectLst>
          <a:scene3d>
            <a:camera prst="orthographicFront"/>
            <a:lightRig rig="threePt" dir="t"/>
          </a:scene3d>
          <a:sp3d>
            <a:bevelT w="152400" h="177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mn-MN" sz="4400" dirty="0">
                <a:solidFill>
                  <a:srgbClr val="FF0000"/>
                </a:solidFill>
                <a:latin typeface="Times New Roman" panose="02020603050405020304" pitchFamily="18" charset="0"/>
                <a:cs typeface="Times New Roman" panose="02020603050405020304" pitchFamily="18" charset="0"/>
              </a:rPr>
              <a:t>2</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A96F91E8-BFE5-5740-8E30-4BB2B8E60C43}"/>
              </a:ext>
            </a:extLst>
          </p:cNvPr>
          <p:cNvSpPr/>
          <p:nvPr/>
        </p:nvSpPr>
        <p:spPr>
          <a:xfrm>
            <a:off x="2685802" y="4439624"/>
            <a:ext cx="1027134" cy="1064712"/>
          </a:xfrm>
          <a:prstGeom prst="ellipse">
            <a:avLst/>
          </a:prstGeom>
          <a:effectLst>
            <a:outerShdw blurRad="50800" dist="38100" dir="2700000" algn="tl" rotWithShape="0">
              <a:prstClr val="black">
                <a:alpha val="40000"/>
              </a:prstClr>
            </a:outerShdw>
          </a:effectLst>
          <a:scene3d>
            <a:camera prst="orthographicFront"/>
            <a:lightRig rig="threePt" dir="t"/>
          </a:scene3d>
          <a:sp3d>
            <a:bevelT w="152400" h="177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mn-MN" sz="4800" dirty="0">
                <a:solidFill>
                  <a:srgbClr val="FF0000"/>
                </a:solidFill>
                <a:latin typeface="Times New Roman" panose="02020603050405020304" pitchFamily="18" charset="0"/>
                <a:cs typeface="Times New Roman" panose="02020603050405020304" pitchFamily="18" charset="0"/>
              </a:rPr>
              <a:t>3</a:t>
            </a:r>
            <a:endParaRPr lang="en-US" sz="4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0185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923330"/>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p>
            <a:pPr marL="0" marR="0" indent="0"/>
            <a:r>
              <a:rPr lang="mn-MN" sz="3100" b="1" dirty="0">
                <a:solidFill>
                  <a:srgbClr val="FFFFFF"/>
                </a:solidFill>
                <a:latin typeface="Arial"/>
              </a:rPr>
              <a:t>      </a:t>
            </a:r>
            <a:endParaRPr lang="mn" sz="3200" b="1" dirty="0">
              <a:solidFill>
                <a:srgbClr val="FFFFFF"/>
              </a:solidFill>
              <a:latin typeface="Times New Roman" panose="02020603050405020304" pitchFamily="18" charset="0"/>
              <a:cs typeface="Times New Roman" panose="02020603050405020304" pitchFamily="18" charset="0"/>
            </a:endParaRPr>
          </a:p>
        </p:txBody>
      </p:sp>
      <p:sp>
        <p:nvSpPr>
          <p:cNvPr id="7" name="Rectangle 6"/>
          <p:cNvSpPr/>
          <p:nvPr/>
        </p:nvSpPr>
        <p:spPr>
          <a:xfrm>
            <a:off x="6096000" y="1028412"/>
            <a:ext cx="5943600" cy="823602"/>
          </a:xfrm>
          <a:prstGeom prst="rect">
            <a:avLst/>
          </a:prstGeom>
          <a:noFill/>
        </p:spPr>
        <p:txBody>
          <a:bodyPr lIns="0" tIns="0" rIns="0" bIns="0">
            <a:noAutofit/>
          </a:bodyPr>
          <a:lstStyle/>
          <a:p>
            <a:pPr marL="0" marR="0" indent="0" algn="ctr"/>
            <a:endParaRPr lang="mn-MN" sz="2000" b="1" dirty="0">
              <a:latin typeface="Tahoma"/>
            </a:endParaRPr>
          </a:p>
          <a:p>
            <a:pPr marL="0" marR="0" indent="0" algn="ctr"/>
            <a:r>
              <a:rPr lang="mn" sz="2000" b="1" dirty="0">
                <a:latin typeface="Arial" panose="020B0604020202020204" pitchFamily="34" charset="0"/>
                <a:cs typeface="Arial" panose="020B0604020202020204" pitchFamily="34" charset="0"/>
              </a:rPr>
              <a:t>Эхийн эндэгдлийн түвшин, 100,000 </a:t>
            </a:r>
            <a:endParaRPr lang="mn-MN" sz="2000" b="1" dirty="0">
              <a:latin typeface="Arial" panose="020B0604020202020204" pitchFamily="34" charset="0"/>
              <a:cs typeface="Arial" panose="020B0604020202020204" pitchFamily="34" charset="0"/>
            </a:endParaRPr>
          </a:p>
          <a:p>
            <a:pPr marL="0" marR="0" indent="0" algn="ctr"/>
            <a:r>
              <a:rPr lang="mn" sz="2000" b="1" dirty="0">
                <a:latin typeface="Arial" panose="020B0604020202020204" pitchFamily="34" charset="0"/>
                <a:cs typeface="Arial" panose="020B0604020202020204" pitchFamily="34" charset="0"/>
              </a:rPr>
              <a:t>хүн амд, </a:t>
            </a:r>
            <a:r>
              <a:rPr lang="mn-MN" sz="2000" b="1" dirty="0">
                <a:latin typeface="Arial" panose="020B0604020202020204" pitchFamily="34" charset="0"/>
                <a:cs typeface="Arial" panose="020B0604020202020204" pitchFamily="34" charset="0"/>
              </a:rPr>
              <a:t>2016-2023 он </a:t>
            </a:r>
            <a:endParaRPr lang="mn" sz="2000" b="1" dirty="0">
              <a:latin typeface="Arial" panose="020B0604020202020204" pitchFamily="34" charset="0"/>
              <a:cs typeface="Arial" panose="020B0604020202020204" pitchFamily="34" charset="0"/>
            </a:endParaRPr>
          </a:p>
        </p:txBody>
      </p:sp>
      <p:graphicFrame>
        <p:nvGraphicFramePr>
          <p:cNvPr id="13" name="Chart 12">
            <a:extLst>
              <a:ext uri="{FF2B5EF4-FFF2-40B4-BE49-F238E27FC236}">
                <a16:creationId xmlns:a16="http://schemas.microsoft.com/office/drawing/2014/main" id="{A5987C28-C35C-AE7F-FC7A-AE166C05FC83}"/>
              </a:ext>
            </a:extLst>
          </p:cNvPr>
          <p:cNvGraphicFramePr>
            <a:graphicFrameLocks/>
          </p:cNvGraphicFramePr>
          <p:nvPr>
            <p:extLst>
              <p:ext uri="{D42A27DB-BD31-4B8C-83A1-F6EECF244321}">
                <p14:modId xmlns:p14="http://schemas.microsoft.com/office/powerpoint/2010/main" val="2940038868"/>
              </p:ext>
            </p:extLst>
          </p:nvPr>
        </p:nvGraphicFramePr>
        <p:xfrm>
          <a:off x="5840524" y="2109708"/>
          <a:ext cx="5962650" cy="34198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a:extLst>
              <a:ext uri="{FF2B5EF4-FFF2-40B4-BE49-F238E27FC236}">
                <a16:creationId xmlns:a16="http://schemas.microsoft.com/office/drawing/2014/main" id="{1ED1D7C2-2A7D-413E-8B66-C6F1D2361BE8}"/>
              </a:ext>
            </a:extLst>
          </p:cNvPr>
          <p:cNvGraphicFramePr>
            <a:graphicFrameLocks/>
          </p:cNvGraphicFramePr>
          <p:nvPr>
            <p:extLst>
              <p:ext uri="{D42A27DB-BD31-4B8C-83A1-F6EECF244321}">
                <p14:modId xmlns:p14="http://schemas.microsoft.com/office/powerpoint/2010/main" val="114875446"/>
              </p:ext>
            </p:extLst>
          </p:nvPr>
        </p:nvGraphicFramePr>
        <p:xfrm>
          <a:off x="388826" y="2090156"/>
          <a:ext cx="5029200" cy="3284621"/>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A2883883-64AD-429A-8B19-56AC32864B60}"/>
              </a:ext>
            </a:extLst>
          </p:cNvPr>
          <p:cNvSpPr txBox="1"/>
          <p:nvPr/>
        </p:nvSpPr>
        <p:spPr>
          <a:xfrm>
            <a:off x="522232" y="5684259"/>
            <a:ext cx="5318292" cy="707886"/>
          </a:xfrm>
          <a:prstGeom prst="rect">
            <a:avLst/>
          </a:prstGeom>
          <a:noFill/>
        </p:spPr>
        <p:txBody>
          <a:bodyPr wrap="square">
            <a:spAutoFit/>
          </a:bodyPr>
          <a:lstStyle/>
          <a:p>
            <a:pPr algn="just"/>
            <a:r>
              <a:rPr lang="mn-MN" sz="2000" dirty="0">
                <a:latin typeface="Arial" pitchFamily="34" charset="0"/>
                <a:cs typeface="Arial" pitchFamily="34" charset="0"/>
              </a:rPr>
              <a:t>Сүүлийн 5 жилд амьгүй төрөлт, гэрийн төрөлт буурч байна.</a:t>
            </a:r>
            <a:endParaRPr lang="en-US" sz="2000" dirty="0"/>
          </a:p>
        </p:txBody>
      </p:sp>
      <p:sp>
        <p:nvSpPr>
          <p:cNvPr id="4" name="TextBox 3">
            <a:extLst>
              <a:ext uri="{FF2B5EF4-FFF2-40B4-BE49-F238E27FC236}">
                <a16:creationId xmlns:a16="http://schemas.microsoft.com/office/drawing/2014/main" id="{1A69935B-3A4E-3028-0FF0-09D36E3CFBC7}"/>
              </a:ext>
            </a:extLst>
          </p:cNvPr>
          <p:cNvSpPr txBox="1"/>
          <p:nvPr/>
        </p:nvSpPr>
        <p:spPr>
          <a:xfrm>
            <a:off x="1593762" y="58920"/>
            <a:ext cx="7834018" cy="677108"/>
          </a:xfrm>
          <a:prstGeom prst="rect">
            <a:avLst/>
          </a:prstGeom>
          <a:noFill/>
        </p:spPr>
        <p:txBody>
          <a:bodyPr wrap="square" rtlCol="0">
            <a:spAutoFit/>
          </a:bodyPr>
          <a:lstStyle/>
          <a:p>
            <a:r>
              <a:rPr lang="mn-MN" sz="3800" b="1" dirty="0">
                <a:solidFill>
                  <a:srgbClr val="FFFFFF"/>
                </a:solidFill>
                <a:latin typeface="Times New Roman" panose="02020603050405020304" pitchFamily="18" charset="0"/>
                <a:cs typeface="Times New Roman" panose="02020603050405020304" pitchFamily="18" charset="0"/>
              </a:rPr>
              <a:t>Эхийн эрүүл мэндийн үзүүлэлтээс</a:t>
            </a:r>
            <a:endParaRPr lang="en-US" sz="38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B37BEFB8-6976-62ED-F7D5-42869455BE3F}"/>
              </a:ext>
            </a:extLst>
          </p:cNvPr>
          <p:cNvSpPr/>
          <p:nvPr/>
        </p:nvSpPr>
        <p:spPr>
          <a:xfrm>
            <a:off x="-22860" y="0"/>
            <a:ext cx="297180" cy="92333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9" name="Picture 8">
            <a:extLst>
              <a:ext uri="{FF2B5EF4-FFF2-40B4-BE49-F238E27FC236}">
                <a16:creationId xmlns:a16="http://schemas.microsoft.com/office/drawing/2014/main" id="{3F75BF29-6E45-DAF0-0F32-36BF94E2F3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5154" y="12318"/>
            <a:ext cx="2476846" cy="924054"/>
          </a:xfrm>
          <a:prstGeom prst="rect">
            <a:avLst/>
          </a:prstGeom>
        </p:spPr>
      </p:pic>
      <p:sp>
        <p:nvSpPr>
          <p:cNvPr id="2" name="TextBox 1">
            <a:extLst>
              <a:ext uri="{FF2B5EF4-FFF2-40B4-BE49-F238E27FC236}">
                <a16:creationId xmlns:a16="http://schemas.microsoft.com/office/drawing/2014/main" id="{1A0DE5B3-6F70-468D-8524-A1373E5C7BA9}"/>
              </a:ext>
            </a:extLst>
          </p:cNvPr>
          <p:cNvSpPr txBox="1"/>
          <p:nvPr/>
        </p:nvSpPr>
        <p:spPr>
          <a:xfrm>
            <a:off x="1442487" y="1319441"/>
            <a:ext cx="2921876" cy="400110"/>
          </a:xfrm>
          <a:prstGeom prst="rect">
            <a:avLst/>
          </a:prstGeom>
          <a:noFill/>
        </p:spPr>
        <p:txBody>
          <a:bodyPr wrap="square" rtlCol="0">
            <a:spAutoFit/>
          </a:bodyPr>
          <a:lstStyle/>
          <a:p>
            <a:r>
              <a:rPr lang="mn-MN" sz="2000" b="1" dirty="0">
                <a:latin typeface="Arial" panose="020B0604020202020204" pitchFamily="34" charset="0"/>
                <a:cs typeface="Arial" panose="020B0604020202020204" pitchFamily="34" charset="0"/>
              </a:rPr>
              <a:t>Төрөлтийн түвшин</a:t>
            </a:r>
            <a:endParaRPr lang="en-US" sz="20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A324886-A761-4735-9FE5-4C40CF17C223}"/>
              </a:ext>
            </a:extLst>
          </p:cNvPr>
          <p:cNvSpPr txBox="1"/>
          <p:nvPr/>
        </p:nvSpPr>
        <p:spPr>
          <a:xfrm>
            <a:off x="6580632" y="5646192"/>
            <a:ext cx="5222542" cy="707886"/>
          </a:xfrm>
          <a:prstGeom prst="rect">
            <a:avLst/>
          </a:prstGeom>
          <a:noFill/>
        </p:spPr>
        <p:txBody>
          <a:bodyPr wrap="square" rtlCol="0">
            <a:spAutoFit/>
          </a:bodyPr>
          <a:lstStyle/>
          <a:p>
            <a:r>
              <a:rPr lang="mn-MN" sz="2000" dirty="0">
                <a:latin typeface="Arial" panose="020B0604020202020204" pitchFamily="34" charset="0"/>
                <a:cs typeface="Arial" panose="020B0604020202020204" pitchFamily="34" charset="0"/>
              </a:rPr>
              <a:t>2017, 2018, 2023 онд эхийн эндэгдэлгүй ажиллаж байна.</a:t>
            </a:r>
            <a:endParaRPr lang="en-US" sz="2000" dirty="0">
              <a:latin typeface="Arial" panose="020B0604020202020204" pitchFamily="34"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DF732AD-9B2B-4AB7-A555-574842C41F0F}"/>
              </a:ext>
            </a:extLst>
          </p:cNvPr>
          <p:cNvSpPr>
            <a:spLocks noGrp="1"/>
          </p:cNvSpPr>
          <p:nvPr>
            <p:ph type="body" sz="quarter" idx="11"/>
          </p:nvPr>
        </p:nvSpPr>
        <p:spPr>
          <a:xfrm>
            <a:off x="1182146" y="3293205"/>
            <a:ext cx="1366813" cy="989377"/>
          </a:xfrm>
        </p:spPr>
        <p:txBody>
          <a:bodyPr>
            <a:normAutofit lnSpcReduction="10000"/>
          </a:bodyPr>
          <a:lstStyle/>
          <a:p>
            <a:r>
              <a:rPr lang="mn-MN" sz="1200" dirty="0">
                <a:latin typeface="Arial" panose="020B0604020202020204" pitchFamily="34" charset="0"/>
                <a:cs typeface="Arial" panose="020B0604020202020204" pitchFamily="34" charset="0"/>
              </a:rPr>
              <a:t>Нийгмийн эрүүл мэндийн төвтэй болох бэлтгэлийг хангах</a:t>
            </a:r>
            <a:endParaRPr lang="en-US" sz="1200" dirty="0">
              <a:latin typeface="Arial" panose="020B0604020202020204" pitchFamily="34" charset="0"/>
              <a:cs typeface="Arial" panose="020B0604020202020204" pitchFamily="34" charset="0"/>
            </a:endParaRPr>
          </a:p>
        </p:txBody>
      </p:sp>
      <p:sp>
        <p:nvSpPr>
          <p:cNvPr id="7" name="Text Placeholder 6">
            <a:extLst>
              <a:ext uri="{FF2B5EF4-FFF2-40B4-BE49-F238E27FC236}">
                <a16:creationId xmlns:a16="http://schemas.microsoft.com/office/drawing/2014/main" id="{7E698899-451C-4012-A03B-438076B22A0B}"/>
              </a:ext>
            </a:extLst>
          </p:cNvPr>
          <p:cNvSpPr>
            <a:spLocks noGrp="1"/>
          </p:cNvSpPr>
          <p:nvPr>
            <p:ph type="body" sz="quarter" idx="12"/>
          </p:nvPr>
        </p:nvSpPr>
        <p:spPr>
          <a:xfrm>
            <a:off x="5287108" y="3139559"/>
            <a:ext cx="1418492" cy="1196874"/>
          </a:xfrm>
        </p:spPr>
        <p:txBody>
          <a:bodyPr>
            <a:normAutofit/>
          </a:bodyPr>
          <a:lstStyle/>
          <a:p>
            <a:r>
              <a:rPr lang="mn-MN" sz="1200" dirty="0">
                <a:solidFill>
                  <a:srgbClr val="7030A0"/>
                </a:solidFill>
                <a:latin typeface="Arial" panose="020B0604020202020204" pitchFamily="34" charset="0"/>
                <a:cs typeface="Arial" panose="020B0604020202020204" pitchFamily="34" charset="0"/>
              </a:rPr>
              <a:t>2024 онд хугацаа дуусах 6 арга хэмжээний төлөвлөгөөний хэрэгжилтэд үнэлгээ хийх</a:t>
            </a:r>
            <a:endParaRPr lang="en-US" sz="1200" dirty="0">
              <a:solidFill>
                <a:srgbClr val="7030A0"/>
              </a:solidFill>
              <a:latin typeface="Arial" panose="020B0604020202020204" pitchFamily="34" charset="0"/>
              <a:cs typeface="Arial" panose="020B0604020202020204" pitchFamily="34" charset="0"/>
            </a:endParaRPr>
          </a:p>
        </p:txBody>
      </p:sp>
      <p:sp>
        <p:nvSpPr>
          <p:cNvPr id="8" name="Text Placeholder 7">
            <a:extLst>
              <a:ext uri="{FF2B5EF4-FFF2-40B4-BE49-F238E27FC236}">
                <a16:creationId xmlns:a16="http://schemas.microsoft.com/office/drawing/2014/main" id="{1542ED92-E0E5-43BF-A314-F5F899A21C00}"/>
              </a:ext>
            </a:extLst>
          </p:cNvPr>
          <p:cNvSpPr>
            <a:spLocks noGrp="1"/>
          </p:cNvSpPr>
          <p:nvPr>
            <p:ph type="body" sz="quarter" idx="13"/>
          </p:nvPr>
        </p:nvSpPr>
        <p:spPr>
          <a:xfrm>
            <a:off x="4884417" y="4485647"/>
            <a:ext cx="1861766" cy="1015663"/>
          </a:xfrm>
        </p:spPr>
        <p:txBody>
          <a:bodyPr>
            <a:noAutofit/>
          </a:bodyPr>
          <a:lstStyle/>
          <a:p>
            <a:r>
              <a:rPr lang="mn-MN" sz="1400" dirty="0">
                <a:latin typeface="Arial" panose="020B0604020202020204" pitchFamily="34" charset="0"/>
                <a:cs typeface="Arial" panose="020B0604020202020204" pitchFamily="34" charset="0"/>
              </a:rPr>
              <a:t>Салбарын </a:t>
            </a:r>
          </a:p>
          <a:p>
            <a:r>
              <a:rPr lang="mn-MN" sz="1400" dirty="0">
                <a:latin typeface="Arial" panose="020B0604020202020204" pitchFamily="34" charset="0"/>
                <a:cs typeface="Arial" panose="020B0604020202020204" pitchFamily="34" charset="0"/>
              </a:rPr>
              <a:t>хэмжээнд 15 </a:t>
            </a:r>
          </a:p>
          <a:p>
            <a:r>
              <a:rPr lang="mn-MN" sz="1400" dirty="0">
                <a:latin typeface="Arial" panose="020B0604020202020204" pitchFamily="34" charset="0"/>
                <a:cs typeface="Arial" panose="020B0604020202020204" pitchFamily="34" charset="0"/>
              </a:rPr>
              <a:t>арга хэмжээний төлөвлөгөөг хэрэгжүүлж  </a:t>
            </a:r>
          </a:p>
          <a:p>
            <a:r>
              <a:rPr lang="mn-MN" sz="1400" dirty="0">
                <a:latin typeface="Arial" panose="020B0604020202020204" pitchFamily="34" charset="0"/>
                <a:cs typeface="Arial" panose="020B0604020202020204" pitchFamily="34" charset="0"/>
              </a:rPr>
              <a:t>үр дүнг тооцох</a:t>
            </a:r>
            <a:endParaRPr lang="en-US" sz="1400" dirty="0">
              <a:latin typeface="Arial" panose="020B0604020202020204" pitchFamily="34" charset="0"/>
              <a:cs typeface="Arial" panose="020B0604020202020204" pitchFamily="34" charset="0"/>
            </a:endParaRPr>
          </a:p>
        </p:txBody>
      </p:sp>
      <p:sp>
        <p:nvSpPr>
          <p:cNvPr id="14" name="Text Placeholder 13">
            <a:extLst>
              <a:ext uri="{FF2B5EF4-FFF2-40B4-BE49-F238E27FC236}">
                <a16:creationId xmlns:a16="http://schemas.microsoft.com/office/drawing/2014/main" id="{9EFD1FD8-37C4-4591-A698-CB3B4B2DE0DD}"/>
              </a:ext>
            </a:extLst>
          </p:cNvPr>
          <p:cNvSpPr>
            <a:spLocks noGrp="1"/>
          </p:cNvSpPr>
          <p:nvPr>
            <p:ph type="body" sz="quarter" idx="19"/>
          </p:nvPr>
        </p:nvSpPr>
        <p:spPr>
          <a:xfrm>
            <a:off x="3259014" y="3077035"/>
            <a:ext cx="1438388" cy="1159565"/>
          </a:xfrm>
        </p:spPr>
        <p:txBody>
          <a:bodyPr>
            <a:normAutofit fontScale="92500"/>
          </a:bodyPr>
          <a:lstStyle/>
          <a:p>
            <a:r>
              <a:rPr lang="mn-MN" sz="1200" dirty="0">
                <a:latin typeface="Arial" panose="020B0604020202020204" pitchFamily="34" charset="0"/>
                <a:cs typeface="Arial" panose="020B0604020202020204" pitchFamily="34" charset="0"/>
              </a:rPr>
              <a:t>Нийгмийн эрүүл мэндийн тусламж үйлчилгээнд зарцуулах зардлыг нэмэгдүүлэх</a:t>
            </a:r>
            <a:endParaRPr lang="en-US" sz="1200" dirty="0">
              <a:latin typeface="Arial" panose="020B0604020202020204" pitchFamily="34" charset="0"/>
              <a:cs typeface="Arial" panose="020B0604020202020204" pitchFamily="34" charset="0"/>
            </a:endParaRPr>
          </a:p>
        </p:txBody>
      </p:sp>
      <p:sp>
        <p:nvSpPr>
          <p:cNvPr id="10" name="Text Placeholder 9">
            <a:extLst>
              <a:ext uri="{FF2B5EF4-FFF2-40B4-BE49-F238E27FC236}">
                <a16:creationId xmlns:a16="http://schemas.microsoft.com/office/drawing/2014/main" id="{7F91FCB5-969A-4197-B988-F9A876336008}"/>
              </a:ext>
            </a:extLst>
          </p:cNvPr>
          <p:cNvSpPr>
            <a:spLocks noGrp="1"/>
          </p:cNvSpPr>
          <p:nvPr>
            <p:ph type="body" sz="quarter" idx="15"/>
          </p:nvPr>
        </p:nvSpPr>
        <p:spPr>
          <a:xfrm>
            <a:off x="8928755" y="4967223"/>
            <a:ext cx="2068694" cy="1159565"/>
          </a:xfrm>
        </p:spPr>
        <p:txBody>
          <a:bodyPr>
            <a:normAutofit/>
          </a:bodyPr>
          <a:lstStyle/>
          <a:p>
            <a:r>
              <a:rPr lang="mn-MN" sz="1400" dirty="0">
                <a:latin typeface="Arial" panose="020B0604020202020204" pitchFamily="34" charset="0"/>
                <a:cs typeface="Arial" panose="020B0604020202020204" pitchFamily="34" charset="0"/>
              </a:rPr>
              <a:t>Нотолгоонд тулгуурласан арга хэмжээг төлөвлөн хэрэгжүүлэх</a:t>
            </a:r>
            <a:endParaRPr lang="en-US" sz="1400"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F93B3A7E-9AC3-4D0A-8C2D-2BD05064F216}"/>
              </a:ext>
            </a:extLst>
          </p:cNvPr>
          <p:cNvSpPr txBox="1"/>
          <p:nvPr/>
        </p:nvSpPr>
        <p:spPr>
          <a:xfrm>
            <a:off x="690504" y="861071"/>
            <a:ext cx="2778049" cy="954107"/>
          </a:xfrm>
          <a:prstGeom prst="rect">
            <a:avLst/>
          </a:prstGeom>
          <a:noFill/>
        </p:spPr>
        <p:txBody>
          <a:bodyPr wrap="square" rtlCol="0">
            <a:spAutoFit/>
          </a:bodyPr>
          <a:lstStyle/>
          <a:p>
            <a:pPr algn="ctr"/>
            <a:r>
              <a:rPr lang="mn-MN" sz="1400" dirty="0">
                <a:latin typeface="Arial" panose="020B0604020202020204" pitchFamily="34" charset="0"/>
                <a:cs typeface="Arial" panose="020B0604020202020204" pitchFamily="34" charset="0"/>
              </a:rPr>
              <a:t>Нийгмийн эрүүл мэндийн тусламж, үйлчилгээний тухай хуулийг сурталчлах, хэрэгжүүлэх</a:t>
            </a:r>
            <a:endParaRPr lang="en-US" sz="14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90B3171F-99D8-43B9-8ADC-3E4F5A09CF07}"/>
              </a:ext>
            </a:extLst>
          </p:cNvPr>
          <p:cNvSpPr txBox="1"/>
          <p:nvPr/>
        </p:nvSpPr>
        <p:spPr>
          <a:xfrm>
            <a:off x="913618" y="4490170"/>
            <a:ext cx="1861766" cy="954107"/>
          </a:xfrm>
          <a:prstGeom prst="rect">
            <a:avLst/>
          </a:prstGeom>
          <a:noFill/>
        </p:spPr>
        <p:txBody>
          <a:bodyPr wrap="square" rtlCol="0">
            <a:spAutoFit/>
          </a:bodyPr>
          <a:lstStyle/>
          <a:p>
            <a:pPr algn="ctr"/>
            <a:r>
              <a:rPr lang="mn-MN" sz="1400" dirty="0">
                <a:latin typeface="Arial" panose="020B0604020202020204" pitchFamily="34" charset="0"/>
                <a:cs typeface="Arial" panose="020B0604020202020204" pitchFamily="34" charset="0"/>
              </a:rPr>
              <a:t>Эрүүл мэндийн байгууллагын шатлал бүрт алба, нэгжийг байгуулах</a:t>
            </a:r>
            <a:endParaRPr lang="en-US" sz="1400" dirty="0">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A8FA574-CBE0-49B3-B339-B12C82E7EBD4}"/>
              </a:ext>
            </a:extLst>
          </p:cNvPr>
          <p:cNvSpPr txBox="1"/>
          <p:nvPr/>
        </p:nvSpPr>
        <p:spPr>
          <a:xfrm>
            <a:off x="7295306" y="3028771"/>
            <a:ext cx="1633449" cy="1015663"/>
          </a:xfrm>
          <a:prstGeom prst="rect">
            <a:avLst/>
          </a:prstGeom>
          <a:noFill/>
        </p:spPr>
        <p:txBody>
          <a:bodyPr wrap="square" rtlCol="0">
            <a:spAutoFit/>
          </a:bodyPr>
          <a:lstStyle/>
          <a:p>
            <a:pPr algn="ctr"/>
            <a:r>
              <a:rPr lang="mn-MN" sz="1200" dirty="0">
                <a:latin typeface="Arial" panose="020B0604020202020204" pitchFamily="34" charset="0"/>
                <a:cs typeface="Arial" panose="020B0604020202020204" pitchFamily="34" charset="0"/>
              </a:rPr>
              <a:t>Хүн амын эрүүл мэндэд нөлөөлж буй эрсдэлт хүчин зүйлийг тандах, судлах, </a:t>
            </a:r>
            <a:endParaRPr lang="en-US" sz="1200"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7DAAAC21-65CC-429A-A0E1-3F73520A9A96}"/>
              </a:ext>
            </a:extLst>
          </p:cNvPr>
          <p:cNvSpPr txBox="1"/>
          <p:nvPr/>
        </p:nvSpPr>
        <p:spPr>
          <a:xfrm>
            <a:off x="9443749" y="3241318"/>
            <a:ext cx="1359877" cy="830997"/>
          </a:xfrm>
          <a:prstGeom prst="rect">
            <a:avLst/>
          </a:prstGeom>
          <a:noFill/>
        </p:spPr>
        <p:txBody>
          <a:bodyPr wrap="square" rtlCol="0">
            <a:spAutoFit/>
          </a:bodyPr>
          <a:lstStyle/>
          <a:p>
            <a:pPr algn="ctr"/>
            <a:r>
              <a:rPr lang="mn-MN" sz="1200" dirty="0">
                <a:latin typeface="Arial" panose="020B0604020202020204" pitchFamily="34" charset="0"/>
                <a:cs typeface="Arial" panose="020B0604020202020204" pitchFamily="34" charset="0"/>
              </a:rPr>
              <a:t>Салбар дундын хамтын ажиллагааг өргөжүүлэх</a:t>
            </a:r>
            <a:endParaRPr lang="en-US" sz="1200" dirty="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17F54585-58AF-4627-A237-64FCFB78D900}"/>
              </a:ext>
            </a:extLst>
          </p:cNvPr>
          <p:cNvSpPr txBox="1"/>
          <p:nvPr/>
        </p:nvSpPr>
        <p:spPr>
          <a:xfrm>
            <a:off x="4038706" y="5875649"/>
            <a:ext cx="2057294" cy="738664"/>
          </a:xfrm>
          <a:prstGeom prst="rect">
            <a:avLst/>
          </a:prstGeom>
          <a:noFill/>
        </p:spPr>
        <p:txBody>
          <a:bodyPr wrap="square" rtlCol="0">
            <a:spAutoFit/>
          </a:bodyPr>
          <a:lstStyle/>
          <a:p>
            <a:pPr algn="ctr"/>
            <a:r>
              <a:rPr lang="mn-MN" sz="1400" dirty="0">
                <a:latin typeface="Arial" panose="020B0604020202020204" pitchFamily="34" charset="0"/>
                <a:cs typeface="Arial" panose="020B0604020202020204" pitchFamily="34" charset="0"/>
              </a:rPr>
              <a:t>Иргэний эрүүл мэндийн боловсролыг дээшлүүлэх</a:t>
            </a:r>
            <a:endParaRPr lang="en-US" sz="1400"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66742093-2AEE-4EC5-9A10-A881B645A5BE}"/>
              </a:ext>
            </a:extLst>
          </p:cNvPr>
          <p:cNvSpPr txBox="1"/>
          <p:nvPr/>
        </p:nvSpPr>
        <p:spPr>
          <a:xfrm>
            <a:off x="6315755" y="5978998"/>
            <a:ext cx="1547446" cy="523220"/>
          </a:xfrm>
          <a:prstGeom prst="rect">
            <a:avLst/>
          </a:prstGeom>
          <a:noFill/>
        </p:spPr>
        <p:txBody>
          <a:bodyPr wrap="square" rtlCol="0">
            <a:spAutoFit/>
          </a:bodyPr>
          <a:lstStyle/>
          <a:p>
            <a:pPr algn="ctr"/>
            <a:r>
              <a:rPr lang="mn-MN" sz="1400" dirty="0">
                <a:latin typeface="Arial" panose="020B0604020202020204" pitchFamily="34" charset="0"/>
                <a:cs typeface="Arial" panose="020B0604020202020204" pitchFamily="34" charset="0"/>
              </a:rPr>
              <a:t>“Эрүүл шүд” арга хэмжээ</a:t>
            </a:r>
            <a:endParaRPr lang="en-US" sz="1400"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EA7136B8-1A09-4010-B191-87A3BFBBCBBE}"/>
              </a:ext>
            </a:extLst>
          </p:cNvPr>
          <p:cNvSpPr txBox="1"/>
          <p:nvPr/>
        </p:nvSpPr>
        <p:spPr>
          <a:xfrm>
            <a:off x="6894605" y="1537008"/>
            <a:ext cx="2223833" cy="1169551"/>
          </a:xfrm>
          <a:prstGeom prst="rect">
            <a:avLst/>
          </a:prstGeom>
          <a:noFill/>
        </p:spPr>
        <p:txBody>
          <a:bodyPr wrap="square" rtlCol="0">
            <a:spAutoFit/>
          </a:bodyPr>
          <a:lstStyle/>
          <a:p>
            <a:pPr algn="ctr"/>
            <a:r>
              <a:rPr lang="mn-MN" sz="1400" dirty="0">
                <a:latin typeface="Arial" panose="020B0604020202020204" pitchFamily="34" charset="0"/>
                <a:cs typeface="Arial" panose="020B0604020202020204" pitchFamily="34" charset="0"/>
              </a:rPr>
              <a:t>Эрт илрүүлгийг эрчимжүүлэх</a:t>
            </a:r>
            <a:r>
              <a:rPr lang="en-US" sz="1400" dirty="0">
                <a:latin typeface="Arial" panose="020B0604020202020204" pitchFamily="34" charset="0"/>
                <a:cs typeface="Arial" panose="020B0604020202020204" pitchFamily="34" charset="0"/>
              </a:rPr>
              <a:t> (</a:t>
            </a:r>
            <a:r>
              <a:rPr lang="mn-MN" sz="1400" dirty="0">
                <a:latin typeface="Arial" panose="020B0604020202020204" pitchFamily="34" charset="0"/>
                <a:cs typeface="Arial" panose="020B0604020202020204" pitchFamily="34" charset="0"/>
              </a:rPr>
              <a:t>тоноглогдсон явуулын амбулатори 7 суманд</a:t>
            </a:r>
            <a:r>
              <a:rPr lang="en-US" sz="1400" dirty="0">
                <a:latin typeface="Arial" panose="020B0604020202020204" pitchFamily="34" charset="0"/>
                <a:cs typeface="Arial" panose="020B0604020202020204" pitchFamily="34" charset="0"/>
              </a:rPr>
              <a:t>)</a:t>
            </a:r>
            <a:r>
              <a:rPr lang="mn-MN" sz="1400" dirty="0">
                <a:latin typeface="Arial" panose="020B0604020202020204" pitchFamily="34" charset="0"/>
                <a:cs typeface="Arial" panose="020B0604020202020204" pitchFamily="34" charset="0"/>
              </a:rPr>
              <a:t>, эмчлэн эрүүлжүүлэх</a:t>
            </a:r>
            <a:endParaRPr lang="en-US" sz="14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AB6B9811-7655-2AD2-5405-E881868041E9}"/>
              </a:ext>
            </a:extLst>
          </p:cNvPr>
          <p:cNvSpPr/>
          <p:nvPr/>
        </p:nvSpPr>
        <p:spPr>
          <a:xfrm>
            <a:off x="0" y="0"/>
            <a:ext cx="12192000" cy="936372"/>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p>
            <a:pPr marL="0" marR="0" indent="0"/>
            <a:r>
              <a:rPr lang="mn-MN" sz="3100" b="1" dirty="0">
                <a:solidFill>
                  <a:srgbClr val="FFFFFF"/>
                </a:solidFill>
                <a:latin typeface="Arial"/>
              </a:rPr>
              <a:t>      </a:t>
            </a:r>
            <a:endParaRPr lang="mn" sz="3200" b="1" dirty="0">
              <a:solidFill>
                <a:srgbClr val="FFFFFF"/>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51957DEF-3D0F-350A-2AD2-8D78A8D0B9B4}"/>
              </a:ext>
            </a:extLst>
          </p:cNvPr>
          <p:cNvSpPr/>
          <p:nvPr/>
        </p:nvSpPr>
        <p:spPr>
          <a:xfrm>
            <a:off x="-22860" y="0"/>
            <a:ext cx="297180" cy="92333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5" name="Picture 4">
            <a:extLst>
              <a:ext uri="{FF2B5EF4-FFF2-40B4-BE49-F238E27FC236}">
                <a16:creationId xmlns:a16="http://schemas.microsoft.com/office/drawing/2014/main" id="{B1E8E522-6DFF-03DE-96DB-288AEB107B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154" y="12318"/>
            <a:ext cx="2476846" cy="924054"/>
          </a:xfrm>
          <a:prstGeom prst="rect">
            <a:avLst/>
          </a:prstGeom>
        </p:spPr>
      </p:pic>
      <p:sp>
        <p:nvSpPr>
          <p:cNvPr id="9" name="TextBox 8">
            <a:extLst>
              <a:ext uri="{FF2B5EF4-FFF2-40B4-BE49-F238E27FC236}">
                <a16:creationId xmlns:a16="http://schemas.microsoft.com/office/drawing/2014/main" id="{F9CE2665-80FE-257C-6564-D9B5294E770E}"/>
              </a:ext>
            </a:extLst>
          </p:cNvPr>
          <p:cNvSpPr txBox="1"/>
          <p:nvPr/>
        </p:nvSpPr>
        <p:spPr>
          <a:xfrm>
            <a:off x="645262" y="92113"/>
            <a:ext cx="8659947" cy="646331"/>
          </a:xfrm>
          <a:prstGeom prst="rect">
            <a:avLst/>
          </a:prstGeom>
          <a:noFill/>
        </p:spPr>
        <p:txBody>
          <a:bodyPr wrap="square" rtlCol="0">
            <a:spAutoFit/>
          </a:bodyPr>
          <a:lstStyle/>
          <a:p>
            <a:pPr marL="0" marR="0" indent="0"/>
            <a:r>
              <a:rPr lang="mn-MN" sz="3600" b="1" dirty="0">
                <a:solidFill>
                  <a:schemeClr val="bg1"/>
                </a:solidFill>
                <a:latin typeface="Times New Roman" panose="02020603050405020304" pitchFamily="18" charset="0"/>
                <a:cs typeface="Times New Roman" panose="02020603050405020304" pitchFamily="18" charset="0"/>
              </a:rPr>
              <a:t>Цаашдын зорилт: Нийгмийн эрүүл мэнд</a:t>
            </a:r>
            <a:r>
              <a:rPr lang="mn-MN" sz="3600" b="1" dirty="0">
                <a:solidFill>
                  <a:srgbClr val="FFFFFF"/>
                </a:solidFill>
                <a:latin typeface="Times New Roman" panose="02020603050405020304" pitchFamily="18" charset="0"/>
                <a:cs typeface="Times New Roman" panose="02020603050405020304" pitchFamily="18" charset="0"/>
              </a:rPr>
              <a:t> </a:t>
            </a:r>
            <a:endParaRPr lang="mn" sz="3600" b="1"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01352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998835-4597-4206-A67A-D5E09AAB6AA8}"/>
              </a:ext>
            </a:extLst>
          </p:cNvPr>
          <p:cNvSpPr/>
          <p:nvPr/>
        </p:nvSpPr>
        <p:spPr>
          <a:xfrm>
            <a:off x="297180" y="-7391"/>
            <a:ext cx="11894820" cy="923330"/>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r>
              <a:rPr lang="mn-MN" sz="3200" b="1" dirty="0">
                <a:solidFill>
                  <a:schemeClr val="bg1"/>
                </a:solidFill>
                <a:latin typeface="Times New Roman" panose="02020603050405020304" pitchFamily="18" charset="0"/>
                <a:cs typeface="Times New Roman" panose="02020603050405020304" pitchFamily="18" charset="0"/>
              </a:rPr>
              <a:t>Цаашдын зорилт: Эмнэлгийн тусламж, үйлчилгээ</a:t>
            </a:r>
            <a:endParaRPr lang="mn" sz="3200" b="1" dirty="0">
              <a:solidFill>
                <a:srgbClr val="FFFFFF"/>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9F4A937-BC89-4C2F-AEE6-E526EC7C60BA}"/>
              </a:ext>
            </a:extLst>
          </p:cNvPr>
          <p:cNvSpPr/>
          <p:nvPr/>
        </p:nvSpPr>
        <p:spPr>
          <a:xfrm>
            <a:off x="0" y="-25011"/>
            <a:ext cx="297180" cy="92333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0000"/>
              </a:solidFill>
            </a:endParaRPr>
          </a:p>
        </p:txBody>
      </p:sp>
      <p:pic>
        <p:nvPicPr>
          <p:cNvPr id="6" name="Picture 5">
            <a:extLst>
              <a:ext uri="{FF2B5EF4-FFF2-40B4-BE49-F238E27FC236}">
                <a16:creationId xmlns:a16="http://schemas.microsoft.com/office/drawing/2014/main" id="{9FD06BEF-99DD-4286-97C7-5000D5BC7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3162" y="-25011"/>
            <a:ext cx="2476846" cy="911012"/>
          </a:xfrm>
          <a:prstGeom prst="rect">
            <a:avLst/>
          </a:prstGeom>
        </p:spPr>
      </p:pic>
      <p:sp>
        <p:nvSpPr>
          <p:cNvPr id="8" name="Block Arc 7">
            <a:extLst>
              <a:ext uri="{FF2B5EF4-FFF2-40B4-BE49-F238E27FC236}">
                <a16:creationId xmlns:a16="http://schemas.microsoft.com/office/drawing/2014/main" id="{89086974-37DC-49D6-8F39-4E71F42D7160}"/>
              </a:ext>
            </a:extLst>
          </p:cNvPr>
          <p:cNvSpPr/>
          <p:nvPr/>
        </p:nvSpPr>
        <p:spPr>
          <a:xfrm>
            <a:off x="979062" y="2954748"/>
            <a:ext cx="1963402" cy="1963402"/>
          </a:xfrm>
          <a:prstGeom prst="blockArc">
            <a:avLst>
              <a:gd name="adj1" fmla="val 10958405"/>
              <a:gd name="adj2" fmla="val 21484430"/>
              <a:gd name="adj3" fmla="val 1577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solidFill>
            </a:endParaRPr>
          </a:p>
        </p:txBody>
      </p:sp>
      <p:sp>
        <p:nvSpPr>
          <p:cNvPr id="9" name="Block Arc 4">
            <a:extLst>
              <a:ext uri="{FF2B5EF4-FFF2-40B4-BE49-F238E27FC236}">
                <a16:creationId xmlns:a16="http://schemas.microsoft.com/office/drawing/2014/main" id="{7342C030-84D5-4241-BCBD-FAA9525B0C0D}"/>
              </a:ext>
            </a:extLst>
          </p:cNvPr>
          <p:cNvSpPr/>
          <p:nvPr/>
        </p:nvSpPr>
        <p:spPr>
          <a:xfrm rot="10800000">
            <a:off x="2633132" y="2880173"/>
            <a:ext cx="1963402" cy="1963402"/>
          </a:xfrm>
          <a:prstGeom prst="blockArc">
            <a:avLst>
              <a:gd name="adj1" fmla="val 10774865"/>
              <a:gd name="adj2" fmla="val 21484430"/>
              <a:gd name="adj3" fmla="val 1577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solidFill>
            </a:endParaRPr>
          </a:p>
        </p:txBody>
      </p:sp>
      <p:sp>
        <p:nvSpPr>
          <p:cNvPr id="10" name="Block Arc 5">
            <a:extLst>
              <a:ext uri="{FF2B5EF4-FFF2-40B4-BE49-F238E27FC236}">
                <a16:creationId xmlns:a16="http://schemas.microsoft.com/office/drawing/2014/main" id="{34F373D2-3B9C-4CB0-AFCA-DFA2BEF1C971}"/>
              </a:ext>
            </a:extLst>
          </p:cNvPr>
          <p:cNvSpPr/>
          <p:nvPr/>
        </p:nvSpPr>
        <p:spPr>
          <a:xfrm>
            <a:off x="4292952" y="2954748"/>
            <a:ext cx="1963402" cy="1963402"/>
          </a:xfrm>
          <a:prstGeom prst="blockArc">
            <a:avLst>
              <a:gd name="adj1" fmla="val 11053168"/>
              <a:gd name="adj2" fmla="val 21484430"/>
              <a:gd name="adj3" fmla="val 1577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solidFill>
            </a:endParaRPr>
          </a:p>
        </p:txBody>
      </p:sp>
      <p:sp>
        <p:nvSpPr>
          <p:cNvPr id="11" name="Block Arc 6">
            <a:extLst>
              <a:ext uri="{FF2B5EF4-FFF2-40B4-BE49-F238E27FC236}">
                <a16:creationId xmlns:a16="http://schemas.microsoft.com/office/drawing/2014/main" id="{A8016E92-653C-4981-85D8-ABD82E359821}"/>
              </a:ext>
            </a:extLst>
          </p:cNvPr>
          <p:cNvSpPr/>
          <p:nvPr/>
        </p:nvSpPr>
        <p:spPr>
          <a:xfrm rot="10800000">
            <a:off x="5947022" y="2880173"/>
            <a:ext cx="1963402" cy="1963402"/>
          </a:xfrm>
          <a:prstGeom prst="blockArc">
            <a:avLst>
              <a:gd name="adj1" fmla="val 10804470"/>
              <a:gd name="adj2" fmla="val 21484430"/>
              <a:gd name="adj3" fmla="val 1577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solidFill>
            </a:endParaRPr>
          </a:p>
        </p:txBody>
      </p:sp>
      <p:sp>
        <p:nvSpPr>
          <p:cNvPr id="12" name="Block Arc 7">
            <a:extLst>
              <a:ext uri="{FF2B5EF4-FFF2-40B4-BE49-F238E27FC236}">
                <a16:creationId xmlns:a16="http://schemas.microsoft.com/office/drawing/2014/main" id="{DAE6C920-C42D-4F4D-913F-1CB97F914B02}"/>
              </a:ext>
            </a:extLst>
          </p:cNvPr>
          <p:cNvSpPr/>
          <p:nvPr/>
        </p:nvSpPr>
        <p:spPr>
          <a:xfrm>
            <a:off x="7595466" y="2954748"/>
            <a:ext cx="1963402" cy="1963402"/>
          </a:xfrm>
          <a:prstGeom prst="blockArc">
            <a:avLst>
              <a:gd name="adj1" fmla="val 11025770"/>
              <a:gd name="adj2" fmla="val 21484430"/>
              <a:gd name="adj3" fmla="val 1577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solidFill>
            </a:endParaRPr>
          </a:p>
        </p:txBody>
      </p:sp>
      <p:sp>
        <p:nvSpPr>
          <p:cNvPr id="13" name="Block Arc 8">
            <a:extLst>
              <a:ext uri="{FF2B5EF4-FFF2-40B4-BE49-F238E27FC236}">
                <a16:creationId xmlns:a16="http://schemas.microsoft.com/office/drawing/2014/main" id="{0AE10F82-1CAA-490C-8352-F19A9F440E90}"/>
              </a:ext>
            </a:extLst>
          </p:cNvPr>
          <p:cNvSpPr/>
          <p:nvPr/>
        </p:nvSpPr>
        <p:spPr>
          <a:xfrm rot="10800000">
            <a:off x="9249536" y="2880174"/>
            <a:ext cx="1963402" cy="1963402"/>
          </a:xfrm>
          <a:prstGeom prst="blockArc">
            <a:avLst>
              <a:gd name="adj1" fmla="val 10961381"/>
              <a:gd name="adj2" fmla="val 21484430"/>
              <a:gd name="adj3" fmla="val 1577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solidFill>
            </a:endParaRPr>
          </a:p>
        </p:txBody>
      </p:sp>
      <p:sp>
        <p:nvSpPr>
          <p:cNvPr id="14" name="TextBox 13">
            <a:extLst>
              <a:ext uri="{FF2B5EF4-FFF2-40B4-BE49-F238E27FC236}">
                <a16:creationId xmlns:a16="http://schemas.microsoft.com/office/drawing/2014/main" id="{AE27A202-81DC-44C1-9900-41960FF13CB7}"/>
              </a:ext>
            </a:extLst>
          </p:cNvPr>
          <p:cNvSpPr txBox="1"/>
          <p:nvPr/>
        </p:nvSpPr>
        <p:spPr>
          <a:xfrm>
            <a:off x="579528" y="4810428"/>
            <a:ext cx="2658307" cy="1569660"/>
          </a:xfrm>
          <a:prstGeom prst="rect">
            <a:avLst/>
          </a:prstGeom>
          <a:noFill/>
        </p:spPr>
        <p:txBody>
          <a:bodyPr wrap="square" rtlCol="0">
            <a:spAutoFit/>
          </a:bodyPr>
          <a:lstStyle/>
          <a:p>
            <a:pPr lvl="0" algn="just"/>
            <a:r>
              <a:rPr lang="mn-MN" sz="1600" dirty="0">
                <a:latin typeface="Arial" panose="020B0604020202020204" pitchFamily="34" charset="0"/>
                <a:cs typeface="Arial" panose="020B0604020202020204" pitchFamily="34" charset="0"/>
              </a:rPr>
              <a:t>Эмнэл зүйд суурилсан онол, гардан үйлдэл хосолсон танхимын болон ажлын байрны сургалтыг тасралтгүй зохион байгуулах</a:t>
            </a:r>
            <a:endParaRPr lang="en-GB" sz="1600" dirty="0">
              <a:latin typeface="Arial" panose="020B0604020202020204" pitchFamily="34" charset="0"/>
              <a:cs typeface="Arial" panose="020B0604020202020204" pitchFamily="34" charset="0"/>
            </a:endParaRPr>
          </a:p>
        </p:txBody>
      </p:sp>
      <p:cxnSp>
        <p:nvCxnSpPr>
          <p:cNvPr id="16" name="Straight Connector 12">
            <a:extLst>
              <a:ext uri="{FF2B5EF4-FFF2-40B4-BE49-F238E27FC236}">
                <a16:creationId xmlns:a16="http://schemas.microsoft.com/office/drawing/2014/main" id="{34B41FB7-A10D-4878-AA58-01483EC0A15F}"/>
              </a:ext>
            </a:extLst>
          </p:cNvPr>
          <p:cNvCxnSpPr/>
          <p:nvPr/>
        </p:nvCxnSpPr>
        <p:spPr>
          <a:xfrm>
            <a:off x="1945364" y="4003750"/>
            <a:ext cx="0" cy="542663"/>
          </a:xfrm>
          <a:prstGeom prst="line">
            <a:avLst/>
          </a:prstGeom>
          <a:ln w="19050">
            <a:solidFill>
              <a:schemeClr val="accent1"/>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87F5A29-62DA-40E3-B40F-7D0FC6DE2A75}"/>
              </a:ext>
            </a:extLst>
          </p:cNvPr>
          <p:cNvSpPr txBox="1"/>
          <p:nvPr/>
        </p:nvSpPr>
        <p:spPr>
          <a:xfrm>
            <a:off x="4153041" y="4729489"/>
            <a:ext cx="2331774" cy="1077218"/>
          </a:xfrm>
          <a:prstGeom prst="rect">
            <a:avLst/>
          </a:prstGeom>
          <a:noFill/>
        </p:spPr>
        <p:txBody>
          <a:bodyPr wrap="square" rtlCol="0">
            <a:spAutoFit/>
          </a:bodyPr>
          <a:lstStyle/>
          <a:p>
            <a:pPr lvl="0" algn="ctr"/>
            <a:r>
              <a:rPr lang="mn-MN" sz="1600" dirty="0">
                <a:latin typeface="Arial" panose="020B0604020202020204" pitchFamily="34" charset="0"/>
                <a:cs typeface="Arial" panose="020B0604020202020204" pitchFamily="34" charset="0"/>
              </a:rPr>
              <a:t>Эмнэлзүйн эмзүйчийг богино хугацаагаар сургах, зохицуулалтыг хийх </a:t>
            </a:r>
            <a:endParaRPr lang="en-GB" sz="1600" dirty="0">
              <a:latin typeface="Arial" panose="020B0604020202020204" pitchFamily="34" charset="0"/>
              <a:cs typeface="Arial" panose="020B0604020202020204" pitchFamily="34" charset="0"/>
            </a:endParaRPr>
          </a:p>
        </p:txBody>
      </p:sp>
      <p:cxnSp>
        <p:nvCxnSpPr>
          <p:cNvPr id="19" name="Straight Connector 17">
            <a:extLst>
              <a:ext uri="{FF2B5EF4-FFF2-40B4-BE49-F238E27FC236}">
                <a16:creationId xmlns:a16="http://schemas.microsoft.com/office/drawing/2014/main" id="{D27A11D8-DAD9-4F17-B4D9-B282646C7282}"/>
              </a:ext>
            </a:extLst>
          </p:cNvPr>
          <p:cNvCxnSpPr/>
          <p:nvPr/>
        </p:nvCxnSpPr>
        <p:spPr>
          <a:xfrm>
            <a:off x="5247678" y="4003750"/>
            <a:ext cx="0" cy="542663"/>
          </a:xfrm>
          <a:prstGeom prst="line">
            <a:avLst/>
          </a:prstGeom>
          <a:ln w="19050">
            <a:solidFill>
              <a:schemeClr val="accent3"/>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2">
            <a:extLst>
              <a:ext uri="{FF2B5EF4-FFF2-40B4-BE49-F238E27FC236}">
                <a16:creationId xmlns:a16="http://schemas.microsoft.com/office/drawing/2014/main" id="{D5D6CDA8-DBB8-4C12-99E5-9BE0969024AB}"/>
              </a:ext>
            </a:extLst>
          </p:cNvPr>
          <p:cNvCxnSpPr/>
          <p:nvPr/>
        </p:nvCxnSpPr>
        <p:spPr>
          <a:xfrm>
            <a:off x="8549992" y="4003750"/>
            <a:ext cx="0" cy="542663"/>
          </a:xfrm>
          <a:prstGeom prst="line">
            <a:avLst/>
          </a:prstGeom>
          <a:ln w="19050">
            <a:solidFill>
              <a:schemeClr val="accent5"/>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B975984-E15C-42F4-9A27-3C92FBC09349}"/>
              </a:ext>
            </a:extLst>
          </p:cNvPr>
          <p:cNvSpPr txBox="1"/>
          <p:nvPr/>
        </p:nvSpPr>
        <p:spPr>
          <a:xfrm>
            <a:off x="2360160" y="1747810"/>
            <a:ext cx="2509343" cy="1323439"/>
          </a:xfrm>
          <a:prstGeom prst="rect">
            <a:avLst/>
          </a:prstGeom>
          <a:noFill/>
        </p:spPr>
        <p:txBody>
          <a:bodyPr wrap="square" rtlCol="0">
            <a:spAutoFit/>
          </a:bodyPr>
          <a:lstStyle/>
          <a:p>
            <a:pPr lvl="0" algn="just"/>
            <a:r>
              <a:rPr lang="mn-MN" sz="1600" dirty="0">
                <a:latin typeface="Arial" panose="020B0604020202020204" pitchFamily="34" charset="0"/>
                <a:cs typeface="Arial" panose="020B0604020202020204" pitchFamily="34" charset="0"/>
              </a:rPr>
              <a:t>Эх, хүүхдийн эрүүл мэндийг сайжруулах цогц арга хэмжээг хэрэгжүүлж, үр дүнг тооцох</a:t>
            </a:r>
            <a:endParaRPr lang="en-GB" sz="1600" dirty="0">
              <a:latin typeface="Arial" panose="020B0604020202020204" pitchFamily="34" charset="0"/>
              <a:cs typeface="Arial" panose="020B0604020202020204" pitchFamily="34" charset="0"/>
            </a:endParaRPr>
          </a:p>
        </p:txBody>
      </p:sp>
      <p:cxnSp>
        <p:nvCxnSpPr>
          <p:cNvPr id="25" name="Straight Connector 27">
            <a:extLst>
              <a:ext uri="{FF2B5EF4-FFF2-40B4-BE49-F238E27FC236}">
                <a16:creationId xmlns:a16="http://schemas.microsoft.com/office/drawing/2014/main" id="{57551B9A-4171-4360-A7CC-4ABD75A9179F}"/>
              </a:ext>
            </a:extLst>
          </p:cNvPr>
          <p:cNvCxnSpPr/>
          <p:nvPr/>
        </p:nvCxnSpPr>
        <p:spPr>
          <a:xfrm>
            <a:off x="3596521" y="3262325"/>
            <a:ext cx="0" cy="542663"/>
          </a:xfrm>
          <a:prstGeom prst="line">
            <a:avLst/>
          </a:prstGeom>
          <a:ln w="19050">
            <a:solidFill>
              <a:schemeClr val="accent6"/>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137A447-26A0-4DD4-A6AB-396144044D16}"/>
              </a:ext>
            </a:extLst>
          </p:cNvPr>
          <p:cNvSpPr txBox="1"/>
          <p:nvPr/>
        </p:nvSpPr>
        <p:spPr>
          <a:xfrm>
            <a:off x="7683739" y="4680676"/>
            <a:ext cx="2342315" cy="2062103"/>
          </a:xfrm>
          <a:prstGeom prst="rect">
            <a:avLst/>
          </a:prstGeom>
          <a:noFill/>
        </p:spPr>
        <p:txBody>
          <a:bodyPr wrap="square" rtlCol="0">
            <a:spAutoFit/>
          </a:bodyPr>
          <a:lstStyle/>
          <a:p>
            <a:pPr lvl="0" algn="ctr"/>
            <a:r>
              <a:rPr lang="mn-MN" sz="1600" dirty="0">
                <a:latin typeface="Arial" panose="020B0604020202020204" pitchFamily="34" charset="0"/>
                <a:cs typeface="Arial" panose="020B0604020202020204" pitchFamily="34" charset="0"/>
              </a:rPr>
              <a:t>Сувилагч нарын зохиомол ачааллыг багасгаж, сувилахуйн бусад тусламж  үйлчилгээг гүйцэтгэлийн санхүүжилттэй уялдуулах </a:t>
            </a:r>
            <a:endParaRPr lang="en-GB" sz="1600" dirty="0">
              <a:latin typeface="Arial" panose="020B0604020202020204" pitchFamily="34" charset="0"/>
              <a:cs typeface="Arial" panose="020B0604020202020204" pitchFamily="34" charset="0"/>
            </a:endParaRPr>
          </a:p>
        </p:txBody>
      </p:sp>
      <p:cxnSp>
        <p:nvCxnSpPr>
          <p:cNvPr id="28" name="Straight Connector 32">
            <a:extLst>
              <a:ext uri="{FF2B5EF4-FFF2-40B4-BE49-F238E27FC236}">
                <a16:creationId xmlns:a16="http://schemas.microsoft.com/office/drawing/2014/main" id="{91DC450B-0D84-4E1F-B791-3E3C1D923524}"/>
              </a:ext>
            </a:extLst>
          </p:cNvPr>
          <p:cNvCxnSpPr/>
          <p:nvPr/>
        </p:nvCxnSpPr>
        <p:spPr>
          <a:xfrm>
            <a:off x="6898835" y="3262325"/>
            <a:ext cx="0" cy="542663"/>
          </a:xfrm>
          <a:prstGeom prst="line">
            <a:avLst/>
          </a:prstGeom>
          <a:ln w="19050">
            <a:solidFill>
              <a:schemeClr val="accent2"/>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FC4A1D6-D0D9-454D-A5B3-FFB1970475F2}"/>
              </a:ext>
            </a:extLst>
          </p:cNvPr>
          <p:cNvSpPr txBox="1"/>
          <p:nvPr/>
        </p:nvSpPr>
        <p:spPr>
          <a:xfrm>
            <a:off x="9021075" y="1734309"/>
            <a:ext cx="2510698" cy="1323439"/>
          </a:xfrm>
          <a:prstGeom prst="rect">
            <a:avLst/>
          </a:prstGeom>
          <a:noFill/>
        </p:spPr>
        <p:txBody>
          <a:bodyPr wrap="square" rtlCol="0">
            <a:spAutoFit/>
          </a:bodyPr>
          <a:lstStyle/>
          <a:p>
            <a:pPr lvl="0" algn="ctr"/>
            <a:r>
              <a:rPr lang="mn-MN" sz="1600" dirty="0">
                <a:latin typeface="Arial" panose="020B0604020202020204" pitchFamily="34" charset="0"/>
                <a:cs typeface="Arial" panose="020B0604020202020204" pitchFamily="34" charset="0"/>
              </a:rPr>
              <a:t>УАУ-ныг НЭМ-ийн тусламж, үйлчилгээтэй уялдуулан иргэд олон нийтэд түгээн дэлгэрүүлэх</a:t>
            </a:r>
            <a:endParaRPr lang="en-GB" sz="1600" dirty="0">
              <a:latin typeface="Arial" panose="020B0604020202020204" pitchFamily="34" charset="0"/>
              <a:cs typeface="Arial" panose="020B0604020202020204" pitchFamily="34" charset="0"/>
            </a:endParaRPr>
          </a:p>
        </p:txBody>
      </p:sp>
      <p:cxnSp>
        <p:nvCxnSpPr>
          <p:cNvPr id="31" name="Straight Connector 37">
            <a:extLst>
              <a:ext uri="{FF2B5EF4-FFF2-40B4-BE49-F238E27FC236}">
                <a16:creationId xmlns:a16="http://schemas.microsoft.com/office/drawing/2014/main" id="{06B06AEB-E030-4362-B05D-8EF919F1C608}"/>
              </a:ext>
            </a:extLst>
          </p:cNvPr>
          <p:cNvCxnSpPr/>
          <p:nvPr/>
        </p:nvCxnSpPr>
        <p:spPr>
          <a:xfrm>
            <a:off x="10225512" y="3227174"/>
            <a:ext cx="0" cy="561225"/>
          </a:xfrm>
          <a:prstGeom prst="line">
            <a:avLst/>
          </a:prstGeom>
          <a:ln w="19050">
            <a:solidFill>
              <a:schemeClr val="accent4"/>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32" name="Rectangle 16">
            <a:extLst>
              <a:ext uri="{FF2B5EF4-FFF2-40B4-BE49-F238E27FC236}">
                <a16:creationId xmlns:a16="http://schemas.microsoft.com/office/drawing/2014/main" id="{F18FAC01-9488-40DC-95BC-D00DDC82F8F8}"/>
              </a:ext>
            </a:extLst>
          </p:cNvPr>
          <p:cNvSpPr/>
          <p:nvPr/>
        </p:nvSpPr>
        <p:spPr>
          <a:xfrm rot="2700000">
            <a:off x="1812404" y="3440048"/>
            <a:ext cx="265920" cy="476745"/>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3" name="Rectangle 9">
            <a:extLst>
              <a:ext uri="{FF2B5EF4-FFF2-40B4-BE49-F238E27FC236}">
                <a16:creationId xmlns:a16="http://schemas.microsoft.com/office/drawing/2014/main" id="{B6E92355-5FDE-4333-999A-48040B6517AD}"/>
              </a:ext>
            </a:extLst>
          </p:cNvPr>
          <p:cNvSpPr/>
          <p:nvPr/>
        </p:nvSpPr>
        <p:spPr>
          <a:xfrm>
            <a:off x="3434763" y="4015874"/>
            <a:ext cx="329463" cy="308407"/>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4" name="Rounded Rectangle 5">
            <a:extLst>
              <a:ext uri="{FF2B5EF4-FFF2-40B4-BE49-F238E27FC236}">
                <a16:creationId xmlns:a16="http://schemas.microsoft.com/office/drawing/2014/main" id="{4EF5D7EB-9698-419B-A8D9-B7E66A44CD9B}"/>
              </a:ext>
            </a:extLst>
          </p:cNvPr>
          <p:cNvSpPr/>
          <p:nvPr/>
        </p:nvSpPr>
        <p:spPr>
          <a:xfrm flipH="1">
            <a:off x="8367532" y="3509254"/>
            <a:ext cx="391682" cy="323114"/>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5" name="Oval 21">
            <a:extLst>
              <a:ext uri="{FF2B5EF4-FFF2-40B4-BE49-F238E27FC236}">
                <a16:creationId xmlns:a16="http://schemas.microsoft.com/office/drawing/2014/main" id="{7B0837F8-8412-4472-831E-E63F038AD1AF}"/>
              </a:ext>
            </a:extLst>
          </p:cNvPr>
          <p:cNvSpPr>
            <a:spLocks noChangeAspect="1"/>
          </p:cNvSpPr>
          <p:nvPr/>
        </p:nvSpPr>
        <p:spPr>
          <a:xfrm>
            <a:off x="5076880" y="3444966"/>
            <a:ext cx="372596" cy="375708"/>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6" name="Rectangle 30">
            <a:extLst>
              <a:ext uri="{FF2B5EF4-FFF2-40B4-BE49-F238E27FC236}">
                <a16:creationId xmlns:a16="http://schemas.microsoft.com/office/drawing/2014/main" id="{3317FCE7-EA5E-4750-9FFA-F3859AE67681}"/>
              </a:ext>
            </a:extLst>
          </p:cNvPr>
          <p:cNvSpPr/>
          <p:nvPr/>
        </p:nvSpPr>
        <p:spPr>
          <a:xfrm>
            <a:off x="10090766" y="3987487"/>
            <a:ext cx="329463" cy="328500"/>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7" name="자유형: 도형 32">
            <a:extLst>
              <a:ext uri="{FF2B5EF4-FFF2-40B4-BE49-F238E27FC236}">
                <a16:creationId xmlns:a16="http://schemas.microsoft.com/office/drawing/2014/main" id="{63DEC0B9-D55D-4E06-8E31-30FE8BF381D2}"/>
              </a:ext>
            </a:extLst>
          </p:cNvPr>
          <p:cNvSpPr/>
          <p:nvPr/>
        </p:nvSpPr>
        <p:spPr>
          <a:xfrm rot="10800000">
            <a:off x="0" y="3880805"/>
            <a:ext cx="1290686" cy="962770"/>
          </a:xfrm>
          <a:custGeom>
            <a:avLst/>
            <a:gdLst>
              <a:gd name="connsiteX0" fmla="*/ 309681 w 1290686"/>
              <a:gd name="connsiteY0" fmla="*/ 962770 h 962770"/>
              <a:gd name="connsiteX1" fmla="*/ 0 w 1290686"/>
              <a:gd name="connsiteY1" fmla="*/ 954042 h 962770"/>
              <a:gd name="connsiteX2" fmla="*/ 978642 w 1290686"/>
              <a:gd name="connsiteY2" fmla="*/ 4 h 962770"/>
              <a:gd name="connsiteX3" fmla="*/ 1172458 w 1290686"/>
              <a:gd name="connsiteY3" fmla="*/ 18614 h 962770"/>
              <a:gd name="connsiteX4" fmla="*/ 1290686 w 1290686"/>
              <a:gd name="connsiteY4" fmla="*/ 54168 h 962770"/>
              <a:gd name="connsiteX5" fmla="*/ 1290686 w 1290686"/>
              <a:gd name="connsiteY5" fmla="*/ 388553 h 962770"/>
              <a:gd name="connsiteX6" fmla="*/ 1236116 w 1290686"/>
              <a:gd name="connsiteY6" fmla="*/ 359828 h 962770"/>
              <a:gd name="connsiteX7" fmla="*/ 979483 w 1290686"/>
              <a:gd name="connsiteY7" fmla="*/ 309807 h 962770"/>
              <a:gd name="connsiteX8" fmla="*/ 309681 w 1290686"/>
              <a:gd name="connsiteY8" fmla="*/ 962770 h 96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0686" h="962770">
                <a:moveTo>
                  <a:pt x="309681" y="962770"/>
                </a:moveTo>
                <a:lnTo>
                  <a:pt x="0" y="954042"/>
                </a:lnTo>
                <a:cubicBezTo>
                  <a:pt x="14943" y="423882"/>
                  <a:pt x="448273" y="1446"/>
                  <a:pt x="978642" y="4"/>
                </a:cubicBezTo>
                <a:cubicBezTo>
                  <a:pt x="1044938" y="-176"/>
                  <a:pt x="1109754" y="6230"/>
                  <a:pt x="1172458" y="18614"/>
                </a:cubicBezTo>
                <a:lnTo>
                  <a:pt x="1290686" y="54168"/>
                </a:lnTo>
                <a:lnTo>
                  <a:pt x="1290686" y="388553"/>
                </a:lnTo>
                <a:lnTo>
                  <a:pt x="1236116" y="359828"/>
                </a:lnTo>
                <a:cubicBezTo>
                  <a:pt x="1156928" y="327345"/>
                  <a:pt x="1070232" y="309561"/>
                  <a:pt x="979483" y="309807"/>
                </a:cubicBezTo>
                <a:cubicBezTo>
                  <a:pt x="616488" y="310794"/>
                  <a:pt x="319908" y="599918"/>
                  <a:pt x="309681" y="96277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dirty="0">
              <a:solidFill>
                <a:schemeClr val="tx1"/>
              </a:solidFill>
            </a:endParaRPr>
          </a:p>
        </p:txBody>
      </p:sp>
      <p:sp>
        <p:nvSpPr>
          <p:cNvPr id="38" name="자유형: 도형 33">
            <a:extLst>
              <a:ext uri="{FF2B5EF4-FFF2-40B4-BE49-F238E27FC236}">
                <a16:creationId xmlns:a16="http://schemas.microsoft.com/office/drawing/2014/main" id="{18DA188D-1EBD-480F-A0E9-2043B669377B}"/>
              </a:ext>
            </a:extLst>
          </p:cNvPr>
          <p:cNvSpPr/>
          <p:nvPr/>
        </p:nvSpPr>
        <p:spPr>
          <a:xfrm>
            <a:off x="10901750" y="2954748"/>
            <a:ext cx="1290250" cy="962770"/>
          </a:xfrm>
          <a:custGeom>
            <a:avLst/>
            <a:gdLst>
              <a:gd name="connsiteX0" fmla="*/ 978642 w 1290250"/>
              <a:gd name="connsiteY0" fmla="*/ 4 h 962770"/>
              <a:gd name="connsiteX1" fmla="*/ 1172458 w 1290250"/>
              <a:gd name="connsiteY1" fmla="*/ 18613 h 962770"/>
              <a:gd name="connsiteX2" fmla="*/ 1290250 w 1290250"/>
              <a:gd name="connsiteY2" fmla="*/ 54037 h 962770"/>
              <a:gd name="connsiteX3" fmla="*/ 1290250 w 1290250"/>
              <a:gd name="connsiteY3" fmla="*/ 388323 h 962770"/>
              <a:gd name="connsiteX4" fmla="*/ 1236116 w 1290250"/>
              <a:gd name="connsiteY4" fmla="*/ 359828 h 962770"/>
              <a:gd name="connsiteX5" fmla="*/ 979483 w 1290250"/>
              <a:gd name="connsiteY5" fmla="*/ 309807 h 962770"/>
              <a:gd name="connsiteX6" fmla="*/ 309681 w 1290250"/>
              <a:gd name="connsiteY6" fmla="*/ 962770 h 962770"/>
              <a:gd name="connsiteX7" fmla="*/ 0 w 1290250"/>
              <a:gd name="connsiteY7" fmla="*/ 954042 h 962770"/>
              <a:gd name="connsiteX8" fmla="*/ 978642 w 1290250"/>
              <a:gd name="connsiteY8" fmla="*/ 4 h 96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0250" h="962770">
                <a:moveTo>
                  <a:pt x="978642" y="4"/>
                </a:moveTo>
                <a:cubicBezTo>
                  <a:pt x="1044938" y="-176"/>
                  <a:pt x="1109754" y="6230"/>
                  <a:pt x="1172458" y="18613"/>
                </a:cubicBezTo>
                <a:lnTo>
                  <a:pt x="1290250" y="54037"/>
                </a:lnTo>
                <a:lnTo>
                  <a:pt x="1290250" y="388323"/>
                </a:lnTo>
                <a:lnTo>
                  <a:pt x="1236116" y="359828"/>
                </a:lnTo>
                <a:cubicBezTo>
                  <a:pt x="1156928" y="327345"/>
                  <a:pt x="1070232" y="309560"/>
                  <a:pt x="979483" y="309807"/>
                </a:cubicBezTo>
                <a:cubicBezTo>
                  <a:pt x="616488" y="310794"/>
                  <a:pt x="319908" y="599918"/>
                  <a:pt x="309681" y="962770"/>
                </a:cubicBezTo>
                <a:lnTo>
                  <a:pt x="0" y="954042"/>
                </a:lnTo>
                <a:cubicBezTo>
                  <a:pt x="14943" y="423882"/>
                  <a:pt x="448273" y="1446"/>
                  <a:pt x="978642" y="4"/>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dirty="0">
              <a:solidFill>
                <a:schemeClr val="tx1"/>
              </a:solidFill>
            </a:endParaRPr>
          </a:p>
        </p:txBody>
      </p:sp>
      <p:sp>
        <p:nvSpPr>
          <p:cNvPr id="39" name="Rounded Rectangle 25">
            <a:extLst>
              <a:ext uri="{FF2B5EF4-FFF2-40B4-BE49-F238E27FC236}">
                <a16:creationId xmlns:a16="http://schemas.microsoft.com/office/drawing/2014/main" id="{E3446C89-7E64-432A-A0A4-96A5B40DFF84}"/>
              </a:ext>
            </a:extLst>
          </p:cNvPr>
          <p:cNvSpPr/>
          <p:nvPr/>
        </p:nvSpPr>
        <p:spPr>
          <a:xfrm>
            <a:off x="6671117" y="3880805"/>
            <a:ext cx="457163" cy="338857"/>
          </a:xfrm>
          <a:custGeom>
            <a:avLst/>
            <a:gdLst/>
            <a:ahLst/>
            <a:cxnLst/>
            <a:rect l="l" t="t" r="r" b="b"/>
            <a:pathLst>
              <a:path w="3240000" h="2730652">
                <a:moveTo>
                  <a:pt x="1452811" y="1541940"/>
                </a:moveTo>
                <a:lnTo>
                  <a:pt x="1452811" y="1831951"/>
                </a:lnTo>
                <a:lnTo>
                  <a:pt x="1162800" y="1831951"/>
                </a:lnTo>
                <a:lnTo>
                  <a:pt x="1162800" y="2166329"/>
                </a:lnTo>
                <a:lnTo>
                  <a:pt x="1452811" y="2166329"/>
                </a:lnTo>
                <a:lnTo>
                  <a:pt x="1452811" y="2456340"/>
                </a:lnTo>
                <a:lnTo>
                  <a:pt x="1787189" y="2456340"/>
                </a:lnTo>
                <a:lnTo>
                  <a:pt x="1787189" y="2166329"/>
                </a:lnTo>
                <a:lnTo>
                  <a:pt x="2077200" y="2166329"/>
                </a:lnTo>
                <a:lnTo>
                  <a:pt x="2077200" y="1831951"/>
                </a:lnTo>
                <a:lnTo>
                  <a:pt x="1787189" y="1831951"/>
                </a:lnTo>
                <a:lnTo>
                  <a:pt x="1787189" y="1541940"/>
                </a:lnTo>
                <a:close/>
                <a:moveTo>
                  <a:pt x="0" y="1278453"/>
                </a:moveTo>
                <a:lnTo>
                  <a:pt x="3240000" y="1278453"/>
                </a:lnTo>
                <a:lnTo>
                  <a:pt x="3240000" y="2376509"/>
                </a:lnTo>
                <a:cubicBezTo>
                  <a:pt x="3240000" y="2572097"/>
                  <a:pt x="3081445" y="2730652"/>
                  <a:pt x="2885857" y="2730652"/>
                </a:cubicBezTo>
                <a:lnTo>
                  <a:pt x="354143" y="2730652"/>
                </a:lnTo>
                <a:cubicBezTo>
                  <a:pt x="158555" y="2730652"/>
                  <a:pt x="0" y="2572097"/>
                  <a:pt x="0" y="2376509"/>
                </a:cubicBezTo>
                <a:close/>
                <a:moveTo>
                  <a:pt x="1001150" y="200505"/>
                </a:moveTo>
                <a:cubicBezTo>
                  <a:pt x="933045" y="200505"/>
                  <a:pt x="877834" y="255715"/>
                  <a:pt x="877834" y="323821"/>
                </a:cubicBezTo>
                <a:lnTo>
                  <a:pt x="877834" y="605836"/>
                </a:lnTo>
                <a:lnTo>
                  <a:pt x="2362163" y="605836"/>
                </a:lnTo>
                <a:lnTo>
                  <a:pt x="2362163" y="323821"/>
                </a:lnTo>
                <a:cubicBezTo>
                  <a:pt x="2362163" y="255715"/>
                  <a:pt x="2306952" y="200505"/>
                  <a:pt x="2238846" y="200505"/>
                </a:cubicBezTo>
                <a:close/>
                <a:moveTo>
                  <a:pt x="843301" y="0"/>
                </a:moveTo>
                <a:lnTo>
                  <a:pt x="2396696" y="0"/>
                </a:lnTo>
                <a:cubicBezTo>
                  <a:pt x="2488075" y="0"/>
                  <a:pt x="2562152" y="74077"/>
                  <a:pt x="2562152" y="165456"/>
                </a:cubicBezTo>
                <a:lnTo>
                  <a:pt x="2562152" y="605836"/>
                </a:lnTo>
                <a:lnTo>
                  <a:pt x="2885857" y="605836"/>
                </a:lnTo>
                <a:cubicBezTo>
                  <a:pt x="3081445" y="605836"/>
                  <a:pt x="3240000" y="764391"/>
                  <a:pt x="3240000" y="959979"/>
                </a:cubicBezTo>
                <a:lnTo>
                  <a:pt x="3240000" y="1134437"/>
                </a:lnTo>
                <a:lnTo>
                  <a:pt x="0" y="1134437"/>
                </a:lnTo>
                <a:lnTo>
                  <a:pt x="0" y="959979"/>
                </a:lnTo>
                <a:cubicBezTo>
                  <a:pt x="0" y="764391"/>
                  <a:pt x="158555" y="605836"/>
                  <a:pt x="354143" y="605836"/>
                </a:cubicBezTo>
                <a:lnTo>
                  <a:pt x="677845" y="605836"/>
                </a:lnTo>
                <a:lnTo>
                  <a:pt x="677845" y="165456"/>
                </a:lnTo>
                <a:cubicBezTo>
                  <a:pt x="677845" y="74077"/>
                  <a:pt x="751923" y="0"/>
                  <a:pt x="84330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0" name="TextBox 39">
            <a:extLst>
              <a:ext uri="{FF2B5EF4-FFF2-40B4-BE49-F238E27FC236}">
                <a16:creationId xmlns:a16="http://schemas.microsoft.com/office/drawing/2014/main" id="{6B84F85E-05AA-45E0-8102-BC0365251271}"/>
              </a:ext>
            </a:extLst>
          </p:cNvPr>
          <p:cNvSpPr txBox="1"/>
          <p:nvPr/>
        </p:nvSpPr>
        <p:spPr>
          <a:xfrm>
            <a:off x="5698112" y="1576219"/>
            <a:ext cx="2509343" cy="1569660"/>
          </a:xfrm>
          <a:prstGeom prst="rect">
            <a:avLst/>
          </a:prstGeom>
          <a:noFill/>
        </p:spPr>
        <p:txBody>
          <a:bodyPr wrap="square" rtlCol="0">
            <a:spAutoFit/>
          </a:bodyPr>
          <a:lstStyle/>
          <a:p>
            <a:pPr lvl="0" algn="ctr"/>
            <a:r>
              <a:rPr lang="mn-MN" sz="1600" dirty="0">
                <a:latin typeface="Arial" panose="020B0604020202020204" pitchFamily="34" charset="0"/>
                <a:cs typeface="Arial" panose="020B0604020202020204" pitchFamily="34" charset="0"/>
              </a:rPr>
              <a:t>Гүйцэтгэлийн санхүүжилтийн тогтолцоонд чанарын үзүүлэлтийг оновчтой тусгах, үргүй зардлыг багасгах</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5911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998835-4597-4206-A67A-D5E09AAB6AA8}"/>
              </a:ext>
            </a:extLst>
          </p:cNvPr>
          <p:cNvSpPr/>
          <p:nvPr/>
        </p:nvSpPr>
        <p:spPr>
          <a:xfrm>
            <a:off x="297180" y="-7391"/>
            <a:ext cx="11894820" cy="923330"/>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endParaRPr lang="mn" sz="3200" b="1" dirty="0">
              <a:solidFill>
                <a:srgbClr val="FFFFFF"/>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9F4A937-BC89-4C2F-AEE6-E526EC7C60BA}"/>
              </a:ext>
            </a:extLst>
          </p:cNvPr>
          <p:cNvSpPr/>
          <p:nvPr/>
        </p:nvSpPr>
        <p:spPr>
          <a:xfrm>
            <a:off x="0" y="-25011"/>
            <a:ext cx="297180" cy="92333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0000"/>
              </a:solidFill>
            </a:endParaRPr>
          </a:p>
        </p:txBody>
      </p:sp>
      <p:pic>
        <p:nvPicPr>
          <p:cNvPr id="6" name="Picture 5">
            <a:extLst>
              <a:ext uri="{FF2B5EF4-FFF2-40B4-BE49-F238E27FC236}">
                <a16:creationId xmlns:a16="http://schemas.microsoft.com/office/drawing/2014/main" id="{9FD06BEF-99DD-4286-97C7-5000D5BC7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2712" y="11120"/>
            <a:ext cx="2476846" cy="917204"/>
          </a:xfrm>
          <a:prstGeom prst="rect">
            <a:avLst/>
          </a:prstGeom>
        </p:spPr>
      </p:pic>
      <p:pic>
        <p:nvPicPr>
          <p:cNvPr id="2" name="Picture 1">
            <a:extLst>
              <a:ext uri="{FF2B5EF4-FFF2-40B4-BE49-F238E27FC236}">
                <a16:creationId xmlns:a16="http://schemas.microsoft.com/office/drawing/2014/main" id="{AC0236B8-8639-4516-E4C0-AF3141A9E2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419" y="1217104"/>
            <a:ext cx="1747229" cy="1815559"/>
          </a:xfrm>
          <a:prstGeom prst="rect">
            <a:avLst/>
          </a:prstGeom>
        </p:spPr>
      </p:pic>
      <p:pic>
        <p:nvPicPr>
          <p:cNvPr id="3" name="Picture 2">
            <a:extLst>
              <a:ext uri="{FF2B5EF4-FFF2-40B4-BE49-F238E27FC236}">
                <a16:creationId xmlns:a16="http://schemas.microsoft.com/office/drawing/2014/main" id="{3C7BAE1E-EAF6-C4DA-AD53-D81CEBB152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6865" y="1235541"/>
            <a:ext cx="1655453" cy="1762179"/>
          </a:xfrm>
          <a:prstGeom prst="rect">
            <a:avLst/>
          </a:prstGeom>
          <a:effectLst>
            <a:outerShdw blurRad="50800" dist="38100" dir="18900000" algn="bl" rotWithShape="0">
              <a:prstClr val="black">
                <a:alpha val="40000"/>
              </a:prstClr>
            </a:outerShdw>
          </a:effectLst>
          <a:scene3d>
            <a:camera prst="orthographicFront"/>
            <a:lightRig rig="threePt" dir="t"/>
          </a:scene3d>
          <a:sp3d>
            <a:bevelT w="152400" h="177800" prst="softRound"/>
          </a:sp3d>
        </p:spPr>
      </p:pic>
      <p:pic>
        <p:nvPicPr>
          <p:cNvPr id="7" name="Picture 6">
            <a:extLst>
              <a:ext uri="{FF2B5EF4-FFF2-40B4-BE49-F238E27FC236}">
                <a16:creationId xmlns:a16="http://schemas.microsoft.com/office/drawing/2014/main" id="{D1099EAD-5800-9E39-24E0-0A1BCBD103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41589" y="1217104"/>
            <a:ext cx="1600204" cy="1854903"/>
          </a:xfrm>
          <a:prstGeom prst="rect">
            <a:avLst/>
          </a:prstGeom>
        </p:spPr>
      </p:pic>
      <p:sp>
        <p:nvSpPr>
          <p:cNvPr id="15" name="TextBox 14">
            <a:extLst>
              <a:ext uri="{FF2B5EF4-FFF2-40B4-BE49-F238E27FC236}">
                <a16:creationId xmlns:a16="http://schemas.microsoft.com/office/drawing/2014/main" id="{7EB3EFAC-2F9E-30C9-1B82-6006D9D13530}"/>
              </a:ext>
            </a:extLst>
          </p:cNvPr>
          <p:cNvSpPr txBox="1"/>
          <p:nvPr/>
        </p:nvSpPr>
        <p:spPr>
          <a:xfrm>
            <a:off x="594360" y="101600"/>
            <a:ext cx="7248413" cy="1323439"/>
          </a:xfrm>
          <a:prstGeom prst="rect">
            <a:avLst/>
          </a:prstGeom>
          <a:noFill/>
        </p:spPr>
        <p:txBody>
          <a:bodyPr wrap="square" rtlCol="0">
            <a:spAutoFit/>
          </a:bodyPr>
          <a:lstStyle/>
          <a:p>
            <a:r>
              <a:rPr lang="mn-MN" sz="4000" b="1" dirty="0">
                <a:solidFill>
                  <a:schemeClr val="bg1"/>
                </a:solidFill>
                <a:latin typeface="Times New Roman" panose="02020603050405020304" pitchFamily="18" charset="0"/>
                <a:cs typeface="Times New Roman" panose="02020603050405020304" pitchFamily="18" charset="0"/>
              </a:rPr>
              <a:t>Бидний амжилтын хэсгээс</a:t>
            </a:r>
            <a:endParaRPr lang="mn" sz="4000" b="1" dirty="0">
              <a:solidFill>
                <a:srgbClr val="FFFFFF"/>
              </a:solidFill>
              <a:latin typeface="Times New Roman" panose="02020603050405020304" pitchFamily="18" charset="0"/>
              <a:cs typeface="Times New Roman" panose="02020603050405020304" pitchFamily="18" charset="0"/>
            </a:endParaRPr>
          </a:p>
          <a:p>
            <a:endParaRPr lang="en-US" sz="4000" dirty="0"/>
          </a:p>
        </p:txBody>
      </p:sp>
      <p:sp>
        <p:nvSpPr>
          <p:cNvPr id="18" name="TextBox 17">
            <a:extLst>
              <a:ext uri="{FF2B5EF4-FFF2-40B4-BE49-F238E27FC236}">
                <a16:creationId xmlns:a16="http://schemas.microsoft.com/office/drawing/2014/main" id="{94B8A86B-B59B-56CA-61ED-CFB5E1706997}"/>
              </a:ext>
            </a:extLst>
          </p:cNvPr>
          <p:cNvSpPr txBox="1"/>
          <p:nvPr/>
        </p:nvSpPr>
        <p:spPr>
          <a:xfrm>
            <a:off x="210383" y="3240563"/>
            <a:ext cx="4445000" cy="584775"/>
          </a:xfrm>
          <a:prstGeom prst="rect">
            <a:avLst/>
          </a:prstGeom>
          <a:noFill/>
        </p:spPr>
        <p:txBody>
          <a:bodyPr wrap="square" rtlCol="0">
            <a:spAutoFit/>
          </a:bodyPr>
          <a:lstStyle/>
          <a:p>
            <a:pPr algn="ctr"/>
            <a:r>
              <a:rPr lang="mn-MN" sz="1600" dirty="0">
                <a:latin typeface="Arial" panose="020B0604020202020204" pitchFamily="34" charset="0"/>
                <a:cs typeface="Arial" panose="020B0604020202020204" pitchFamily="34" charset="0"/>
              </a:rPr>
              <a:t>Эрүүл мэндийн газар  </a:t>
            </a:r>
            <a:r>
              <a:rPr lang="en-US" sz="1600" dirty="0">
                <a:latin typeface="Arial" panose="020B0604020202020204" pitchFamily="34" charset="0"/>
                <a:cs typeface="Arial" panose="020B0604020202020204" pitchFamily="34" charset="0"/>
              </a:rPr>
              <a:t>2 </a:t>
            </a:r>
            <a:r>
              <a:rPr lang="mn-MN" sz="1600" dirty="0">
                <a:latin typeface="Arial" panose="020B0604020202020204" pitchFamily="34" charset="0"/>
                <a:cs typeface="Arial" panose="020B0604020202020204" pitchFamily="34" charset="0"/>
              </a:rPr>
              <a:t>жил дараалан </a:t>
            </a:r>
            <a:r>
              <a:rPr lang="en-US" sz="1600" dirty="0">
                <a:latin typeface="Arial" panose="020B0604020202020204" pitchFamily="34" charset="0"/>
                <a:cs typeface="Arial" panose="020B0604020202020204" pitchFamily="34" charset="0"/>
              </a:rPr>
              <a:t>“</a:t>
            </a:r>
            <a:r>
              <a:rPr lang="mn-MN" sz="1600" dirty="0">
                <a:solidFill>
                  <a:srgbClr val="C00000"/>
                </a:solidFill>
                <a:latin typeface="Arial" panose="020B0604020202020204" pitchFamily="34" charset="0"/>
                <a:cs typeface="Arial" panose="020B0604020202020204" pitchFamily="34" charset="0"/>
              </a:rPr>
              <a:t>ТЭРГҮҮНИЙ АГЕНТЛАГ</a:t>
            </a:r>
            <a:r>
              <a:rPr lang="en-US" sz="1600" dirty="0">
                <a:latin typeface="Arial" panose="020B0604020202020204" pitchFamily="34" charset="0"/>
                <a:cs typeface="Arial" panose="020B0604020202020204" pitchFamily="34" charset="0"/>
              </a:rPr>
              <a:t>”-</a:t>
            </a:r>
            <a:r>
              <a:rPr lang="mn-MN" sz="1600" dirty="0">
                <a:latin typeface="Arial" panose="020B0604020202020204" pitchFamily="34" charset="0"/>
                <a:cs typeface="Arial" panose="020B0604020202020204" pitchFamily="34" charset="0"/>
              </a:rPr>
              <a:t>аар шалгарлаа</a:t>
            </a:r>
            <a:endParaRPr lang="en-US" sz="16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C69043C8-8C57-E224-A65C-33CCFEDA1D22}"/>
              </a:ext>
            </a:extLst>
          </p:cNvPr>
          <p:cNvSpPr txBox="1"/>
          <p:nvPr/>
        </p:nvSpPr>
        <p:spPr>
          <a:xfrm>
            <a:off x="6552030" y="1217104"/>
            <a:ext cx="2581487" cy="1754326"/>
          </a:xfrm>
          <a:prstGeom prst="rect">
            <a:avLst/>
          </a:prstGeom>
          <a:noFill/>
        </p:spPr>
        <p:txBody>
          <a:bodyPr wrap="square">
            <a:spAutoFit/>
          </a:bodyPr>
          <a:lstStyle/>
          <a:p>
            <a:r>
              <a:rPr lang="mn-MN" b="0" i="0" dirty="0">
                <a:effectLst/>
                <a:latin typeface="Arial" panose="020B0604020202020204" pitchFamily="34" charset="0"/>
                <a:cs typeface="Arial" panose="020B0604020202020204" pitchFamily="34" charset="0"/>
              </a:rPr>
              <a:t>Зоонозын өвчин судлалын төв </a:t>
            </a:r>
          </a:p>
          <a:p>
            <a:r>
              <a:rPr lang="mn-MN" dirty="0">
                <a:latin typeface="Arial" panose="020B0604020202020204" pitchFamily="34" charset="0"/>
                <a:cs typeface="Arial" panose="020B0604020202020204" pitchFamily="34" charset="0"/>
              </a:rPr>
              <a:t>2023 оны улсын </a:t>
            </a:r>
            <a:r>
              <a:rPr lang="mn-MN" dirty="0">
                <a:solidFill>
                  <a:srgbClr val="C00000"/>
                </a:solidFill>
                <a:latin typeface="Arial" panose="020B0604020202020204" pitchFamily="34" charset="0"/>
                <a:cs typeface="Arial" panose="020B0604020202020204" pitchFamily="34" charset="0"/>
              </a:rPr>
              <a:t>“ТЭРГҮҮНИЙ БАЙГУУЛЛАГА</a:t>
            </a:r>
            <a:r>
              <a:rPr lang="mn-MN" dirty="0">
                <a:latin typeface="Arial" panose="020B0604020202020204" pitchFamily="34" charset="0"/>
                <a:cs typeface="Arial" panose="020B0604020202020204" pitchFamily="34" charset="0"/>
              </a:rPr>
              <a:t>”-аар шалгарлаа</a:t>
            </a:r>
            <a:r>
              <a:rPr lang="mn-MN" dirty="0">
                <a:latin typeface="Segoe UI Historic" panose="020B0502040204020203" pitchFamily="34" charset="0"/>
              </a:rPr>
              <a:t>.</a:t>
            </a:r>
            <a:endParaRPr lang="en-US" dirty="0"/>
          </a:p>
        </p:txBody>
      </p:sp>
      <p:pic>
        <p:nvPicPr>
          <p:cNvPr id="44" name="Picture 43">
            <a:extLst>
              <a:ext uri="{FF2B5EF4-FFF2-40B4-BE49-F238E27FC236}">
                <a16:creationId xmlns:a16="http://schemas.microsoft.com/office/drawing/2014/main" id="{51DD0958-8C3C-25D8-FBD6-C74B87EF23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12925" y="1085827"/>
            <a:ext cx="2367068" cy="1531949"/>
          </a:xfrm>
          <a:prstGeom prst="rect">
            <a:avLst/>
          </a:prstGeom>
        </p:spPr>
      </p:pic>
      <p:sp>
        <p:nvSpPr>
          <p:cNvPr id="45" name="TextBox 44">
            <a:extLst>
              <a:ext uri="{FF2B5EF4-FFF2-40B4-BE49-F238E27FC236}">
                <a16:creationId xmlns:a16="http://schemas.microsoft.com/office/drawing/2014/main" id="{D3A17798-6C92-F267-1FB7-CA16DCF0BC26}"/>
              </a:ext>
            </a:extLst>
          </p:cNvPr>
          <p:cNvSpPr txBox="1"/>
          <p:nvPr/>
        </p:nvSpPr>
        <p:spPr>
          <a:xfrm>
            <a:off x="9078176" y="2567599"/>
            <a:ext cx="2723436" cy="1200329"/>
          </a:xfrm>
          <a:prstGeom prst="rect">
            <a:avLst/>
          </a:prstGeom>
          <a:noFill/>
        </p:spPr>
        <p:txBody>
          <a:bodyPr wrap="square" rtlCol="0">
            <a:spAutoFit/>
          </a:bodyPr>
          <a:lstStyle/>
          <a:p>
            <a:pPr algn="ctr"/>
            <a:r>
              <a:rPr lang="mn-MN" dirty="0">
                <a:latin typeface="Arial" panose="020B0604020202020204" pitchFamily="34" charset="0"/>
                <a:cs typeface="Arial" panose="020B0604020202020204" pitchFamily="34" charset="0"/>
              </a:rPr>
              <a:t>Уянсэтгэл, Нарны дөш ӨЭМТ нь олон улсын </a:t>
            </a:r>
            <a:r>
              <a:rPr lang="en-US" dirty="0">
                <a:latin typeface="Arial" panose="020B0604020202020204" pitchFamily="34" charset="0"/>
                <a:cs typeface="Arial" panose="020B0604020202020204" pitchFamily="34" charset="0"/>
              </a:rPr>
              <a:t>“</a:t>
            </a:r>
            <a:r>
              <a:rPr lang="en-US" dirty="0">
                <a:solidFill>
                  <a:srgbClr val="C00000"/>
                </a:solidFill>
                <a:latin typeface="Arial" panose="020B0604020202020204" pitchFamily="34" charset="0"/>
                <a:cs typeface="Arial" panose="020B0604020202020204" pitchFamily="34" charset="0"/>
              </a:rPr>
              <a:t>ISO 9001:2015</a:t>
            </a:r>
            <a:r>
              <a:rPr lang="en-US" dirty="0">
                <a:latin typeface="Arial" panose="020B0604020202020204" pitchFamily="34" charset="0"/>
                <a:cs typeface="Arial" panose="020B0604020202020204" pitchFamily="34" charset="0"/>
              </a:rPr>
              <a:t>” </a:t>
            </a:r>
            <a:r>
              <a:rPr lang="mn-MN" dirty="0">
                <a:latin typeface="Arial" panose="020B0604020202020204" pitchFamily="34" charset="0"/>
                <a:cs typeface="Arial" panose="020B0604020202020204" pitchFamily="34" charset="0"/>
              </a:rPr>
              <a:t>амжилттай хамгааллаа.</a:t>
            </a:r>
            <a:endParaRPr lang="en-US" dirty="0">
              <a:latin typeface="Arial" panose="020B0604020202020204" pitchFamily="34" charset="0"/>
              <a:cs typeface="Arial" panose="020B0604020202020204" pitchFamily="34" charset="0"/>
            </a:endParaRPr>
          </a:p>
        </p:txBody>
      </p:sp>
      <p:pic>
        <p:nvPicPr>
          <p:cNvPr id="50" name="Picture 49">
            <a:extLst>
              <a:ext uri="{FF2B5EF4-FFF2-40B4-BE49-F238E27FC236}">
                <a16:creationId xmlns:a16="http://schemas.microsoft.com/office/drawing/2014/main" id="{3EB0FDE7-6108-A9FA-AECA-DDBFF23F20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69349" y="4108881"/>
            <a:ext cx="773424" cy="386712"/>
          </a:xfrm>
          <a:prstGeom prst="rect">
            <a:avLst/>
          </a:prstGeom>
        </p:spPr>
      </p:pic>
      <p:sp>
        <p:nvSpPr>
          <p:cNvPr id="51" name="Rectangle 50">
            <a:extLst>
              <a:ext uri="{FF2B5EF4-FFF2-40B4-BE49-F238E27FC236}">
                <a16:creationId xmlns:a16="http://schemas.microsoft.com/office/drawing/2014/main" id="{06706E00-2980-0C56-ABF1-18416F4D41B0}"/>
              </a:ext>
            </a:extLst>
          </p:cNvPr>
          <p:cNvSpPr/>
          <p:nvPr/>
        </p:nvSpPr>
        <p:spPr>
          <a:xfrm>
            <a:off x="7180500" y="4071405"/>
            <a:ext cx="5306993" cy="461665"/>
          </a:xfrm>
          <a:prstGeom prst="rect">
            <a:avLst/>
          </a:prstGeom>
          <a:noFill/>
        </p:spPr>
        <p:txBody>
          <a:bodyPr wrap="square" lIns="91440" tIns="45720" rIns="91440" bIns="45720">
            <a:spAutoFit/>
          </a:bodyPr>
          <a:lstStyle/>
          <a:p>
            <a:pPr algn="ctr"/>
            <a:r>
              <a:rPr lang="mn-MN" sz="2400" dirty="0">
                <a:solidFill>
                  <a:srgbClr val="050505"/>
                </a:solidFill>
                <a:effectLst>
                  <a:outerShdw blurRad="50800" dist="50800" dir="5400000" algn="ctr" rotWithShape="0">
                    <a:srgbClr val="00237C"/>
                  </a:outerShdw>
                </a:effectLst>
                <a:latin typeface="Arial" panose="020B0604020202020204" pitchFamily="34" charset="0"/>
                <a:cs typeface="Arial" panose="020B0604020202020204" pitchFamily="34" charset="0"/>
              </a:rPr>
              <a:t>УЛСЫН ТЭРГҮҮНИЙ </a:t>
            </a:r>
            <a:r>
              <a:rPr lang="mn-MN" sz="2400" b="0" i="0" dirty="0">
                <a:solidFill>
                  <a:srgbClr val="050505"/>
                </a:solidFill>
                <a:effectLst>
                  <a:outerShdw blurRad="50800" dist="50800" dir="5400000" algn="ctr" rotWithShape="0">
                    <a:srgbClr val="00237C"/>
                  </a:outerShdw>
                </a:effectLst>
                <a:latin typeface="Arial" panose="020B0604020202020204" pitchFamily="34" charset="0"/>
                <a:cs typeface="Arial" panose="020B0604020202020204" pitchFamily="34" charset="0"/>
              </a:rPr>
              <a:t>ӨЭМТ</a:t>
            </a:r>
            <a:endParaRPr lang="en-US" sz="2400" b="0" cap="none" spc="0" dirty="0">
              <a:ln w="0"/>
              <a:solidFill>
                <a:schemeClr val="accent1"/>
              </a:solidFill>
              <a:effectLst>
                <a:outerShdw blurRad="50800" dist="50800" dir="5400000" algn="ctr" rotWithShape="0">
                  <a:srgbClr val="00237C"/>
                </a:outerShdw>
              </a:effectLst>
              <a:latin typeface="Arial" panose="020B0604020202020204" pitchFamily="34" charset="0"/>
              <a:cs typeface="Arial" panose="020B0604020202020204" pitchFamily="34" charset="0"/>
            </a:endParaRPr>
          </a:p>
        </p:txBody>
      </p:sp>
      <p:pic>
        <p:nvPicPr>
          <p:cNvPr id="53" name="Picture 52">
            <a:extLst>
              <a:ext uri="{FF2B5EF4-FFF2-40B4-BE49-F238E27FC236}">
                <a16:creationId xmlns:a16="http://schemas.microsoft.com/office/drawing/2014/main" id="{0BBE86DD-C946-6253-A501-4E919DF47C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47456" y="4533540"/>
            <a:ext cx="2386061" cy="1321421"/>
          </a:xfrm>
          <a:prstGeom prst="rect">
            <a:avLst/>
          </a:prstGeom>
        </p:spPr>
      </p:pic>
      <p:sp>
        <p:nvSpPr>
          <p:cNvPr id="56" name="TextBox 55">
            <a:extLst>
              <a:ext uri="{FF2B5EF4-FFF2-40B4-BE49-F238E27FC236}">
                <a16:creationId xmlns:a16="http://schemas.microsoft.com/office/drawing/2014/main" id="{BEBFE683-CC07-630E-A5BC-77289E562441}"/>
              </a:ext>
            </a:extLst>
          </p:cNvPr>
          <p:cNvSpPr txBox="1"/>
          <p:nvPr/>
        </p:nvSpPr>
        <p:spPr>
          <a:xfrm>
            <a:off x="9045541" y="4489029"/>
            <a:ext cx="3312111" cy="1477328"/>
          </a:xfrm>
          <a:prstGeom prst="rect">
            <a:avLst/>
          </a:prstGeom>
          <a:noFill/>
        </p:spPr>
        <p:txBody>
          <a:bodyPr wrap="square" rtlCol="0">
            <a:spAutoFit/>
          </a:bodyPr>
          <a:lstStyle/>
          <a:p>
            <a:pPr algn="ctr"/>
            <a:r>
              <a:rPr lang="mn-MN" b="1" i="0" dirty="0">
                <a:solidFill>
                  <a:srgbClr val="050505"/>
                </a:solidFill>
                <a:effectLst/>
                <a:latin typeface="Segoe UI Historic" panose="020B0502040204020203" pitchFamily="34" charset="0"/>
              </a:rPr>
              <a:t>“Уян сэтгэл" </a:t>
            </a:r>
            <a:r>
              <a:rPr lang="mn-MN" b="0" i="0" dirty="0">
                <a:solidFill>
                  <a:srgbClr val="050505"/>
                </a:solidFill>
                <a:effectLst/>
                <a:latin typeface="Arial" panose="020B0604020202020204" pitchFamily="34" charset="0"/>
                <a:cs typeface="Arial" panose="020B0604020202020204" pitchFamily="34" charset="0"/>
              </a:rPr>
              <a:t>өрхийн эрүүл мэндийн төв </a:t>
            </a:r>
            <a:r>
              <a:rPr lang="mn-MN" b="0" i="0" dirty="0">
                <a:solidFill>
                  <a:srgbClr val="050505"/>
                </a:solidFill>
                <a:effectLst/>
                <a:latin typeface="Segoe UI Historic" panose="020B0502040204020203" pitchFamily="34" charset="0"/>
              </a:rPr>
              <a:t>орон нутгаас анхны “</a:t>
            </a:r>
            <a:r>
              <a:rPr lang="mn-MN" b="0" i="0" dirty="0">
                <a:solidFill>
                  <a:srgbClr val="C00000"/>
                </a:solidFill>
                <a:effectLst/>
                <a:latin typeface="Segoe UI Historic" panose="020B0502040204020203" pitchFamily="34" charset="0"/>
              </a:rPr>
              <a:t>УЛСЫН ТЭРГҮҮНИЙ ӨРХИЙН ЭРҮҮЛ МЭНДИЙН ТӨВ</a:t>
            </a:r>
            <a:r>
              <a:rPr lang="mn-MN" b="0" i="0" dirty="0">
                <a:solidFill>
                  <a:srgbClr val="050505"/>
                </a:solidFill>
                <a:effectLst/>
                <a:latin typeface="Segoe UI Historic" panose="020B0502040204020203" pitchFamily="34" charset="0"/>
              </a:rPr>
              <a:t>" боллоо.</a:t>
            </a:r>
            <a:endParaRPr lang="en-US" dirty="0">
              <a:latin typeface="Arial" panose="020B0604020202020204" pitchFamily="34" charset="0"/>
              <a:cs typeface="Arial" panose="020B0604020202020204" pitchFamily="34" charset="0"/>
            </a:endParaRPr>
          </a:p>
        </p:txBody>
      </p:sp>
      <p:pic>
        <p:nvPicPr>
          <p:cNvPr id="60" name="Picture 59">
            <a:extLst>
              <a:ext uri="{FF2B5EF4-FFF2-40B4-BE49-F238E27FC236}">
                <a16:creationId xmlns:a16="http://schemas.microsoft.com/office/drawing/2014/main" id="{2C4F24A2-C087-336B-4651-392D077416E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0923" y="3882912"/>
            <a:ext cx="1749392" cy="768639"/>
          </a:xfrm>
          <a:prstGeom prst="rect">
            <a:avLst/>
          </a:prstGeom>
        </p:spPr>
      </p:pic>
      <p:sp>
        <p:nvSpPr>
          <p:cNvPr id="61" name="TextBox 60">
            <a:extLst>
              <a:ext uri="{FF2B5EF4-FFF2-40B4-BE49-F238E27FC236}">
                <a16:creationId xmlns:a16="http://schemas.microsoft.com/office/drawing/2014/main" id="{F80A39F6-AA1B-288D-2E78-378AF455B810}"/>
              </a:ext>
            </a:extLst>
          </p:cNvPr>
          <p:cNvSpPr txBox="1"/>
          <p:nvPr/>
        </p:nvSpPr>
        <p:spPr>
          <a:xfrm>
            <a:off x="439275" y="4651551"/>
            <a:ext cx="3084046" cy="1477328"/>
          </a:xfrm>
          <a:prstGeom prst="rect">
            <a:avLst/>
          </a:prstGeom>
          <a:noFill/>
        </p:spPr>
        <p:txBody>
          <a:bodyPr wrap="square" rtlCol="0">
            <a:spAutoFit/>
          </a:bodyPr>
          <a:lstStyle/>
          <a:p>
            <a:r>
              <a:rPr lang="mn-MN" dirty="0">
                <a:latin typeface="Arial" panose="020B0604020202020204" pitchFamily="34" charset="0"/>
                <a:cs typeface="Arial" panose="020B0604020202020204" pitchFamily="34" charset="0"/>
              </a:rPr>
              <a:t>2023 үйл ажиллагааны гүйцэтгэлд хийсэн хяналт шинжилгээ үнэлгээний дүнгээр </a:t>
            </a:r>
            <a:r>
              <a:rPr lang="mn-MN" dirty="0">
                <a:solidFill>
                  <a:srgbClr val="C00000"/>
                </a:solidFill>
                <a:latin typeface="Arial" panose="020B0604020202020204" pitchFamily="34" charset="0"/>
                <a:cs typeface="Arial" panose="020B0604020202020204" pitchFamily="34" charset="0"/>
              </a:rPr>
              <a:t>САЙН</a:t>
            </a:r>
            <a:r>
              <a:rPr lang="mn-MN" dirty="0">
                <a:latin typeface="Arial" panose="020B0604020202020204" pitchFamily="34" charset="0"/>
                <a:cs typeface="Arial" panose="020B0604020202020204" pitchFamily="34" charset="0"/>
              </a:rPr>
              <a:t> дүнтэй үнэлэгдсэн.</a:t>
            </a:r>
            <a:endParaRPr lang="en-US" dirty="0">
              <a:latin typeface="Arial" panose="020B0604020202020204" pitchFamily="34" charset="0"/>
              <a:cs typeface="Arial" panose="020B0604020202020204" pitchFamily="34" charset="0"/>
            </a:endParaRPr>
          </a:p>
        </p:txBody>
      </p:sp>
      <p:graphicFrame>
        <p:nvGraphicFramePr>
          <p:cNvPr id="63" name="Chart 62">
            <a:extLst>
              <a:ext uri="{FF2B5EF4-FFF2-40B4-BE49-F238E27FC236}">
                <a16:creationId xmlns:a16="http://schemas.microsoft.com/office/drawing/2014/main" id="{9A8085EA-D33E-4F45-9D9F-790C48CF1F53}"/>
              </a:ext>
            </a:extLst>
          </p:cNvPr>
          <p:cNvGraphicFramePr/>
          <p:nvPr>
            <p:extLst>
              <p:ext uri="{D42A27DB-BD31-4B8C-83A1-F6EECF244321}">
                <p14:modId xmlns:p14="http://schemas.microsoft.com/office/powerpoint/2010/main" val="1481611696"/>
              </p:ext>
            </p:extLst>
          </p:nvPr>
        </p:nvGraphicFramePr>
        <p:xfrm>
          <a:off x="3267005" y="3966905"/>
          <a:ext cx="3312111" cy="2789495"/>
        </p:xfrm>
        <a:graphic>
          <a:graphicData uri="http://schemas.openxmlformats.org/drawingml/2006/chart">
            <c:chart xmlns:c="http://schemas.openxmlformats.org/drawingml/2006/chart" xmlns:r="http://schemas.openxmlformats.org/officeDocument/2006/relationships" r:id="rId11"/>
          </a:graphicData>
        </a:graphic>
      </p:graphicFrame>
    </p:spTree>
    <p:extLst>
      <p:ext uri="{BB962C8B-B14F-4D97-AF65-F5344CB8AC3E}">
        <p14:creationId xmlns:p14="http://schemas.microsoft.com/office/powerpoint/2010/main" val="31935947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998835-4597-4206-A67A-D5E09AAB6AA8}"/>
              </a:ext>
            </a:extLst>
          </p:cNvPr>
          <p:cNvSpPr/>
          <p:nvPr/>
        </p:nvSpPr>
        <p:spPr>
          <a:xfrm>
            <a:off x="297180" y="21224"/>
            <a:ext cx="11894820" cy="923330"/>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endParaRPr lang="mn" sz="3200" b="1" dirty="0">
              <a:solidFill>
                <a:srgbClr val="FFFFFF"/>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9F4A937-BC89-4C2F-AEE6-E526EC7C60BA}"/>
              </a:ext>
            </a:extLst>
          </p:cNvPr>
          <p:cNvSpPr/>
          <p:nvPr/>
        </p:nvSpPr>
        <p:spPr>
          <a:xfrm>
            <a:off x="0" y="0"/>
            <a:ext cx="297180" cy="92333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0000"/>
              </a:solidFill>
            </a:endParaRPr>
          </a:p>
        </p:txBody>
      </p:sp>
      <p:pic>
        <p:nvPicPr>
          <p:cNvPr id="6" name="Picture 5">
            <a:extLst>
              <a:ext uri="{FF2B5EF4-FFF2-40B4-BE49-F238E27FC236}">
                <a16:creationId xmlns:a16="http://schemas.microsoft.com/office/drawing/2014/main" id="{9FD06BEF-99DD-4286-97C7-5000D5BC7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2712" y="11120"/>
            <a:ext cx="2476846" cy="917204"/>
          </a:xfrm>
          <a:prstGeom prst="rect">
            <a:avLst/>
          </a:prstGeom>
        </p:spPr>
      </p:pic>
      <p:pic>
        <p:nvPicPr>
          <p:cNvPr id="46" name="Picture 2">
            <a:extLst>
              <a:ext uri="{FF2B5EF4-FFF2-40B4-BE49-F238E27FC236}">
                <a16:creationId xmlns:a16="http://schemas.microsoft.com/office/drawing/2014/main" id="{3A84116B-41F1-4B14-226E-A8AFFC226A9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2797" y="1836405"/>
            <a:ext cx="5546405" cy="2263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E7947B7F-78D2-C071-3845-26F0CF71F3C6}"/>
              </a:ext>
            </a:extLst>
          </p:cNvPr>
          <p:cNvSpPr txBox="1"/>
          <p:nvPr/>
        </p:nvSpPr>
        <p:spPr>
          <a:xfrm>
            <a:off x="2235200" y="4282415"/>
            <a:ext cx="8724900" cy="646331"/>
          </a:xfrm>
          <a:prstGeom prst="rect">
            <a:avLst/>
          </a:prstGeom>
          <a:noFill/>
        </p:spPr>
        <p:txBody>
          <a:bodyPr wrap="square" rtlCol="0">
            <a:spAutoFit/>
          </a:bodyPr>
          <a:lstStyle/>
          <a:p>
            <a:r>
              <a:rPr lang="mn-MN" sz="3600" b="1" i="1" dirty="0">
                <a:solidFill>
                  <a:srgbClr val="00227D"/>
                </a:solidFill>
                <a:latin typeface="Arial" panose="020B0604020202020204" pitchFamily="34" charset="0"/>
                <a:cs typeface="Arial" panose="020B0604020202020204" pitchFamily="34" charset="0"/>
              </a:rPr>
              <a:t>ЭРҮҮЛ ИРЭЭДҮЙН ТӨЛӨӨ ХАМТДАА</a:t>
            </a:r>
            <a:endParaRPr lang="en-US" sz="3600" b="1" i="1" dirty="0">
              <a:solidFill>
                <a:srgbClr val="00227D"/>
              </a:solidFill>
              <a:latin typeface="Brush Script MT" panose="03060802040406070304" pitchFamily="66" charset="0"/>
              <a:cs typeface="Arial" panose="020B0604020202020204" pitchFamily="34" charset="0"/>
            </a:endParaRPr>
          </a:p>
        </p:txBody>
      </p:sp>
    </p:spTree>
    <p:extLst>
      <p:ext uri="{BB962C8B-B14F-4D97-AF65-F5344CB8AC3E}">
        <p14:creationId xmlns:p14="http://schemas.microsoft.com/office/powerpoint/2010/main" val="3784737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51104" y="1010654"/>
            <a:ext cx="5099304" cy="360946"/>
          </a:xfrm>
          <a:prstGeom prst="rect">
            <a:avLst/>
          </a:prstGeom>
          <a:noFill/>
        </p:spPr>
        <p:txBody>
          <a:bodyPr lIns="0" tIns="0" rIns="0" bIns="0">
            <a:noAutofit/>
          </a:bodyPr>
          <a:lstStyle/>
          <a:p>
            <a:pPr marL="0" marR="0" indent="0" algn="ctr"/>
            <a:endParaRPr lang="mn" sz="1800" b="1" dirty="0">
              <a:latin typeface="Tahoma"/>
            </a:endParaRPr>
          </a:p>
        </p:txBody>
      </p:sp>
      <p:sp>
        <p:nvSpPr>
          <p:cNvPr id="11" name="Rectangle 10"/>
          <p:cNvSpPr/>
          <p:nvPr/>
        </p:nvSpPr>
        <p:spPr>
          <a:xfrm>
            <a:off x="6440424" y="877824"/>
            <a:ext cx="5425440" cy="530352"/>
          </a:xfrm>
          <a:prstGeom prst="rect">
            <a:avLst/>
          </a:prstGeom>
          <a:noFill/>
        </p:spPr>
        <p:txBody>
          <a:bodyPr lIns="0" tIns="0" rIns="0" bIns="0">
            <a:noAutofit/>
          </a:bodyPr>
          <a:lstStyle/>
          <a:p>
            <a:pPr marL="0" marR="0" indent="0" algn="ctr"/>
            <a:endParaRPr lang="mn" sz="1800" b="1" dirty="0">
              <a:latin typeface="Tahoma"/>
            </a:endParaRPr>
          </a:p>
        </p:txBody>
      </p:sp>
      <p:pic>
        <p:nvPicPr>
          <p:cNvPr id="19" name="Picture 18">
            <a:extLst>
              <a:ext uri="{FF2B5EF4-FFF2-40B4-BE49-F238E27FC236}">
                <a16:creationId xmlns:a16="http://schemas.microsoft.com/office/drawing/2014/main" id="{1910ECC0-F96B-4744-979D-BD45EBF92116}"/>
              </a:ext>
            </a:extLst>
          </p:cNvPr>
          <p:cNvPicPr>
            <a:picLocks noChangeAspect="1"/>
          </p:cNvPicPr>
          <p:nvPr/>
        </p:nvPicPr>
        <p:blipFill>
          <a:blip r:embed="rId3"/>
          <a:stretch>
            <a:fillRect/>
          </a:stretch>
        </p:blipFill>
        <p:spPr>
          <a:xfrm>
            <a:off x="6725031" y="1843727"/>
            <a:ext cx="4914482" cy="20878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22" name="Chart 21">
            <a:extLst>
              <a:ext uri="{FF2B5EF4-FFF2-40B4-BE49-F238E27FC236}">
                <a16:creationId xmlns:a16="http://schemas.microsoft.com/office/drawing/2014/main" id="{D475F476-DD2C-E2FE-F730-35EBDED6677A}"/>
              </a:ext>
            </a:extLst>
          </p:cNvPr>
          <p:cNvGraphicFramePr>
            <a:graphicFrameLocks/>
          </p:cNvGraphicFramePr>
          <p:nvPr>
            <p:extLst>
              <p:ext uri="{D42A27DB-BD31-4B8C-83A1-F6EECF244321}">
                <p14:modId xmlns:p14="http://schemas.microsoft.com/office/powerpoint/2010/main" val="2006097851"/>
              </p:ext>
            </p:extLst>
          </p:nvPr>
        </p:nvGraphicFramePr>
        <p:xfrm>
          <a:off x="41389" y="1758985"/>
          <a:ext cx="6191245" cy="3443636"/>
        </p:xfrm>
        <a:graphic>
          <a:graphicData uri="http://schemas.openxmlformats.org/drawingml/2006/chart">
            <c:chart xmlns:c="http://schemas.openxmlformats.org/drawingml/2006/chart" xmlns:r="http://schemas.openxmlformats.org/officeDocument/2006/relationships" r:id="rId4"/>
          </a:graphicData>
        </a:graphic>
      </p:graphicFrame>
      <p:sp>
        <p:nvSpPr>
          <p:cNvPr id="24" name="TextBox 23">
            <a:extLst>
              <a:ext uri="{FF2B5EF4-FFF2-40B4-BE49-F238E27FC236}">
                <a16:creationId xmlns:a16="http://schemas.microsoft.com/office/drawing/2014/main" id="{03021DA9-4E02-4764-BE7F-E20AA5490DDC}"/>
              </a:ext>
            </a:extLst>
          </p:cNvPr>
          <p:cNvSpPr txBox="1"/>
          <p:nvPr/>
        </p:nvSpPr>
        <p:spPr>
          <a:xfrm>
            <a:off x="126676" y="1143086"/>
            <a:ext cx="6709718" cy="646331"/>
          </a:xfrm>
          <a:prstGeom prst="rect">
            <a:avLst/>
          </a:prstGeom>
          <a:noFill/>
        </p:spPr>
        <p:txBody>
          <a:bodyPr wrap="square">
            <a:spAutoFit/>
          </a:bodyPr>
          <a:lstStyle/>
          <a:p>
            <a:pPr algn="ctr"/>
            <a:r>
              <a:rPr lang="mn-MN" b="1" dirty="0">
                <a:latin typeface="Arial" panose="020B0604020202020204" pitchFamily="34" charset="0"/>
                <a:cs typeface="Arial" panose="020B0604020202020204" pitchFamily="34" charset="0"/>
              </a:rPr>
              <a:t>Тав </a:t>
            </a:r>
            <a:r>
              <a:rPr lang="mn" sz="1800" b="1" dirty="0">
                <a:latin typeface="Arial" panose="020B0604020202020204" pitchFamily="34" charset="0"/>
                <a:cs typeface="Arial" panose="020B0604020202020204" pitchFamily="34" charset="0"/>
              </a:rPr>
              <a:t>хүртэлх насны хүүхдийн эндэгдэл, 1000 </a:t>
            </a:r>
            <a:endParaRPr lang="mn-MN" sz="1800" b="1" dirty="0">
              <a:latin typeface="Arial" panose="020B0604020202020204" pitchFamily="34" charset="0"/>
              <a:cs typeface="Arial" panose="020B0604020202020204" pitchFamily="34" charset="0"/>
            </a:endParaRPr>
          </a:p>
          <a:p>
            <a:pPr algn="ctr"/>
            <a:r>
              <a:rPr lang="mn" sz="1800" b="1" dirty="0">
                <a:latin typeface="Arial" panose="020B0604020202020204" pitchFamily="34" charset="0"/>
                <a:cs typeface="Arial" panose="020B0604020202020204" pitchFamily="34" charset="0"/>
              </a:rPr>
              <a:t>амьд төрөлт</a:t>
            </a:r>
            <a:r>
              <a:rPr lang="mn-MN" sz="1800" b="1" dirty="0">
                <a:latin typeface="Arial" panose="020B0604020202020204" pitchFamily="34" charset="0"/>
                <a:cs typeface="Arial" panose="020B0604020202020204" pitchFamily="34" charset="0"/>
              </a:rPr>
              <a:t>, сүүлийн 7 жилээр</a:t>
            </a:r>
            <a:endParaRPr lang="mn"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E209A39A-2228-42C8-A8ED-B1F900D131DA}"/>
              </a:ext>
            </a:extLst>
          </p:cNvPr>
          <p:cNvSpPr txBox="1"/>
          <p:nvPr/>
        </p:nvSpPr>
        <p:spPr>
          <a:xfrm>
            <a:off x="6829842" y="1111763"/>
            <a:ext cx="5199090" cy="646331"/>
          </a:xfrm>
          <a:prstGeom prst="rect">
            <a:avLst/>
          </a:prstGeom>
          <a:noFill/>
        </p:spPr>
        <p:txBody>
          <a:bodyPr wrap="square">
            <a:spAutoFit/>
          </a:bodyPr>
          <a:lstStyle/>
          <a:p>
            <a:pPr algn="ctr"/>
            <a:r>
              <a:rPr lang="mn-MN" b="1" dirty="0">
                <a:latin typeface="Arial" panose="020B0604020202020204" pitchFamily="34" charset="0"/>
                <a:cs typeface="Arial" panose="020B0604020202020204" pitchFamily="34" charset="0"/>
              </a:rPr>
              <a:t>Нялхсын  эндэгдэл, 1000 амьд төрөлт, сүүлийн 10 жилийн </a:t>
            </a:r>
          </a:p>
        </p:txBody>
      </p:sp>
      <p:graphicFrame>
        <p:nvGraphicFramePr>
          <p:cNvPr id="27" name="Chart 26">
            <a:extLst>
              <a:ext uri="{FF2B5EF4-FFF2-40B4-BE49-F238E27FC236}">
                <a16:creationId xmlns:a16="http://schemas.microsoft.com/office/drawing/2014/main" id="{0F3C1C5D-F774-5CDA-E100-4B770BBE8885}"/>
              </a:ext>
            </a:extLst>
          </p:cNvPr>
          <p:cNvGraphicFramePr>
            <a:graphicFrameLocks/>
          </p:cNvGraphicFramePr>
          <p:nvPr>
            <p:extLst>
              <p:ext uri="{D42A27DB-BD31-4B8C-83A1-F6EECF244321}">
                <p14:modId xmlns:p14="http://schemas.microsoft.com/office/powerpoint/2010/main" val="836580101"/>
              </p:ext>
            </p:extLst>
          </p:nvPr>
        </p:nvGraphicFramePr>
        <p:xfrm>
          <a:off x="6642538" y="3995237"/>
          <a:ext cx="4996975"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12" name="Oval 11">
            <a:extLst>
              <a:ext uri="{FF2B5EF4-FFF2-40B4-BE49-F238E27FC236}">
                <a16:creationId xmlns:a16="http://schemas.microsoft.com/office/drawing/2014/main" id="{2A3724FD-A062-498C-8696-ABECD02218FA}"/>
              </a:ext>
            </a:extLst>
          </p:cNvPr>
          <p:cNvSpPr/>
          <p:nvPr/>
        </p:nvSpPr>
        <p:spPr>
          <a:xfrm>
            <a:off x="5347244" y="2311789"/>
            <a:ext cx="592457" cy="1683448"/>
          </a:xfrm>
          <a:prstGeom prst="ellipse">
            <a:avLst/>
          </a:prstGeom>
          <a:noFill/>
          <a:ln w="952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lvl1pPr marL="0" indent="0">
              <a:defRPr sz="1100">
                <a:solidFill>
                  <a:schemeClr val="accent1"/>
                </a:solidFill>
                <a:latin typeface="+mn-lt"/>
                <a:ea typeface="+mn-ea"/>
                <a:cs typeface="+mn-cs"/>
              </a:defRPr>
            </a:lvl1pPr>
            <a:lvl2pPr marL="457200" indent="0">
              <a:defRPr sz="1100">
                <a:solidFill>
                  <a:schemeClr val="accent1"/>
                </a:solidFill>
                <a:latin typeface="+mn-lt"/>
                <a:ea typeface="+mn-ea"/>
                <a:cs typeface="+mn-cs"/>
              </a:defRPr>
            </a:lvl2pPr>
            <a:lvl3pPr marL="914400" indent="0">
              <a:defRPr sz="1100">
                <a:solidFill>
                  <a:schemeClr val="accent1"/>
                </a:solidFill>
                <a:latin typeface="+mn-lt"/>
                <a:ea typeface="+mn-ea"/>
                <a:cs typeface="+mn-cs"/>
              </a:defRPr>
            </a:lvl3pPr>
            <a:lvl4pPr marL="1371600" indent="0">
              <a:defRPr sz="1100">
                <a:solidFill>
                  <a:schemeClr val="accent1"/>
                </a:solidFill>
                <a:latin typeface="+mn-lt"/>
                <a:ea typeface="+mn-ea"/>
                <a:cs typeface="+mn-cs"/>
              </a:defRPr>
            </a:lvl4pPr>
            <a:lvl5pPr marL="1828800" indent="0">
              <a:defRPr sz="1100">
                <a:solidFill>
                  <a:schemeClr val="accent1"/>
                </a:solidFill>
                <a:latin typeface="+mn-lt"/>
                <a:ea typeface="+mn-ea"/>
                <a:cs typeface="+mn-cs"/>
              </a:defRPr>
            </a:lvl5pPr>
            <a:lvl6pPr marL="2286000" indent="0">
              <a:defRPr sz="1100">
                <a:solidFill>
                  <a:schemeClr val="accent1"/>
                </a:solidFill>
                <a:latin typeface="+mn-lt"/>
                <a:ea typeface="+mn-ea"/>
                <a:cs typeface="+mn-cs"/>
              </a:defRPr>
            </a:lvl6pPr>
            <a:lvl7pPr marL="2743200" indent="0">
              <a:defRPr sz="1100">
                <a:solidFill>
                  <a:schemeClr val="accent1"/>
                </a:solidFill>
                <a:latin typeface="+mn-lt"/>
                <a:ea typeface="+mn-ea"/>
                <a:cs typeface="+mn-cs"/>
              </a:defRPr>
            </a:lvl7pPr>
            <a:lvl8pPr marL="3200400" indent="0">
              <a:defRPr sz="1100">
                <a:solidFill>
                  <a:schemeClr val="accent1"/>
                </a:solidFill>
                <a:latin typeface="+mn-lt"/>
                <a:ea typeface="+mn-ea"/>
                <a:cs typeface="+mn-cs"/>
              </a:defRPr>
            </a:lvl8pPr>
            <a:lvl9pPr marL="3657600" indent="0">
              <a:defRPr sz="1100">
                <a:solidFill>
                  <a:schemeClr val="accen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72C4"/>
              </a:solidFill>
              <a:effectLst/>
              <a:highlight>
                <a:srgbClr val="FFFF00"/>
              </a:highligh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473B67E-83E3-82A0-2072-E876746E77A5}"/>
              </a:ext>
            </a:extLst>
          </p:cNvPr>
          <p:cNvSpPr/>
          <p:nvPr/>
        </p:nvSpPr>
        <p:spPr>
          <a:xfrm>
            <a:off x="0" y="0"/>
            <a:ext cx="12192000" cy="923330"/>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p>
            <a:pPr marL="0" marR="0" indent="0"/>
            <a:r>
              <a:rPr lang="mn-MN" sz="3100" b="1" dirty="0">
                <a:solidFill>
                  <a:srgbClr val="FFFFFF"/>
                </a:solidFill>
                <a:latin typeface="Arial"/>
              </a:rPr>
              <a:t>      </a:t>
            </a:r>
            <a:endParaRPr lang="mn" sz="3200" b="1" dirty="0">
              <a:solidFill>
                <a:srgbClr val="FFFFFF"/>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8F95078-C015-3D1A-22EC-03222C4EF21E}"/>
              </a:ext>
            </a:extLst>
          </p:cNvPr>
          <p:cNvSpPr txBox="1"/>
          <p:nvPr/>
        </p:nvSpPr>
        <p:spPr>
          <a:xfrm>
            <a:off x="955269" y="74757"/>
            <a:ext cx="9376405" cy="1169551"/>
          </a:xfrm>
          <a:prstGeom prst="rect">
            <a:avLst/>
          </a:prstGeom>
          <a:noFill/>
        </p:spPr>
        <p:txBody>
          <a:bodyPr wrap="square" rtlCol="0">
            <a:spAutoFit/>
          </a:bodyPr>
          <a:lstStyle/>
          <a:p>
            <a:r>
              <a:rPr lang="mn-MN" sz="3800" b="1" dirty="0">
                <a:solidFill>
                  <a:schemeClr val="bg1"/>
                </a:solidFill>
                <a:latin typeface="Times New Roman" panose="02020603050405020304" pitchFamily="18" charset="0"/>
                <a:cs typeface="Times New Roman" panose="02020603050405020304" pitchFamily="18" charset="0"/>
              </a:rPr>
              <a:t>Хүүхдийн  эрүүл мэндийн үзүүлэлтээс</a:t>
            </a:r>
            <a:endParaRPr lang="mn" sz="3800" b="1" dirty="0">
              <a:solidFill>
                <a:schemeClr val="bg1"/>
              </a:solidFill>
              <a:latin typeface="Times New Roman" panose="02020603050405020304" pitchFamily="18" charset="0"/>
              <a:cs typeface="Times New Roman" panose="02020603050405020304" pitchFamily="18" charset="0"/>
            </a:endParaRPr>
          </a:p>
          <a:p>
            <a:endParaRPr lang="en-US" sz="3200" dirty="0">
              <a:solidFill>
                <a:schemeClr val="bg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914DFEAF-23CB-5823-2909-BF805DB0BFFF}"/>
              </a:ext>
            </a:extLst>
          </p:cNvPr>
          <p:cNvSpPr/>
          <p:nvPr/>
        </p:nvSpPr>
        <p:spPr>
          <a:xfrm>
            <a:off x="-22860" y="0"/>
            <a:ext cx="297180" cy="92333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4" name="Picture 13">
            <a:extLst>
              <a:ext uri="{FF2B5EF4-FFF2-40B4-BE49-F238E27FC236}">
                <a16:creationId xmlns:a16="http://schemas.microsoft.com/office/drawing/2014/main" id="{8BE92911-63B6-9FCD-7974-91B67845F6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5154" y="12318"/>
            <a:ext cx="2476846" cy="924054"/>
          </a:xfrm>
          <a:prstGeom prst="rect">
            <a:avLst/>
          </a:prstGeom>
        </p:spPr>
      </p:pic>
      <p:sp>
        <p:nvSpPr>
          <p:cNvPr id="2" name="TextBox 1">
            <a:extLst>
              <a:ext uri="{FF2B5EF4-FFF2-40B4-BE49-F238E27FC236}">
                <a16:creationId xmlns:a16="http://schemas.microsoft.com/office/drawing/2014/main" id="{63EC516E-BBC3-41B7-B300-D1FDED42BE63}"/>
              </a:ext>
            </a:extLst>
          </p:cNvPr>
          <p:cNvSpPr txBox="1"/>
          <p:nvPr/>
        </p:nvSpPr>
        <p:spPr>
          <a:xfrm>
            <a:off x="546538" y="5531053"/>
            <a:ext cx="5686096" cy="923330"/>
          </a:xfrm>
          <a:prstGeom prst="rect">
            <a:avLst/>
          </a:prstGeom>
          <a:noFill/>
        </p:spPr>
        <p:txBody>
          <a:bodyPr wrap="square" rtlCol="0">
            <a:spAutoFit/>
          </a:bodyPr>
          <a:lstStyle/>
          <a:p>
            <a:r>
              <a:rPr lang="mn-MN" dirty="0">
                <a:latin typeface="Arial" panose="020B0604020202020204" pitchFamily="34" charset="0"/>
                <a:cs typeface="Arial" panose="020B0604020202020204" pitchFamily="34" charset="0"/>
              </a:rPr>
              <a:t>5 хүртэлх насны хүүхдийн болон нялхас, нярайн эндэгдэл улсын дунджаас өндөр байгаа нь гол тулгамдсан асуудал болж байна.</a:t>
            </a:r>
            <a:endParaRPr lang="en-US" dirty="0">
              <a:latin typeface="Arial" panose="020B0604020202020204" pitchFamily="34"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A0F9516-FA34-C3F3-D0F4-C765F20E6D78}"/>
              </a:ext>
            </a:extLst>
          </p:cNvPr>
          <p:cNvSpPr/>
          <p:nvPr/>
        </p:nvSpPr>
        <p:spPr>
          <a:xfrm>
            <a:off x="7120128" y="4718304"/>
            <a:ext cx="987552" cy="481584"/>
          </a:xfrm>
          <a:prstGeom prst="rect">
            <a:avLst/>
          </a:prstGeom>
          <a:noFill/>
        </p:spPr>
        <p:txBody>
          <a:bodyPr lIns="0" tIns="0" rIns="0" bIns="0">
            <a:noAutofit/>
          </a:bodyPr>
          <a:lstStyle/>
          <a:p>
            <a:pPr marL="0" marR="0" indent="0" algn="ctr"/>
            <a:endParaRPr lang="mn" sz="1800" b="1" dirty="0">
              <a:latin typeface="Tahoma"/>
            </a:endParaRPr>
          </a:p>
        </p:txBody>
      </p:sp>
      <p:sp>
        <p:nvSpPr>
          <p:cNvPr id="4" name="Rectangle 3">
            <a:extLst>
              <a:ext uri="{FF2B5EF4-FFF2-40B4-BE49-F238E27FC236}">
                <a16:creationId xmlns:a16="http://schemas.microsoft.com/office/drawing/2014/main" id="{4D6BFE1B-2C65-61C1-B930-159E9BCCB683}"/>
              </a:ext>
            </a:extLst>
          </p:cNvPr>
          <p:cNvSpPr/>
          <p:nvPr/>
        </p:nvSpPr>
        <p:spPr>
          <a:xfrm>
            <a:off x="8726424" y="4709160"/>
            <a:ext cx="1176528" cy="216408"/>
          </a:xfrm>
          <a:prstGeom prst="rect">
            <a:avLst/>
          </a:prstGeom>
          <a:noFill/>
        </p:spPr>
        <p:txBody>
          <a:bodyPr wrap="none" lIns="0" tIns="0" rIns="0" bIns="0">
            <a:noAutofit/>
          </a:bodyPr>
          <a:lstStyle/>
          <a:p>
            <a:pPr marL="0" marR="0" indent="0" algn="ctr" defTabSz="868680">
              <a:tabLst>
                <a:tab pos="868680" algn="l"/>
              </a:tabLst>
            </a:pPr>
            <a:r>
              <a:rPr lang="mn" sz="1800" b="1" dirty="0">
                <a:latin typeface="Tahoma"/>
              </a:rPr>
              <a:t>	</a:t>
            </a:r>
          </a:p>
        </p:txBody>
      </p:sp>
      <p:sp>
        <p:nvSpPr>
          <p:cNvPr id="5" name="Rectangle 4">
            <a:extLst>
              <a:ext uri="{FF2B5EF4-FFF2-40B4-BE49-F238E27FC236}">
                <a16:creationId xmlns:a16="http://schemas.microsoft.com/office/drawing/2014/main" id="{B69B6164-85DD-FD93-BE2B-33AD0C329294}"/>
              </a:ext>
            </a:extLst>
          </p:cNvPr>
          <p:cNvSpPr/>
          <p:nvPr/>
        </p:nvSpPr>
        <p:spPr>
          <a:xfrm>
            <a:off x="0" y="0"/>
            <a:ext cx="12192000" cy="923330"/>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p>
            <a:pPr marL="0" marR="0" indent="0"/>
            <a:r>
              <a:rPr lang="mn-MN" sz="3100" b="1" dirty="0">
                <a:solidFill>
                  <a:srgbClr val="FFFFFF"/>
                </a:solidFill>
                <a:latin typeface="Arial"/>
              </a:rPr>
              <a:t>      </a:t>
            </a:r>
            <a:endParaRPr lang="mn" sz="3200" b="1" dirty="0">
              <a:solidFill>
                <a:srgbClr val="FFFFFF"/>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79CA85CF-A55B-02C4-3513-70499E1B0E61}"/>
              </a:ext>
            </a:extLst>
          </p:cNvPr>
          <p:cNvSpPr/>
          <p:nvPr/>
        </p:nvSpPr>
        <p:spPr>
          <a:xfrm>
            <a:off x="-22860" y="0"/>
            <a:ext cx="297180" cy="92333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7" name="Picture 6">
            <a:extLst>
              <a:ext uri="{FF2B5EF4-FFF2-40B4-BE49-F238E27FC236}">
                <a16:creationId xmlns:a16="http://schemas.microsoft.com/office/drawing/2014/main" id="{F2ED2EF0-BE8D-113E-0CC1-412BA6DCE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154" y="12318"/>
            <a:ext cx="2476846" cy="911012"/>
          </a:xfrm>
          <a:prstGeom prst="rect">
            <a:avLst/>
          </a:prstGeom>
        </p:spPr>
      </p:pic>
      <p:sp>
        <p:nvSpPr>
          <p:cNvPr id="8" name="TextBox 7">
            <a:extLst>
              <a:ext uri="{FF2B5EF4-FFF2-40B4-BE49-F238E27FC236}">
                <a16:creationId xmlns:a16="http://schemas.microsoft.com/office/drawing/2014/main" id="{E20C77A9-A4B1-1E85-994F-8DD1C4B0AC28}"/>
              </a:ext>
            </a:extLst>
          </p:cNvPr>
          <p:cNvSpPr txBox="1"/>
          <p:nvPr/>
        </p:nvSpPr>
        <p:spPr>
          <a:xfrm>
            <a:off x="479376" y="86402"/>
            <a:ext cx="9333186" cy="677108"/>
          </a:xfrm>
          <a:prstGeom prst="rect">
            <a:avLst/>
          </a:prstGeom>
          <a:noFill/>
        </p:spPr>
        <p:txBody>
          <a:bodyPr wrap="square" rtlCol="0">
            <a:spAutoFit/>
          </a:bodyPr>
          <a:lstStyle/>
          <a:p>
            <a:pPr algn="ctr"/>
            <a:r>
              <a:rPr lang="mn-MN" sz="3800" b="1" dirty="0">
                <a:solidFill>
                  <a:schemeClr val="bg1"/>
                </a:solidFill>
                <a:latin typeface="Times New Roman" panose="02020603050405020304" pitchFamily="18" charset="0"/>
                <a:cs typeface="Times New Roman" panose="02020603050405020304" pitchFamily="18" charset="0"/>
              </a:rPr>
              <a:t>Аймгийн эрүүл мэндийн салбарын бүтэц</a:t>
            </a:r>
            <a:endParaRPr lang="en-US" sz="3800" b="1" dirty="0">
              <a:solidFill>
                <a:schemeClr val="bg1"/>
              </a:solidFill>
              <a:latin typeface="Times New Roman" panose="02020603050405020304" pitchFamily="18" charset="0"/>
              <a:cs typeface="Times New Roman" panose="02020603050405020304" pitchFamily="18" charset="0"/>
            </a:endParaRPr>
          </a:p>
        </p:txBody>
      </p:sp>
      <p:sp>
        <p:nvSpPr>
          <p:cNvPr id="9" name="Text Placeholder 14"/>
          <p:cNvSpPr txBox="1">
            <a:spLocks/>
          </p:cNvSpPr>
          <p:nvPr/>
        </p:nvSpPr>
        <p:spPr>
          <a:xfrm>
            <a:off x="18423" y="1196752"/>
            <a:ext cx="5519854" cy="1042556"/>
          </a:xfrm>
          <a:prstGeom prst="rect">
            <a:avLst/>
          </a:prstGeom>
        </p:spPr>
        <p:txBody>
          <a:bodyPr>
            <a:noAutofit/>
          </a:bodyPr>
          <a:lstStyle/>
          <a:p>
            <a:pPr algn="ctr"/>
            <a:r>
              <a:rPr lang="mn-MN" sz="2400" b="1" dirty="0">
                <a:latin typeface="Arial" pitchFamily="34" charset="0"/>
                <a:cs typeface="Arial" pitchFamily="34" charset="0"/>
              </a:rPr>
              <a:t>Төрийн эрүүл мэндийн байгууллага-25</a:t>
            </a:r>
            <a:br>
              <a:rPr lang="mn-MN" sz="2400" i="1" dirty="0">
                <a:latin typeface="Arial" pitchFamily="34" charset="0"/>
                <a:cs typeface="Arial" pitchFamily="34" charset="0"/>
              </a:rPr>
            </a:br>
            <a:endParaRPr lang="en-US" sz="2400" i="1" dirty="0"/>
          </a:p>
        </p:txBody>
      </p:sp>
      <p:graphicFrame>
        <p:nvGraphicFramePr>
          <p:cNvPr id="10" name="Content Placeholder 3"/>
          <p:cNvGraphicFramePr>
            <a:graphicFrameLocks/>
          </p:cNvGraphicFramePr>
          <p:nvPr>
            <p:extLst>
              <p:ext uri="{D42A27DB-BD31-4B8C-83A1-F6EECF244321}">
                <p14:modId xmlns:p14="http://schemas.microsoft.com/office/powerpoint/2010/main" val="1790792781"/>
              </p:ext>
            </p:extLst>
          </p:nvPr>
        </p:nvGraphicFramePr>
        <p:xfrm>
          <a:off x="479376" y="2132856"/>
          <a:ext cx="4814888" cy="3951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 Placeholder 15"/>
          <p:cNvSpPr txBox="1">
            <a:spLocks/>
          </p:cNvSpPr>
          <p:nvPr/>
        </p:nvSpPr>
        <p:spPr>
          <a:xfrm>
            <a:off x="6132004" y="1318833"/>
            <a:ext cx="6170341" cy="798394"/>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mn-MN" sz="2800" b="1"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Хувийн хэвшил эрүүл мэндийн байгууллага-131 </a:t>
            </a:r>
            <a:endParaRPr kumimoji="0" lang="en-US" sz="2800" b="1"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mn-ea"/>
              <a:cs typeface="+mn-cs"/>
            </a:endParaRPr>
          </a:p>
        </p:txBody>
      </p:sp>
      <p:graphicFrame>
        <p:nvGraphicFramePr>
          <p:cNvPr id="12" name="Content Placeholder 3"/>
          <p:cNvGraphicFramePr>
            <a:graphicFrameLocks/>
          </p:cNvGraphicFramePr>
          <p:nvPr>
            <p:extLst>
              <p:ext uri="{D42A27DB-BD31-4B8C-83A1-F6EECF244321}">
                <p14:modId xmlns:p14="http://schemas.microsoft.com/office/powerpoint/2010/main" val="2438012052"/>
              </p:ext>
            </p:extLst>
          </p:nvPr>
        </p:nvGraphicFramePr>
        <p:xfrm>
          <a:off x="6574904" y="2144880"/>
          <a:ext cx="5065712" cy="39512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Down Arrow 12"/>
          <p:cNvSpPr/>
          <p:nvPr/>
        </p:nvSpPr>
        <p:spPr>
          <a:xfrm>
            <a:off x="5867403" y="1340768"/>
            <a:ext cx="190500" cy="4876800"/>
          </a:xfrm>
          <a:prstGeom prst="downArrow">
            <a:avLst/>
          </a:prstGeom>
          <a:solidFill>
            <a:srgbClr val="1C32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869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9B6164-85DD-FD93-BE2B-33AD0C329294}"/>
              </a:ext>
            </a:extLst>
          </p:cNvPr>
          <p:cNvSpPr/>
          <p:nvPr/>
        </p:nvSpPr>
        <p:spPr>
          <a:xfrm>
            <a:off x="0" y="0"/>
            <a:ext cx="12192000" cy="923330"/>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p>
            <a:pPr marL="0" marR="0" indent="0"/>
            <a:r>
              <a:rPr lang="mn-MN" sz="3100" b="1" dirty="0">
                <a:solidFill>
                  <a:srgbClr val="FFFFFF"/>
                </a:solidFill>
                <a:latin typeface="Arial"/>
              </a:rPr>
              <a:t>      </a:t>
            </a:r>
            <a:endParaRPr lang="mn" sz="3200" b="1" dirty="0">
              <a:solidFill>
                <a:srgbClr val="FFFFFF"/>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79CA85CF-A55B-02C4-3513-70499E1B0E61}"/>
              </a:ext>
            </a:extLst>
          </p:cNvPr>
          <p:cNvSpPr/>
          <p:nvPr/>
        </p:nvSpPr>
        <p:spPr>
          <a:xfrm>
            <a:off x="-22860" y="0"/>
            <a:ext cx="297180" cy="92333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5" name="Picture 4">
            <a:extLst>
              <a:ext uri="{FF2B5EF4-FFF2-40B4-BE49-F238E27FC236}">
                <a16:creationId xmlns:a16="http://schemas.microsoft.com/office/drawing/2014/main" id="{F2ED2EF0-BE8D-113E-0CC1-412BA6DCE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154" y="12318"/>
            <a:ext cx="2476846" cy="911012"/>
          </a:xfrm>
          <a:prstGeom prst="rect">
            <a:avLst/>
          </a:prstGeom>
        </p:spPr>
      </p:pic>
      <p:sp>
        <p:nvSpPr>
          <p:cNvPr id="6" name="TextBox 5">
            <a:extLst>
              <a:ext uri="{FF2B5EF4-FFF2-40B4-BE49-F238E27FC236}">
                <a16:creationId xmlns:a16="http://schemas.microsoft.com/office/drawing/2014/main" id="{E20C77A9-A4B1-1E85-994F-8DD1C4B0AC28}"/>
              </a:ext>
            </a:extLst>
          </p:cNvPr>
          <p:cNvSpPr txBox="1"/>
          <p:nvPr/>
        </p:nvSpPr>
        <p:spPr>
          <a:xfrm>
            <a:off x="56070" y="179639"/>
            <a:ext cx="9877335" cy="523220"/>
          </a:xfrm>
          <a:prstGeom prst="rect">
            <a:avLst/>
          </a:prstGeom>
          <a:noFill/>
        </p:spPr>
        <p:txBody>
          <a:bodyPr wrap="square" rtlCol="0">
            <a:spAutoFit/>
          </a:bodyPr>
          <a:lstStyle/>
          <a:p>
            <a:pPr algn="ctr"/>
            <a:r>
              <a:rPr lang="ru-RU" sz="2800" b="1" dirty="0">
                <a:solidFill>
                  <a:schemeClr val="bg1"/>
                </a:solidFill>
                <a:latin typeface="Times New Roman" panose="02020603050405020304" pitchFamily="18" charset="0"/>
                <a:cs typeface="Times New Roman" panose="02020603050405020304" pitchFamily="18" charset="0"/>
              </a:rPr>
              <a:t>Аймгийн эрүүл мэндийн салбарын Стратеги 2022-2025</a:t>
            </a:r>
            <a:endParaRPr lang="en-US" sz="2800" b="1" dirty="0">
              <a:solidFill>
                <a:schemeClr val="bg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6749"/>
          <a:stretch/>
        </p:blipFill>
        <p:spPr>
          <a:xfrm>
            <a:off x="254990" y="1215614"/>
            <a:ext cx="11665296" cy="5462747"/>
          </a:xfrm>
          <a:prstGeom prst="rect">
            <a:avLst/>
          </a:prstGeom>
        </p:spPr>
      </p:pic>
    </p:spTree>
    <p:extLst>
      <p:ext uri="{BB962C8B-B14F-4D97-AF65-F5344CB8AC3E}">
        <p14:creationId xmlns:p14="http://schemas.microsoft.com/office/powerpoint/2010/main" val="274410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9B6164-85DD-FD93-BE2B-33AD0C329294}"/>
              </a:ext>
            </a:extLst>
          </p:cNvPr>
          <p:cNvSpPr/>
          <p:nvPr/>
        </p:nvSpPr>
        <p:spPr>
          <a:xfrm>
            <a:off x="0" y="-1"/>
            <a:ext cx="12192000" cy="1382233"/>
          </a:xfrm>
          <a:prstGeom prst="rect">
            <a:avLst/>
          </a:prstGeom>
          <a:solidFill>
            <a:srgbClr val="00227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lIns="0" tIns="0" rIns="0" bIns="0">
            <a:noAutofit/>
          </a:bodyPr>
          <a:lstStyle/>
          <a:p>
            <a:pPr marL="0" marR="0" indent="0"/>
            <a:r>
              <a:rPr lang="mn-MN" sz="3100" b="1" dirty="0">
                <a:solidFill>
                  <a:srgbClr val="FFFFFF"/>
                </a:solidFill>
                <a:latin typeface="Arial"/>
              </a:rPr>
              <a:t>      </a:t>
            </a:r>
            <a:endParaRPr lang="mn" sz="3200" b="1" dirty="0">
              <a:solidFill>
                <a:srgbClr val="FFFFFF"/>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79CA85CF-A55B-02C4-3513-70499E1B0E61}"/>
              </a:ext>
            </a:extLst>
          </p:cNvPr>
          <p:cNvSpPr/>
          <p:nvPr/>
        </p:nvSpPr>
        <p:spPr>
          <a:xfrm>
            <a:off x="-22860" y="0"/>
            <a:ext cx="297180" cy="1382232"/>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5" name="Picture 4">
            <a:extLst>
              <a:ext uri="{FF2B5EF4-FFF2-40B4-BE49-F238E27FC236}">
                <a16:creationId xmlns:a16="http://schemas.microsoft.com/office/drawing/2014/main" id="{F2ED2EF0-BE8D-113E-0CC1-412BA6DCE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9724" y="12318"/>
            <a:ext cx="2237848" cy="1157047"/>
          </a:xfrm>
          <a:prstGeom prst="rect">
            <a:avLst/>
          </a:prstGeom>
        </p:spPr>
      </p:pic>
      <p:sp>
        <p:nvSpPr>
          <p:cNvPr id="6" name="TextBox 5">
            <a:extLst>
              <a:ext uri="{FF2B5EF4-FFF2-40B4-BE49-F238E27FC236}">
                <a16:creationId xmlns:a16="http://schemas.microsoft.com/office/drawing/2014/main" id="{E20C77A9-A4B1-1E85-994F-8DD1C4B0AC28}"/>
              </a:ext>
            </a:extLst>
          </p:cNvPr>
          <p:cNvSpPr txBox="1"/>
          <p:nvPr/>
        </p:nvSpPr>
        <p:spPr>
          <a:xfrm>
            <a:off x="-22860" y="214061"/>
            <a:ext cx="10257241" cy="954107"/>
          </a:xfrm>
          <a:prstGeom prst="rect">
            <a:avLst/>
          </a:prstGeom>
          <a:noFill/>
        </p:spPr>
        <p:txBody>
          <a:bodyPr wrap="square" rtlCol="0">
            <a:spAutoFit/>
          </a:bodyPr>
          <a:lstStyle/>
          <a:p>
            <a:pPr algn="ctr"/>
            <a:r>
              <a:rPr lang="mn-MN" sz="2800" b="1" dirty="0">
                <a:solidFill>
                  <a:schemeClr val="bg1"/>
                </a:solidFill>
                <a:latin typeface="Times New Roman" panose="02020603050405020304" pitchFamily="18" charset="0"/>
                <a:cs typeface="Times New Roman" panose="02020603050405020304" pitchFamily="18" charset="0"/>
              </a:rPr>
              <a:t>“Эрүүл мэндийн салбарын хүний нөөцийн хангалт, ур чадвар нийгмийн хамгааллыг сайжруулах хөтөлбөр”-2022-2025</a:t>
            </a:r>
            <a:endParaRPr lang="en-US" sz="2800" b="1" dirty="0">
              <a:solidFill>
                <a:schemeClr val="bg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22402"/>
          <a:stretch/>
        </p:blipFill>
        <p:spPr>
          <a:xfrm>
            <a:off x="576988" y="1624673"/>
            <a:ext cx="4685485" cy="5158899"/>
          </a:xfrm>
          <a:prstGeom prst="rect">
            <a:avLst/>
          </a:prstGeom>
        </p:spPr>
      </p:pic>
      <p:sp>
        <p:nvSpPr>
          <p:cNvPr id="8" name="TextBox 7"/>
          <p:cNvSpPr txBox="1"/>
          <p:nvPr/>
        </p:nvSpPr>
        <p:spPr>
          <a:xfrm>
            <a:off x="5362816" y="2018602"/>
            <a:ext cx="6624727" cy="2400657"/>
          </a:xfrm>
          <a:prstGeom prst="rect">
            <a:avLst/>
          </a:prstGeom>
          <a:noFill/>
        </p:spPr>
        <p:txBody>
          <a:bodyPr wrap="square" rtlCol="0">
            <a:spAutoFit/>
          </a:bodyPr>
          <a:lstStyle/>
          <a:p>
            <a:r>
              <a:rPr lang="mn-MN" sz="2500" dirty="0">
                <a:latin typeface="Arial" pitchFamily="34" charset="0"/>
                <a:cs typeface="Arial" pitchFamily="34" charset="0"/>
              </a:rPr>
              <a:t>Аймгийн иргэдийн Төлөөлөгчдийн Хурлын 2022 оны 10/03 дугаар тогтоолоор “Эрүүл мэндийн салбарын хүний нөөцийн хангалт, хөгжил, нийгмийн баталгааг дэмжих” 5 зорилт 31 арга хэмжээ бүхий хөтөлбөрийг хэрэгжүүлж байна. </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8048" y="4508555"/>
            <a:ext cx="4294264" cy="2257952"/>
          </a:xfrm>
          <a:prstGeom prst="rect">
            <a:avLst/>
          </a:prstGeom>
        </p:spPr>
      </p:pic>
    </p:spTree>
    <p:extLst>
      <p:ext uri="{BB962C8B-B14F-4D97-AF65-F5344CB8AC3E}">
        <p14:creationId xmlns:p14="http://schemas.microsoft.com/office/powerpoint/2010/main" val="35608418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2.xml><?xml version="1.0" encoding="utf-8"?>
<a:theme xmlns:a="http://schemas.openxmlformats.org/drawingml/2006/main" name="Theme1">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97DC3B0A-9D59-4453-8C76-AA06DD51272E}" vid="{F3DB0DCE-51CB-4EAB-AA25-05F4F57ACD4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2228</TotalTime>
  <Words>3254</Words>
  <Application>Microsoft Office PowerPoint</Application>
  <PresentationFormat>Widescreen</PresentationFormat>
  <Paragraphs>576</Paragraphs>
  <Slides>53</Slides>
  <Notes>6</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53</vt:i4>
      </vt:variant>
    </vt:vector>
  </HeadingPairs>
  <TitlesOfParts>
    <vt:vector size="68" baseType="lpstr">
      <vt:lpstr>Arial</vt:lpstr>
      <vt:lpstr>Arial MT</vt:lpstr>
      <vt:lpstr>Arial Narrow</vt:lpstr>
      <vt:lpstr>Brush Script MT</vt:lpstr>
      <vt:lpstr>Calibri</vt:lpstr>
      <vt:lpstr>Lucida Sans Unicode</vt:lpstr>
      <vt:lpstr>Microsoft Sans Serif</vt:lpstr>
      <vt:lpstr>Oswald</vt:lpstr>
      <vt:lpstr>Segoe UI Historic</vt:lpstr>
      <vt:lpstr>Tahoma</vt:lpstr>
      <vt:lpstr>Times New Roman</vt:lpstr>
      <vt:lpstr>Verdana</vt:lpstr>
      <vt:lpstr>Wingdings</vt:lpstr>
      <vt:lpstr>Office Theme</vt:lpstr>
      <vt:lpstr>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МУ-ын ЗГ-ын 2020-2024 оны үйл ажиллагааны хөтөлбөрт НЭМ чиглэлээр тусгагдсан арга хэмжээний төлөвлөгөөний хэрэгжилт</vt:lpstr>
      <vt:lpstr>PowerPoint Presentation</vt:lpstr>
      <vt:lpstr>PowerPoint Presentation</vt:lpstr>
      <vt:lpstr>PowerPoint Presentation</vt:lpstr>
      <vt:lpstr>ХАЛДВАРТ БУС ӨВЧНИЙ ӨНӨӨГИЙН БАЙДАЛ</vt:lpstr>
      <vt:lpstr>ХАЛДВАРТ БУС ӨВЧНИЙ ӨНӨӨГИЙН БАЙДАЛ</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Mad</dc:creator>
  <cp:keywords/>
  <cp:lastModifiedBy>Dell</cp:lastModifiedBy>
  <cp:revision>435</cp:revision>
  <cp:lastPrinted>2024-05-10T05:09:27Z</cp:lastPrinted>
  <dcterms:modified xsi:type="dcterms:W3CDTF">2024-05-10T18:21:33Z</dcterms:modified>
</cp:coreProperties>
</file>