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5" r:id="rId5"/>
    <p:sldId id="272" r:id="rId6"/>
    <p:sldId id="273" r:id="rId7"/>
    <p:sldId id="262" r:id="rId8"/>
    <p:sldId id="275" r:id="rId9"/>
    <p:sldId id="274" r:id="rId10"/>
    <p:sldId id="270" r:id="rId11"/>
    <p:sldId id="261" r:id="rId12"/>
    <p:sldId id="276" r:id="rId13"/>
    <p:sldId id="264" r:id="rId14"/>
  </p:sldIdLst>
  <p:sldSz cx="17610138" cy="990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3333"/>
    <a:srgbClr val="002060"/>
    <a:srgbClr val="1C9AA8"/>
    <a:srgbClr val="FFFFFF"/>
    <a:srgbClr val="77B8F3"/>
    <a:srgbClr val="99D53B"/>
    <a:srgbClr val="B6D345"/>
    <a:srgbClr val="FF8585"/>
    <a:srgbClr val="00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48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A8B92-9220-A5C4-20B2-0B4BCEBCE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1B4D6-955C-688C-08C8-77CB3E994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86C32-2AF1-A98D-4333-EC4F5222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D81-BFF5-4904-8389-FCE942B67C9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78C9A-4351-A928-86D2-172F2D40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3C9DA-78BF-DAF2-64FA-55EFA17B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D9D8-AD76-4887-823E-D240D531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3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FA10-1675-3849-73EC-25492DE4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3CAD3-0C97-6308-3A91-01D38B1DB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D9D13-1D27-A42A-51BC-9D2C243C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D81-BFF5-4904-8389-FCE942B67C9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FB1B0-1EB4-E083-F7E8-6EEDEBB9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52879-80D5-64C3-DAD0-2AA2CFC3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D9D8-AD76-4887-823E-D240D531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8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BA91C0-1D09-DCB8-3FC7-9FAE85C22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B19C1-3B9B-CB2A-E3E8-34D40EED9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9BCF7-0FF2-4684-EF31-01E003A8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D81-BFF5-4904-8389-FCE942B67C9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FBA2E-6C5E-1408-70C9-654BE094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2D7B2-C283-1D1B-5148-239D115F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D9D8-AD76-4887-823E-D240D531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5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B03D-2C85-98C0-1C0B-37733212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36A31-3205-7102-8777-2C03EB76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CA45D-D077-6148-3354-DD60D37C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D81-BFF5-4904-8389-FCE942B67C9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01086-36E9-65D1-AEBA-81980EE4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45A11-A0F7-04FB-AEA0-304F86A5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D9D8-AD76-4887-823E-D240D531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9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CDCA-BAE5-8003-A908-97E417D4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DB745-A259-CF78-0B5E-1FB545CEE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8B8A7-AFD9-B6FE-7A7B-6B95CA86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D81-BFF5-4904-8389-FCE942B67C9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7D93B-B715-3F3B-0014-B69B787B3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9DF40-74D3-AADC-1880-0BB2DD40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D9D8-AD76-4887-823E-D240D531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1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FA35-F2E4-E0D1-B74D-E3BE9979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5F667-EAB1-0069-46C1-1AB0B6527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5542D-BD0F-F8BC-E829-35387065B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CF11E-0797-A997-5209-5A457836A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D81-BFF5-4904-8389-FCE942B67C9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BF312-B3A0-5A58-507A-F67A8362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F0AA6-863F-EFF8-0941-80166675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D9D8-AD76-4887-823E-D240D531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0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BE5E9-0B50-BB0D-85A1-D02E560E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96136-7288-E1F8-D7FA-BE62B2ECE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9F150-4B0F-6DD1-ECC2-DD59D504E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CABD77-D113-7B04-737D-35F0E330F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8B3D0-03D1-83AD-ED08-6DE5351C0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E43AE-53DF-7ED0-12D5-2C5501ED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D81-BFF5-4904-8389-FCE942B67C9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01EA94-AE84-5C93-6D7B-76AAE3115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E6458A-7B25-9219-5EC1-5781C836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D9D8-AD76-4887-823E-D240D531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5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5C59A-30AF-C4BE-5356-AE7A2C20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1D0CA-C40B-3B8B-5A72-57AB7824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D81-BFF5-4904-8389-FCE942B67C9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4B2FD-6B38-46DA-0140-C69D497E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5634E-5899-0387-F806-DEE023A7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D9D8-AD76-4887-823E-D240D531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6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F4BDB-D993-5B1A-83AE-DA279B55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D81-BFF5-4904-8389-FCE942B67C9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FD1F9A-4ABD-7F55-F0FE-3205C5E71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769EF-C550-EC22-6DF8-C56FA62F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D9D8-AD76-4887-823E-D240D531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6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8FDED-7132-777F-F42F-531C531D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CEC4-5F28-F8C2-4857-E0343F079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1449B-977D-25F8-262D-74C250EE5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4A228-B088-E7B2-28C8-5576182D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D81-BFF5-4904-8389-FCE942B67C9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95DEA-427C-9638-DADE-94CEA6545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4B47B-C4C7-3BF1-9750-C059E1EC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D9D8-AD76-4887-823E-D240D531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7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289C9-CA14-122C-3B70-1729F213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61AC6B-415F-37AF-5D3E-CA96C79C0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51D09-90E4-CD84-AFC3-8D9543927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81C6-D1DB-156F-BE58-869818B4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AD81-BFF5-4904-8389-FCE942B67C9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6ACAA-7310-E2C4-11E1-B696E4E5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A2D91-9E45-A21C-ECC8-B8B8572D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D9D8-AD76-4887-823E-D240D531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440F9C-CC3B-B606-B279-47BA7AC2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E1635-40FB-B95E-D430-0C04E3790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05E70-59F2-6B34-0DE6-9D9E122745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DAD81-BFF5-4904-8389-FCE942B67C9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7D63B-8C79-D378-878E-544277B7D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783CB-5B34-48B9-E3E9-9989EE200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AD9D8-AD76-4887-823E-D240D531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6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2.sv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microsoft.com/office/2007/relationships/hdphoto" Target="../media/hdphoto2.wdp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C5974B6-3353-4781-B620-BC5168DAE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605734" cy="99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A2C0FD4-452B-439A-A978-C37BC16F5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53052" y="3402802"/>
            <a:ext cx="7201420" cy="5100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2A3139-89B5-CC08-AA00-1EFBD64502DD}"/>
              </a:ext>
            </a:extLst>
          </p:cNvPr>
          <p:cNvSpPr txBox="1">
            <a:spLocks/>
          </p:cNvSpPr>
          <p:nvPr/>
        </p:nvSpPr>
        <p:spPr>
          <a:xfrm>
            <a:off x="9253052" y="4616617"/>
            <a:ext cx="7101466" cy="3661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>
              <a:lnSpc>
                <a:spcPct val="120000"/>
              </a:lnSpc>
              <a:spcAft>
                <a:spcPts val="600"/>
              </a:spcAft>
            </a:pPr>
            <a:r>
              <a:rPr lang="en-US" sz="5400" b="1" kern="1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Хэрэглэгчдээс</a:t>
            </a:r>
            <a:r>
              <a:rPr lang="en-US" sz="5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kern="1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авсан</a:t>
            </a:r>
            <a:r>
              <a:rPr lang="en-US" sz="5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mn-MN" sz="5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en-US" sz="5400" b="1" kern="1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удалгааны</a:t>
            </a:r>
            <a:r>
              <a:rPr lang="en-US" sz="54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kern="1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тайлан</a:t>
            </a:r>
            <a:endParaRPr lang="en-US" sz="5400" b="1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16929AE4-43B6-494E-B7D6-F778AB2F2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58295" y="2389353"/>
            <a:ext cx="1188010" cy="6113889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8CEE0D70-D5EB-4589-819D-77F64EC4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452911" y="1893863"/>
            <a:ext cx="993393" cy="551811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2A701B99-D75A-4647-9635-9858D3BA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452911" y="1627509"/>
            <a:ext cx="501496" cy="5344018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4DEADC-5415-4FC6-93F0-89769392A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297" y="1617806"/>
            <a:ext cx="8136111" cy="50693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0CCF5D99-D417-3BC0-A37B-FA919E22F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718" y="3127892"/>
            <a:ext cx="7642274" cy="206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6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B0FD4338-AB34-63ED-67ED-E06218064410}"/>
              </a:ext>
            </a:extLst>
          </p:cNvPr>
          <p:cNvSpPr/>
          <p:nvPr/>
        </p:nvSpPr>
        <p:spPr>
          <a:xfrm>
            <a:off x="15832772" y="3508339"/>
            <a:ext cx="1556067" cy="2971800"/>
          </a:xfrm>
          <a:prstGeom prst="wedgeRectCallout">
            <a:avLst>
              <a:gd name="adj1" fmla="val -49086"/>
              <a:gd name="adj2" fmla="val -20064"/>
            </a:avLst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9%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B3C90850-A67F-03AB-86F0-66AA81E0F09E}"/>
              </a:ext>
            </a:extLst>
          </p:cNvPr>
          <p:cNvSpPr/>
          <p:nvPr/>
        </p:nvSpPr>
        <p:spPr>
          <a:xfrm>
            <a:off x="1402081" y="3508339"/>
            <a:ext cx="14430691" cy="2951388"/>
          </a:xfrm>
          <a:prstGeom prst="wedgeRectCallout">
            <a:avLst>
              <a:gd name="adj1" fmla="val 51675"/>
              <a:gd name="adj2" fmla="val 19936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Verdana" panose="020B0604030504040204" pitchFamily="34" charset="0"/>
                <a:ea typeface="Verdana" panose="020B0604030504040204" pitchFamily="34" charset="0"/>
              </a:rPr>
              <a:t>84%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93EBD1F-A2C9-977E-CB22-37E9F5970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3539669"/>
            <a:ext cx="21599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mn-MN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ҮГҮЙ</a:t>
            </a: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4F2B2C5-825F-A51B-66D7-313B85946B5D}"/>
              </a:ext>
            </a:extLst>
          </p:cNvPr>
          <p:cNvSpPr/>
          <p:nvPr/>
        </p:nvSpPr>
        <p:spPr>
          <a:xfrm>
            <a:off x="381001" y="3508339"/>
            <a:ext cx="1021080" cy="2971800"/>
          </a:xfrm>
          <a:prstGeom prst="wedgeRectCallout">
            <a:avLst>
              <a:gd name="adj1" fmla="val 68250"/>
              <a:gd name="adj2" fmla="val 20449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7%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079947-A777-C5C4-2BBA-A3DB462714EF}"/>
              </a:ext>
            </a:extLst>
          </p:cNvPr>
          <p:cNvSpPr txBox="1"/>
          <p:nvPr/>
        </p:nvSpPr>
        <p:spPr>
          <a:xfrm>
            <a:off x="301150" y="679649"/>
            <a:ext cx="170078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 kumimoji="0" sz="36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sz="4400" dirty="0"/>
              <a:t>Монгол базальт ХК-ийн үйлдвэрлэсэн чулуун хөвөн дулаалгын материалыг хэрэглэхэд  сул тал ажиглагдсан эсэх</a:t>
            </a:r>
            <a:r>
              <a:rPr lang="en-US" sz="4400" dirty="0"/>
              <a:t>?</a:t>
            </a:r>
            <a:endParaRPr lang="en-US" altLang="en-US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74ADED-F926-9C8A-BEE3-67DF5D60E758}"/>
              </a:ext>
            </a:extLst>
          </p:cNvPr>
          <p:cNvSpPr txBox="1"/>
          <p:nvPr/>
        </p:nvSpPr>
        <p:spPr>
          <a:xfrm>
            <a:off x="15846022" y="3581240"/>
            <a:ext cx="1556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ТОДОРХОЙГҮЙ</a:t>
            </a:r>
            <a:endParaRPr 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0F7E3F-A927-8946-C4B3-88AFA6BA6AD0}"/>
              </a:ext>
            </a:extLst>
          </p:cNvPr>
          <p:cNvSpPr txBox="1"/>
          <p:nvPr/>
        </p:nvSpPr>
        <p:spPr>
          <a:xfrm>
            <a:off x="-76993" y="3550604"/>
            <a:ext cx="1937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ТИЙМ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5BFA13-03DF-5FBA-B717-C8F3786072D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891541" y="6480139"/>
            <a:ext cx="1699259" cy="1231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A2046DB-F5F1-168B-1912-56FF455B25C1}"/>
              </a:ext>
            </a:extLst>
          </p:cNvPr>
          <p:cNvSpPr txBox="1"/>
          <p:nvPr/>
        </p:nvSpPr>
        <p:spPr>
          <a:xfrm>
            <a:off x="2805210" y="7376160"/>
            <a:ext cx="1458362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 kumimoji="0" sz="36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altLang="en-US" sz="3200" b="0" dirty="0"/>
              <a:t>Дулаалгын гаднах хэсэг өвөлдөө хэврэг, гэр дотор тортог бага зэрэг их байсан.</a:t>
            </a:r>
            <a:endParaRPr lang="en-US" alt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214801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033F25C-43D0-8BEE-A8B1-E1A04F25166F}"/>
              </a:ext>
            </a:extLst>
          </p:cNvPr>
          <p:cNvSpPr txBox="1"/>
          <p:nvPr/>
        </p:nvSpPr>
        <p:spPr>
          <a:xfrm>
            <a:off x="198121" y="223332"/>
            <a:ext cx="16884698" cy="19389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sz="6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Судалгаанд оролцогчдын хэрэглэдэг түлшний төрөл</a:t>
            </a:r>
            <a:r>
              <a:rPr lang="en-US" sz="6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rock, chain, stone&#10;&#10;Description automatically generated">
            <a:extLst>
              <a:ext uri="{FF2B5EF4-FFF2-40B4-BE49-F238E27FC236}">
                <a16:creationId xmlns:a16="http://schemas.microsoft.com/office/drawing/2014/main" id="{83FEB5C6-0646-7F58-FC95-A980A1325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929" y="7969831"/>
            <a:ext cx="4709160" cy="1891546"/>
          </a:xfrm>
          <a:prstGeom prst="rect">
            <a:avLst/>
          </a:prstGeom>
        </p:spPr>
      </p:pic>
      <p:pic>
        <p:nvPicPr>
          <p:cNvPr id="16" name="Picture 15" descr="A pile of black rocks&#10;&#10;Description automatically generated with low confidence">
            <a:extLst>
              <a:ext uri="{FF2B5EF4-FFF2-40B4-BE49-F238E27FC236}">
                <a16:creationId xmlns:a16="http://schemas.microsoft.com/office/drawing/2014/main" id="{C36B9BB9-DD46-E0AD-4E9D-2D2174D60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840" y="2513820"/>
            <a:ext cx="3916680" cy="3414699"/>
          </a:xfrm>
          <a:prstGeom prst="rect">
            <a:avLst/>
          </a:prstGeom>
        </p:spPr>
      </p:pic>
      <p:pic>
        <p:nvPicPr>
          <p:cNvPr id="12" name="Picture 11" descr="A picture containing wooden, chair, wood&#10;&#10;Description automatically generated">
            <a:extLst>
              <a:ext uri="{FF2B5EF4-FFF2-40B4-BE49-F238E27FC236}">
                <a16:creationId xmlns:a16="http://schemas.microsoft.com/office/drawing/2014/main" id="{D4B6F0CA-ED99-CD8C-043F-9342D26E6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96" b="94778" l="4457" r="99130">
                        <a14:foregroundMark x1="4565" y1="68665" x2="9783" y2="79884"/>
                        <a14:foregroundMark x1="25326" y1="87621" x2="30109" y2="77756"/>
                        <a14:foregroundMark x1="39022" y1="88588" x2="39565" y2="94778"/>
                        <a14:foregroundMark x1="54674" y1="79884" x2="55543" y2="82012"/>
                        <a14:foregroundMark x1="74457" y1="56093" x2="99239" y2="82979"/>
                        <a14:foregroundMark x1="99239" y1="82979" x2="99239" y2="82979"/>
                        <a14:foregroundMark x1="49674" y1="7737" x2="50109" y2="5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47" y="3227291"/>
            <a:ext cx="3012536" cy="16929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E70D82-9B08-72A9-2B5A-36188354A4DF}"/>
              </a:ext>
            </a:extLst>
          </p:cNvPr>
          <p:cNvSpPr txBox="1"/>
          <p:nvPr/>
        </p:nvSpPr>
        <p:spPr>
          <a:xfrm>
            <a:off x="10764529" y="6664909"/>
            <a:ext cx="5775960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mn-MN" sz="4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Шахмал түлш</a:t>
            </a:r>
            <a:r>
              <a:rPr lang="en-US" sz="4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mn-MN" sz="4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хэрэглэдэг</a:t>
            </a:r>
            <a:r>
              <a:rPr lang="en-US" sz="4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DAA727-F618-500E-8FB6-8DBCA1C5DAF6}"/>
              </a:ext>
            </a:extLst>
          </p:cNvPr>
          <p:cNvSpPr txBox="1"/>
          <p:nvPr/>
        </p:nvSpPr>
        <p:spPr>
          <a:xfrm>
            <a:off x="8770290" y="2289573"/>
            <a:ext cx="7947990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mn-MN" sz="4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Нүүрс, түлээ хэрэглэдэг</a:t>
            </a:r>
            <a:r>
              <a:rPr lang="en-US" sz="4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026AEB9D-353E-C1E2-4CDC-830075D53F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83" y="6820643"/>
            <a:ext cx="2126932" cy="2126932"/>
          </a:xfrm>
          <a:prstGeom prst="rect">
            <a:avLst/>
          </a:prstGeom>
        </p:spPr>
      </p:pic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9F3C4FBD-F7E0-C188-FB96-0BAE092B76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735">
            <a:off x="1995388" y="6390042"/>
            <a:ext cx="1290259" cy="129025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F4519CE-FE32-9640-1DA0-B46B3BF15090}"/>
              </a:ext>
            </a:extLst>
          </p:cNvPr>
          <p:cNvSpPr txBox="1"/>
          <p:nvPr/>
        </p:nvSpPr>
        <p:spPr>
          <a:xfrm>
            <a:off x="61430" y="8712929"/>
            <a:ext cx="1014747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mn-MN" sz="4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Түлш хэрэглэдэггүй</a:t>
            </a:r>
            <a:r>
              <a:rPr lang="en-US" sz="4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6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16%</a:t>
            </a:r>
            <a:endParaRPr lang="en-US" sz="4800" dirty="0">
              <a:solidFill>
                <a:srgbClr val="002060"/>
              </a:solidFill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B66D697-54F1-35CC-3AC8-7626D16D8029}"/>
              </a:ext>
            </a:extLst>
          </p:cNvPr>
          <p:cNvGrpSpPr/>
          <p:nvPr/>
        </p:nvGrpSpPr>
        <p:grpSpPr>
          <a:xfrm>
            <a:off x="5208192" y="3397569"/>
            <a:ext cx="4331922" cy="3437301"/>
            <a:chOff x="5141097" y="3079765"/>
            <a:chExt cx="4331922" cy="3437301"/>
          </a:xfrm>
        </p:grpSpPr>
        <p:pic>
          <p:nvPicPr>
            <p:cNvPr id="3" name="Picture 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63A65190-32F1-DEED-98A2-6CD90ED4B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5" t="16544" r="9639" b="15662"/>
            <a:stretch/>
          </p:blipFill>
          <p:spPr>
            <a:xfrm>
              <a:off x="5349613" y="3079765"/>
              <a:ext cx="3916680" cy="3185160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F3A64EE-5644-3D22-4ECC-CB3C9243C800}"/>
                </a:ext>
              </a:extLst>
            </p:cNvPr>
            <p:cNvSpPr/>
            <p:nvPr/>
          </p:nvSpPr>
          <p:spPr>
            <a:xfrm>
              <a:off x="5141097" y="3079765"/>
              <a:ext cx="4331922" cy="3437301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BE8A1E3-2960-78EB-A84D-F3112C1300B3}"/>
              </a:ext>
            </a:extLst>
          </p:cNvPr>
          <p:cNvCxnSpPr>
            <a:cxnSpLocks/>
            <a:stCxn id="16" idx="1"/>
            <a:endCxn id="46" idx="6"/>
          </p:cNvCxnSpPr>
          <p:nvPr/>
        </p:nvCxnSpPr>
        <p:spPr>
          <a:xfrm flipH="1">
            <a:off x="9540114" y="4221170"/>
            <a:ext cx="2133726" cy="895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692976A-9AD0-E9BD-5A20-91B0B64F44D2}"/>
              </a:ext>
            </a:extLst>
          </p:cNvPr>
          <p:cNvCxnSpPr>
            <a:cxnSpLocks/>
            <a:stCxn id="5" idx="1"/>
            <a:endCxn id="46" idx="5"/>
          </p:cNvCxnSpPr>
          <p:nvPr/>
        </p:nvCxnSpPr>
        <p:spPr>
          <a:xfrm flipH="1" flipV="1">
            <a:off x="8905719" y="6331489"/>
            <a:ext cx="2392210" cy="2584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E88B8DF-A45C-690A-DC6E-1C3E79EAE674}"/>
              </a:ext>
            </a:extLst>
          </p:cNvPr>
          <p:cNvCxnSpPr>
            <a:cxnSpLocks/>
            <a:stCxn id="46" idx="3"/>
            <a:endCxn id="26" idx="3"/>
          </p:cNvCxnSpPr>
          <p:nvPr/>
        </p:nvCxnSpPr>
        <p:spPr>
          <a:xfrm flipH="1">
            <a:off x="3997515" y="6331489"/>
            <a:ext cx="1845072" cy="1552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B3F97AE9-5955-81B8-19FC-2AC7CFDB3A16}"/>
              </a:ext>
            </a:extLst>
          </p:cNvPr>
          <p:cNvSpPr txBox="1"/>
          <p:nvPr/>
        </p:nvSpPr>
        <p:spPr>
          <a:xfrm>
            <a:off x="14229972" y="2289573"/>
            <a:ext cx="2688965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6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12%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92E6269-D2DB-11AB-FEA0-2D85FAD159AB}"/>
              </a:ext>
            </a:extLst>
          </p:cNvPr>
          <p:cNvSpPr txBox="1"/>
          <p:nvPr/>
        </p:nvSpPr>
        <p:spPr>
          <a:xfrm>
            <a:off x="14921173" y="7597039"/>
            <a:ext cx="2688965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42%</a:t>
            </a:r>
            <a:endParaRPr lang="en-US" sz="6600" dirty="0">
              <a:solidFill>
                <a:srgbClr val="002060"/>
              </a:solidFill>
            </a:endParaRPr>
          </a:p>
        </p:txBody>
      </p:sp>
      <p:pic>
        <p:nvPicPr>
          <p:cNvPr id="93" name="Graphic 92" descr="High voltage with solid fill">
            <a:extLst>
              <a:ext uri="{FF2B5EF4-FFF2-40B4-BE49-F238E27FC236}">
                <a16:creationId xmlns:a16="http://schemas.microsoft.com/office/drawing/2014/main" id="{CFE94E45-8EA6-E12F-A9B1-B84311226A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57396" y="2205540"/>
            <a:ext cx="1652978" cy="1652978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AAD65E57-0739-53B5-5F5F-041D350F5C73}"/>
              </a:ext>
            </a:extLst>
          </p:cNvPr>
          <p:cNvSpPr txBox="1"/>
          <p:nvPr/>
        </p:nvSpPr>
        <p:spPr>
          <a:xfrm>
            <a:off x="-1525823" y="3704542"/>
            <a:ext cx="724186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mn-MN" sz="4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Цахилгаан хэрэглэдэг</a:t>
            </a:r>
            <a:r>
              <a:rPr lang="en-US" sz="4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n-US" sz="4800" dirty="0">
              <a:solidFill>
                <a:srgbClr val="002060"/>
              </a:solidFill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B72BE12-CE55-BC98-D6A5-E587223A3D62}"/>
              </a:ext>
            </a:extLst>
          </p:cNvPr>
          <p:cNvCxnSpPr>
            <a:cxnSpLocks/>
            <a:stCxn id="93" idx="3"/>
            <a:endCxn id="46" idx="1"/>
          </p:cNvCxnSpPr>
          <p:nvPr/>
        </p:nvCxnSpPr>
        <p:spPr>
          <a:xfrm>
            <a:off x="2910374" y="3032029"/>
            <a:ext cx="2932213" cy="8689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8F0128F3-3E48-5A26-CA2E-DFFD8276B236}"/>
              </a:ext>
            </a:extLst>
          </p:cNvPr>
          <p:cNvSpPr txBox="1"/>
          <p:nvPr/>
        </p:nvSpPr>
        <p:spPr>
          <a:xfrm>
            <a:off x="2181505" y="5110713"/>
            <a:ext cx="2688965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37%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6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B3C90850-A67F-03AB-86F0-66AA81E0F09E}"/>
              </a:ext>
            </a:extLst>
          </p:cNvPr>
          <p:cNvSpPr/>
          <p:nvPr/>
        </p:nvSpPr>
        <p:spPr>
          <a:xfrm>
            <a:off x="11155680" y="3508339"/>
            <a:ext cx="6073456" cy="2951388"/>
          </a:xfrm>
          <a:prstGeom prst="wedgeRectCallout">
            <a:avLst>
              <a:gd name="adj1" fmla="val 47345"/>
              <a:gd name="adj2" fmla="val 22518"/>
            </a:avLst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Verdana" panose="020B0604030504040204" pitchFamily="34" charset="0"/>
                <a:ea typeface="Verdana" panose="020B0604030504040204" pitchFamily="34" charset="0"/>
              </a:rPr>
              <a:t>33%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93EBD1F-A2C9-977E-CB22-37E9F5970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3539669"/>
            <a:ext cx="21599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mn-MN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ҮГҮЙ</a:t>
            </a: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4F2B2C5-825F-A51B-66D7-313B85946B5D}"/>
              </a:ext>
            </a:extLst>
          </p:cNvPr>
          <p:cNvSpPr/>
          <p:nvPr/>
        </p:nvSpPr>
        <p:spPr>
          <a:xfrm>
            <a:off x="381000" y="3508339"/>
            <a:ext cx="10774680" cy="2971800"/>
          </a:xfrm>
          <a:prstGeom prst="wedgeRectCallout">
            <a:avLst>
              <a:gd name="adj1" fmla="val 52562"/>
              <a:gd name="adj2" fmla="val 1891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67%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079947-A777-C5C4-2BBA-A3DB462714EF}"/>
              </a:ext>
            </a:extLst>
          </p:cNvPr>
          <p:cNvSpPr txBox="1"/>
          <p:nvPr/>
        </p:nvSpPr>
        <p:spPr>
          <a:xfrm>
            <a:off x="301150" y="675005"/>
            <a:ext cx="170078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 kumimoji="0" sz="44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dirty="0">
                <a:solidFill>
                  <a:srgbClr val="002060"/>
                </a:solidFill>
              </a:rPr>
              <a:t>Чулуун хөвөн дулаалгын материалаар байшин сууцаа дулаалснаар таны түлшний хэрэглээ өмнөх үетэйгээ харьцуулахад буурсан уу</a:t>
            </a:r>
            <a:r>
              <a:rPr lang="en-US" dirty="0">
                <a:solidFill>
                  <a:srgbClr val="002060"/>
                </a:solidFill>
              </a:rPr>
              <a:t>?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0F7E3F-A927-8946-C4B3-88AFA6BA6AD0}"/>
              </a:ext>
            </a:extLst>
          </p:cNvPr>
          <p:cNvSpPr txBox="1"/>
          <p:nvPr/>
        </p:nvSpPr>
        <p:spPr>
          <a:xfrm>
            <a:off x="-76993" y="3550604"/>
            <a:ext cx="1937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ТИЙМ</a:t>
            </a:r>
            <a:endParaRPr lang="en-US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5BFA13-03DF-5FBA-B717-C8F3786072D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590800" y="6480139"/>
            <a:ext cx="3177540" cy="1231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A2046DB-F5F1-168B-1912-56FF455B25C1}"/>
              </a:ext>
            </a:extLst>
          </p:cNvPr>
          <p:cNvSpPr txBox="1"/>
          <p:nvPr/>
        </p:nvSpPr>
        <p:spPr>
          <a:xfrm>
            <a:off x="1860074" y="7879080"/>
            <a:ext cx="1458362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 kumimoji="0" sz="36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mn-MN" altLang="en-US" sz="3200" b="0" dirty="0"/>
              <a:t>Түлшний хэрэглээ хамгийн багадаа </a:t>
            </a:r>
            <a:r>
              <a:rPr lang="en-US" altLang="en-US" sz="3200" b="0" dirty="0"/>
              <a:t>10-20%, </a:t>
            </a:r>
            <a:r>
              <a:rPr lang="mn-MN" altLang="en-US" sz="3200" b="0" dirty="0"/>
              <a:t>хамгийн ихдээ </a:t>
            </a:r>
            <a:r>
              <a:rPr lang="en-US" altLang="en-US" sz="3200" b="0" dirty="0"/>
              <a:t>50-60%</a:t>
            </a:r>
            <a:r>
              <a:rPr lang="mn-MN" altLang="en-US" sz="3200" b="0" dirty="0"/>
              <a:t> хүртэл буюу мэдэгдэхүйц, тодорхой хэмжээгээр багассан хэмээн нийт судалгаанд хамрагдагчдын </a:t>
            </a:r>
            <a:r>
              <a:rPr lang="en-US" altLang="en-US" sz="3200" b="0" dirty="0"/>
              <a:t>67% </a:t>
            </a:r>
            <a:r>
              <a:rPr lang="mn-MN" altLang="en-US" sz="3200" b="0" dirty="0"/>
              <a:t>нь хариулжээ.</a:t>
            </a:r>
            <a:endParaRPr lang="en-US" altLang="en-US" sz="3200" b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32FD3E-67A5-6B4F-7E1B-71EB4CCEBD1E}"/>
              </a:ext>
            </a:extLst>
          </p:cNvPr>
          <p:cNvSpPr txBox="1"/>
          <p:nvPr/>
        </p:nvSpPr>
        <p:spPr>
          <a:xfrm>
            <a:off x="10697687" y="3550604"/>
            <a:ext cx="1937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Үгүй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17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8A507-5346-DD61-CD6F-D5F348F0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18" y="312789"/>
            <a:ext cx="17692962" cy="2336152"/>
          </a:xfrm>
        </p:spPr>
        <p:txBody>
          <a:bodyPr>
            <a:noAutofit/>
          </a:bodyPr>
          <a:lstStyle/>
          <a:p>
            <a:r>
              <a:rPr lang="mn-MN" sz="5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Байгаль орчин, нийгэмдээ эерэг нөлөө үзүүлэхийн тулд ямар арга хэмжээ авбал зохилтой вэ</a:t>
            </a:r>
            <a:r>
              <a:rPr lang="en-US" sz="5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D8E72B-CAFE-824C-79C8-29B98E7C087A}"/>
              </a:ext>
            </a:extLst>
          </p:cNvPr>
          <p:cNvGrpSpPr/>
          <p:nvPr/>
        </p:nvGrpSpPr>
        <p:grpSpPr>
          <a:xfrm>
            <a:off x="8428748" y="1741914"/>
            <a:ext cx="9397788" cy="3656859"/>
            <a:chOff x="6400800" y="2651760"/>
            <a:chExt cx="9397788" cy="32448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FE762-FA2D-9C79-06D8-E2582063D68F}"/>
                </a:ext>
              </a:extLst>
            </p:cNvPr>
            <p:cNvSpPr/>
            <p:nvPr/>
          </p:nvSpPr>
          <p:spPr>
            <a:xfrm>
              <a:off x="6400800" y="3048000"/>
              <a:ext cx="8991600" cy="2529840"/>
            </a:xfrm>
            <a:prstGeom prst="rect">
              <a:avLst/>
            </a:prstGeom>
            <a:solidFill>
              <a:srgbClr val="B6D345"/>
            </a:solidFill>
            <a:ln>
              <a:solidFill>
                <a:srgbClr val="B6D3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9" name="Graphic 8" descr="User with solid fill">
              <a:extLst>
                <a:ext uri="{FF2B5EF4-FFF2-40B4-BE49-F238E27FC236}">
                  <a16:creationId xmlns:a16="http://schemas.microsoft.com/office/drawing/2014/main" id="{8A2D1DC8-FB1A-8835-3E85-7126721CC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240288" y="4052962"/>
              <a:ext cx="1937724" cy="1843686"/>
            </a:xfrm>
            <a:prstGeom prst="rect">
              <a:avLst/>
            </a:prstGeom>
          </p:spPr>
        </p:pic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7391A879-F4C7-ED93-4000-0800B29D5F33}"/>
                </a:ext>
              </a:extLst>
            </p:cNvPr>
            <p:cNvSpPr/>
            <p:nvPr/>
          </p:nvSpPr>
          <p:spPr>
            <a:xfrm>
              <a:off x="13588788" y="2651760"/>
              <a:ext cx="2209800" cy="1188720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8F4E4922-282A-58B0-06E1-E2EEF0CE0728}"/>
              </a:ext>
            </a:extLst>
          </p:cNvPr>
          <p:cNvSpPr txBox="1">
            <a:spLocks/>
          </p:cNvSpPr>
          <p:nvPr/>
        </p:nvSpPr>
        <p:spPr>
          <a:xfrm>
            <a:off x="8578211" y="2073325"/>
            <a:ext cx="6926686" cy="3081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Олон нийт болон хөдөө орон нутгийн хэрэглэгчдэд мэдээлэл түгээх арга хэмжээ зохион байгуулах. Агаарын бохирдлын эсрэг арга хэмжээ өөрийн хэмжээнд авах</a:t>
            </a:r>
            <a:endParaRPr lang="en-US" sz="3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45F7C98-1173-955A-E174-5CD79B3C65D3}"/>
              </a:ext>
            </a:extLst>
          </p:cNvPr>
          <p:cNvGrpSpPr/>
          <p:nvPr/>
        </p:nvGrpSpPr>
        <p:grpSpPr>
          <a:xfrm>
            <a:off x="-624840" y="4378372"/>
            <a:ext cx="8845520" cy="2930686"/>
            <a:chOff x="5720545" y="2633701"/>
            <a:chExt cx="9671855" cy="334739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6899AB-0B35-416C-9C95-621C4D4DADD4}"/>
                </a:ext>
              </a:extLst>
            </p:cNvPr>
            <p:cNvSpPr/>
            <p:nvPr/>
          </p:nvSpPr>
          <p:spPr>
            <a:xfrm>
              <a:off x="6400800" y="3048000"/>
              <a:ext cx="8991600" cy="25298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Graphic 21" descr="User with solid fill">
              <a:extLst>
                <a:ext uri="{FF2B5EF4-FFF2-40B4-BE49-F238E27FC236}">
                  <a16:creationId xmlns:a16="http://schemas.microsoft.com/office/drawing/2014/main" id="{38E47358-0955-669A-B9B0-113044E6D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00800" y="3799192"/>
              <a:ext cx="2059728" cy="2181906"/>
            </a:xfrm>
            <a:prstGeom prst="rect">
              <a:avLst/>
            </a:prstGeom>
          </p:spPr>
        </p:pic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F7EA036C-C7CC-FE13-961A-4ECA6E273924}"/>
                </a:ext>
              </a:extLst>
            </p:cNvPr>
            <p:cNvSpPr/>
            <p:nvPr/>
          </p:nvSpPr>
          <p:spPr>
            <a:xfrm>
              <a:off x="5720545" y="2633701"/>
              <a:ext cx="2209800" cy="1188720"/>
            </a:xfrm>
            <a:prstGeom prst="wedgeEllipseCallout">
              <a:avLst>
                <a:gd name="adj1" fmla="val 23305"/>
                <a:gd name="adj2" fmla="val 650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2CCC7BE9-4C7A-0326-C683-1EEB8E3958E0}"/>
              </a:ext>
            </a:extLst>
          </p:cNvPr>
          <p:cNvSpPr txBox="1">
            <a:spLocks/>
          </p:cNvSpPr>
          <p:nvPr/>
        </p:nvSpPr>
        <p:spPr>
          <a:xfrm>
            <a:off x="2089463" y="4982916"/>
            <a:ext cx="6625908" cy="172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mn-MN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Гэр хорооллын айлуудын дулаалгын талаар мэдлэг, мэдээлэл түгээх, видео контент хийх</a:t>
            </a: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878A7D-0566-3D1A-7854-F9BCD2A8787B}"/>
              </a:ext>
            </a:extLst>
          </p:cNvPr>
          <p:cNvSpPr/>
          <p:nvPr/>
        </p:nvSpPr>
        <p:spPr>
          <a:xfrm>
            <a:off x="8428748" y="7033354"/>
            <a:ext cx="8991600" cy="2496008"/>
          </a:xfrm>
          <a:prstGeom prst="rect">
            <a:avLst/>
          </a:prstGeom>
          <a:solidFill>
            <a:srgbClr val="1C9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 descr="User with solid fill">
            <a:extLst>
              <a:ext uri="{FF2B5EF4-FFF2-40B4-BE49-F238E27FC236}">
                <a16:creationId xmlns:a16="http://schemas.microsoft.com/office/drawing/2014/main" id="{DEB2422A-9E1C-210E-1240-2AE5AB208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94462" y="7892467"/>
            <a:ext cx="2059728" cy="1965734"/>
          </a:xfrm>
          <a:prstGeom prst="rect">
            <a:avLst/>
          </a:prstGeom>
        </p:spPr>
      </p:pic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0122F055-D29E-2CA0-B5F9-A0771A573089}"/>
              </a:ext>
            </a:extLst>
          </p:cNvPr>
          <p:cNvSpPr/>
          <p:nvPr/>
        </p:nvSpPr>
        <p:spPr>
          <a:xfrm>
            <a:off x="16211582" y="6570268"/>
            <a:ext cx="1622489" cy="1070948"/>
          </a:xfrm>
          <a:prstGeom prst="wedgeEllipseCallout">
            <a:avLst>
              <a:gd name="adj1" fmla="val -31817"/>
              <a:gd name="adj2" fmla="val 7103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509A082-BBE4-1531-EE36-D22657EFD0F7}"/>
              </a:ext>
            </a:extLst>
          </p:cNvPr>
          <p:cNvSpPr txBox="1">
            <a:spLocks/>
          </p:cNvSpPr>
          <p:nvPr/>
        </p:nvSpPr>
        <p:spPr>
          <a:xfrm>
            <a:off x="8428748" y="7290535"/>
            <a:ext cx="7801112" cy="1799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mn-MN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Бүтээгдэхүүний чанарыг нэмж, үнэ болон өртөгийг багасгах. Спортын баг, үйл ажиллагааг дэмжин ажиллах</a:t>
            </a: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7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C80A0E62-D070-CEC0-499B-1EE9B2BF9F4E}"/>
              </a:ext>
            </a:extLst>
          </p:cNvPr>
          <p:cNvGrpSpPr/>
          <p:nvPr/>
        </p:nvGrpSpPr>
        <p:grpSpPr>
          <a:xfrm>
            <a:off x="11594704" y="6827479"/>
            <a:ext cx="2827718" cy="2641583"/>
            <a:chOff x="5532972" y="6944546"/>
            <a:chExt cx="2827718" cy="2641583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0861853-80D3-5496-2F15-C2804C61F2E6}"/>
                </a:ext>
              </a:extLst>
            </p:cNvPr>
            <p:cNvSpPr/>
            <p:nvPr/>
          </p:nvSpPr>
          <p:spPr>
            <a:xfrm>
              <a:off x="5532972" y="6944546"/>
              <a:ext cx="2827718" cy="2641583"/>
            </a:xfrm>
            <a:prstGeom prst="ellipse">
              <a:avLst/>
            </a:prstGeom>
            <a:solidFill>
              <a:srgbClr val="F9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Partial Circle 74">
              <a:extLst>
                <a:ext uri="{FF2B5EF4-FFF2-40B4-BE49-F238E27FC236}">
                  <a16:creationId xmlns:a16="http://schemas.microsoft.com/office/drawing/2014/main" id="{400E465E-1707-8707-4179-8B7869B1A465}"/>
                </a:ext>
              </a:extLst>
            </p:cNvPr>
            <p:cNvSpPr/>
            <p:nvPr/>
          </p:nvSpPr>
          <p:spPr>
            <a:xfrm>
              <a:off x="5532972" y="6944546"/>
              <a:ext cx="2827718" cy="2641583"/>
            </a:xfrm>
            <a:prstGeom prst="pie">
              <a:avLst>
                <a:gd name="adj1" fmla="val 16147616"/>
                <a:gd name="adj2" fmla="val 10460732"/>
              </a:avLst>
            </a:prstGeom>
            <a:solidFill>
              <a:srgbClr val="5E6B74"/>
            </a:solidFill>
            <a:ln>
              <a:solidFill>
                <a:srgbClr val="5E6B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50B6FB52-8AD6-4966-2833-C3D835C002E5}"/>
              </a:ext>
            </a:extLst>
          </p:cNvPr>
          <p:cNvSpPr/>
          <p:nvPr/>
        </p:nvSpPr>
        <p:spPr>
          <a:xfrm rot="5400000">
            <a:off x="2727959" y="-2727960"/>
            <a:ext cx="762000" cy="6217922"/>
          </a:xfrm>
          <a:prstGeom prst="rtTriangle">
            <a:avLst/>
          </a:prstGeom>
          <a:solidFill>
            <a:srgbClr val="F9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06264F-79D2-490B-1A94-207C765F2135}"/>
              </a:ext>
            </a:extLst>
          </p:cNvPr>
          <p:cNvGrpSpPr/>
          <p:nvPr/>
        </p:nvGrpSpPr>
        <p:grpSpPr>
          <a:xfrm>
            <a:off x="9693198" y="1387439"/>
            <a:ext cx="2955690" cy="2497291"/>
            <a:chOff x="2452255" y="2145603"/>
            <a:chExt cx="4821381" cy="439142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104892C-6908-9923-D10B-8C22BA1C7F0B}"/>
                </a:ext>
              </a:extLst>
            </p:cNvPr>
            <p:cNvSpPr/>
            <p:nvPr/>
          </p:nvSpPr>
          <p:spPr>
            <a:xfrm>
              <a:off x="2452255" y="2145603"/>
              <a:ext cx="4821381" cy="439142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tial Circle 14">
              <a:extLst>
                <a:ext uri="{FF2B5EF4-FFF2-40B4-BE49-F238E27FC236}">
                  <a16:creationId xmlns:a16="http://schemas.microsoft.com/office/drawing/2014/main" id="{DC26BFA3-C18F-1DE5-8D52-07B5B9F52508}"/>
                </a:ext>
              </a:extLst>
            </p:cNvPr>
            <p:cNvSpPr/>
            <p:nvPr/>
          </p:nvSpPr>
          <p:spPr>
            <a:xfrm>
              <a:off x="2452255" y="2145603"/>
              <a:ext cx="4821381" cy="4284760"/>
            </a:xfrm>
            <a:prstGeom prst="pie">
              <a:avLst>
                <a:gd name="adj1" fmla="val 9747889"/>
                <a:gd name="adj2" fmla="val 16200000"/>
              </a:avLst>
            </a:prstGeom>
            <a:solidFill>
              <a:srgbClr val="77B8F3"/>
            </a:solidFill>
            <a:ln>
              <a:solidFill>
                <a:srgbClr val="77B8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70A0420-3E77-1A74-D46F-816F3C0C7EC2}"/>
                </a:ext>
              </a:extLst>
            </p:cNvPr>
            <p:cNvSpPr/>
            <p:nvPr/>
          </p:nvSpPr>
          <p:spPr>
            <a:xfrm>
              <a:off x="2809774" y="2576329"/>
              <a:ext cx="4064606" cy="3555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C0AF7B7-7DDC-BA92-587C-858C93867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846" b="47054" l="31666" r="42719">
                          <a14:foregroundMark x1="37596" y1="21550" x2="37596" y2="21550"/>
                          <a14:foregroundMark x1="31827" y1="29782" x2="31827" y2="31759"/>
                          <a14:foregroundMark x1="35781" y1="45722" x2="35781" y2="45722"/>
                          <a14:foregroundMark x1="39169" y1="45440" x2="38604" y2="44754"/>
                          <a14:foregroundMark x1="38846" y1="46287" x2="38846" y2="46287"/>
                          <a14:foregroundMark x1="35660" y1="45722" x2="35781" y2="46973"/>
                          <a14:foregroundMark x1="31706" y1="33414" x2="31787" y2="28612"/>
                          <a14:foregroundMark x1="38685" y1="46812" x2="39048" y2="47054"/>
                        </a14:backgroundRemoval>
                      </a14:imgEffect>
                      <a14:imgEffect>
                        <a14:colorTemperature colorTemp="10000"/>
                      </a14:imgEffect>
                      <a14:imgEffect>
                        <a14:saturation sat="2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94" t="15664" r="55943" b="51888"/>
            <a:stretch/>
          </p:blipFill>
          <p:spPr>
            <a:xfrm>
              <a:off x="4130042" y="2872163"/>
              <a:ext cx="1494903" cy="293913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93D01A-4A85-BB0F-22B1-073E6B5DB879}"/>
              </a:ext>
            </a:extLst>
          </p:cNvPr>
          <p:cNvGrpSpPr/>
          <p:nvPr/>
        </p:nvGrpSpPr>
        <p:grpSpPr>
          <a:xfrm>
            <a:off x="13924591" y="1387440"/>
            <a:ext cx="2955690" cy="2497291"/>
            <a:chOff x="8681071" y="807920"/>
            <a:chExt cx="3768436" cy="325767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1874D3-2F2A-90F3-B1B7-F8CDE7B0DE0E}"/>
                </a:ext>
              </a:extLst>
            </p:cNvPr>
            <p:cNvSpPr/>
            <p:nvPr/>
          </p:nvSpPr>
          <p:spPr>
            <a:xfrm>
              <a:off x="8681071" y="807920"/>
              <a:ext cx="3768436" cy="3257670"/>
            </a:xfrm>
            <a:prstGeom prst="ellipse">
              <a:avLst/>
            </a:prstGeom>
            <a:solidFill>
              <a:srgbClr val="FEB705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tial Circle 19">
              <a:extLst>
                <a:ext uri="{FF2B5EF4-FFF2-40B4-BE49-F238E27FC236}">
                  <a16:creationId xmlns:a16="http://schemas.microsoft.com/office/drawing/2014/main" id="{59D3D6D2-855F-C8DA-7FC0-9EDE07B0E941}"/>
                </a:ext>
              </a:extLst>
            </p:cNvPr>
            <p:cNvSpPr/>
            <p:nvPr/>
          </p:nvSpPr>
          <p:spPr>
            <a:xfrm>
              <a:off x="8681071" y="807920"/>
              <a:ext cx="3768436" cy="3178546"/>
            </a:xfrm>
            <a:prstGeom prst="pie">
              <a:avLst>
                <a:gd name="adj1" fmla="val 9747889"/>
                <a:gd name="adj2" fmla="val 16200000"/>
              </a:avLst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8A543D6-49D6-EB77-1F80-2CE39A8E45E1}"/>
                </a:ext>
              </a:extLst>
            </p:cNvPr>
            <p:cNvSpPr/>
            <p:nvPr/>
          </p:nvSpPr>
          <p:spPr>
            <a:xfrm>
              <a:off x="8976821" y="1126132"/>
              <a:ext cx="3176934" cy="26377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A2CF4E-8608-E61E-31F1-5FF13F6C7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2986" b="81356" l="19484" r="30819">
                          <a14:foregroundMark x1="24284" y1="56336" x2="25171" y2="57345"/>
                          <a14:foregroundMark x1="29810" y1="62631" x2="30052" y2="66425"/>
                          <a14:foregroundMark x1="30375" y1="72720" x2="30859" y2="73406"/>
                          <a14:foregroundMark x1="19766" y1="73285" x2="19524" y2="73971"/>
                          <a14:foregroundMark x1="23276" y1="80428" x2="23840" y2="81235"/>
                          <a14:foregroundMark x1="26543" y1="80428" x2="27108" y2="81396"/>
                          <a14:foregroundMark x1="25091" y1="52986" x2="25857" y2="53269"/>
                          <a14:backgroundMark x1="19968" y1="58192" x2="19282" y2="53148"/>
                          <a14:backgroundMark x1="29931" y1="53269" x2="30294" y2="580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7" t="51267" r="68360" b="16285"/>
            <a:stretch/>
          </p:blipFill>
          <p:spPr>
            <a:xfrm>
              <a:off x="10010809" y="1354838"/>
              <a:ext cx="1108957" cy="2180324"/>
            </a:xfrm>
            <a:prstGeom prst="rect">
              <a:avLst/>
            </a:prstGeom>
          </p:spPr>
        </p:pic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97B3F3AB-4858-1D8D-7874-ADF3C08570C0}"/>
              </a:ext>
            </a:extLst>
          </p:cNvPr>
          <p:cNvSpPr txBox="1">
            <a:spLocks/>
          </p:cNvSpPr>
          <p:nvPr/>
        </p:nvSpPr>
        <p:spPr>
          <a:xfrm>
            <a:off x="9030960" y="398583"/>
            <a:ext cx="3723377" cy="1147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5400" b="1" dirty="0">
                <a:solidFill>
                  <a:srgbClr val="77B8F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ЭРЭГТЭЙ</a:t>
            </a:r>
            <a:endParaRPr lang="en-US" sz="5400" b="1" dirty="0">
              <a:solidFill>
                <a:srgbClr val="77B8F3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3E006C-969D-C2B1-A2CD-5D1D989324D2}"/>
              </a:ext>
            </a:extLst>
          </p:cNvPr>
          <p:cNvSpPr txBox="1"/>
          <p:nvPr/>
        </p:nvSpPr>
        <p:spPr>
          <a:xfrm>
            <a:off x="289559" y="896475"/>
            <a:ext cx="955221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7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Судалгаанд оролцогчдын хүйсийн харьцаа</a:t>
            </a:r>
            <a:r>
              <a:rPr lang="en-US" sz="7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E63BEBC-96AB-8E22-396E-A9E317A141C6}"/>
              </a:ext>
            </a:extLst>
          </p:cNvPr>
          <p:cNvSpPr txBox="1">
            <a:spLocks/>
          </p:cNvSpPr>
          <p:nvPr/>
        </p:nvSpPr>
        <p:spPr>
          <a:xfrm>
            <a:off x="13416575" y="308141"/>
            <a:ext cx="4136209" cy="1147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5400" b="1" dirty="0">
                <a:solidFill>
                  <a:srgbClr val="FEB70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ЭМЭГТЭЙ</a:t>
            </a:r>
            <a:endParaRPr lang="en-US" sz="5400" b="1" dirty="0">
              <a:solidFill>
                <a:srgbClr val="FEB705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7FFE5D9-4705-D02A-97AF-A4A557CF3881}"/>
              </a:ext>
            </a:extLst>
          </p:cNvPr>
          <p:cNvSpPr txBox="1">
            <a:spLocks/>
          </p:cNvSpPr>
          <p:nvPr/>
        </p:nvSpPr>
        <p:spPr>
          <a:xfrm>
            <a:off x="9693198" y="3996025"/>
            <a:ext cx="3196211" cy="1147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53%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093B0B1-0494-E9D2-B063-42BEA2B6252A}"/>
              </a:ext>
            </a:extLst>
          </p:cNvPr>
          <p:cNvSpPr txBox="1">
            <a:spLocks/>
          </p:cNvSpPr>
          <p:nvPr/>
        </p:nvSpPr>
        <p:spPr>
          <a:xfrm>
            <a:off x="14156556" y="4025942"/>
            <a:ext cx="2933614" cy="1147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47%</a:t>
            </a:r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1D6E89AC-6F2D-B238-4CA6-EC771036A0C2}"/>
              </a:ext>
            </a:extLst>
          </p:cNvPr>
          <p:cNvSpPr/>
          <p:nvPr/>
        </p:nvSpPr>
        <p:spPr>
          <a:xfrm rot="5400000">
            <a:off x="1774287" y="-1774289"/>
            <a:ext cx="398584" cy="39471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A2249986-7C34-D1E3-6D62-00A5A0C8CA09}"/>
              </a:ext>
            </a:extLst>
          </p:cNvPr>
          <p:cNvSpPr txBox="1">
            <a:spLocks/>
          </p:cNvSpPr>
          <p:nvPr/>
        </p:nvSpPr>
        <p:spPr>
          <a:xfrm>
            <a:off x="11795527" y="7545563"/>
            <a:ext cx="3196211" cy="1147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26%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00F72F-EE0C-E144-0FA0-B3EEAABF8CE1}"/>
              </a:ext>
            </a:extLst>
          </p:cNvPr>
          <p:cNvSpPr txBox="1"/>
          <p:nvPr/>
        </p:nvSpPr>
        <p:spPr>
          <a:xfrm>
            <a:off x="7179697" y="5590375"/>
            <a:ext cx="32507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35-49</a:t>
            </a:r>
            <a:r>
              <a:rPr lang="mn-MN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настай</a:t>
            </a:r>
            <a:endParaRPr lang="en-US" sz="3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BC3B0E-EB5D-5912-8F50-BF7F7F2B68CA}"/>
              </a:ext>
            </a:extLst>
          </p:cNvPr>
          <p:cNvSpPr txBox="1"/>
          <p:nvPr/>
        </p:nvSpPr>
        <p:spPr>
          <a:xfrm>
            <a:off x="2967177" y="5594389"/>
            <a:ext cx="32507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19-34</a:t>
            </a:r>
            <a:r>
              <a:rPr lang="mn-MN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настай</a:t>
            </a:r>
            <a:endParaRPr lang="en-US" sz="3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DDA1CFE-1B3F-53CD-2B48-EC5479BA6D90}"/>
              </a:ext>
            </a:extLst>
          </p:cNvPr>
          <p:cNvSpPr txBox="1"/>
          <p:nvPr/>
        </p:nvSpPr>
        <p:spPr>
          <a:xfrm>
            <a:off x="10835618" y="5589199"/>
            <a:ext cx="47877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50</a:t>
            </a:r>
            <a:r>
              <a:rPr lang="mn-MN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болон түүнээс дээш настай</a:t>
            </a:r>
            <a:endParaRPr lang="en-US" sz="3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455213E-4C4C-9967-E5BC-DD46BE5D2AF3}"/>
              </a:ext>
            </a:extLst>
          </p:cNvPr>
          <p:cNvGrpSpPr/>
          <p:nvPr/>
        </p:nvGrpSpPr>
        <p:grpSpPr>
          <a:xfrm>
            <a:off x="3179912" y="6819848"/>
            <a:ext cx="2862992" cy="2656851"/>
            <a:chOff x="5532972" y="6929278"/>
            <a:chExt cx="2862992" cy="2656851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1162659-1715-B294-AB95-B9CD039B61A0}"/>
                </a:ext>
              </a:extLst>
            </p:cNvPr>
            <p:cNvSpPr/>
            <p:nvPr/>
          </p:nvSpPr>
          <p:spPr>
            <a:xfrm>
              <a:off x="5532972" y="6944546"/>
              <a:ext cx="2827718" cy="2641583"/>
            </a:xfrm>
            <a:prstGeom prst="ellipse">
              <a:avLst/>
            </a:prstGeom>
            <a:solidFill>
              <a:srgbClr val="F9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Partial Circle 64">
              <a:extLst>
                <a:ext uri="{FF2B5EF4-FFF2-40B4-BE49-F238E27FC236}">
                  <a16:creationId xmlns:a16="http://schemas.microsoft.com/office/drawing/2014/main" id="{42A7AACE-5606-6E21-5EB4-7EE3A021F804}"/>
                </a:ext>
              </a:extLst>
            </p:cNvPr>
            <p:cNvSpPr/>
            <p:nvPr/>
          </p:nvSpPr>
          <p:spPr>
            <a:xfrm>
              <a:off x="5532972" y="6929278"/>
              <a:ext cx="2827718" cy="2656851"/>
            </a:xfrm>
            <a:prstGeom prst="pie">
              <a:avLst>
                <a:gd name="adj1" fmla="val 15419210"/>
                <a:gd name="adj2" fmla="val 10770357"/>
              </a:avLst>
            </a:prstGeom>
            <a:solidFill>
              <a:srgbClr val="5E6B74"/>
            </a:solidFill>
            <a:ln>
              <a:solidFill>
                <a:srgbClr val="5E6B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696C1B5D-5EBE-AB38-C21D-BC8054EE9794}"/>
                </a:ext>
              </a:extLst>
            </p:cNvPr>
            <p:cNvSpPr txBox="1">
              <a:spLocks/>
            </p:cNvSpPr>
            <p:nvPr/>
          </p:nvSpPr>
          <p:spPr>
            <a:xfrm>
              <a:off x="5764136" y="7721289"/>
              <a:ext cx="2631828" cy="11479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1320759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35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23%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1BC5C29-AE0D-A6C0-98FE-94E232560B37}"/>
              </a:ext>
            </a:extLst>
          </p:cNvPr>
          <p:cNvGrpSpPr/>
          <p:nvPr/>
        </p:nvGrpSpPr>
        <p:grpSpPr>
          <a:xfrm>
            <a:off x="7405125" y="6835116"/>
            <a:ext cx="2827718" cy="2641584"/>
            <a:chOff x="5532972" y="6944545"/>
            <a:chExt cx="2827718" cy="264158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483B9E5-C56E-EF5C-AFD0-C44A18BBEB71}"/>
                </a:ext>
              </a:extLst>
            </p:cNvPr>
            <p:cNvSpPr/>
            <p:nvPr/>
          </p:nvSpPr>
          <p:spPr>
            <a:xfrm>
              <a:off x="5532972" y="6944546"/>
              <a:ext cx="2827718" cy="2641583"/>
            </a:xfrm>
            <a:prstGeom prst="ellipse">
              <a:avLst/>
            </a:prstGeom>
            <a:solidFill>
              <a:srgbClr val="F9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Partial Circle 70">
              <a:extLst>
                <a:ext uri="{FF2B5EF4-FFF2-40B4-BE49-F238E27FC236}">
                  <a16:creationId xmlns:a16="http://schemas.microsoft.com/office/drawing/2014/main" id="{51D65B2B-5192-0C9A-E3C9-DCFB0DB2A88C}"/>
                </a:ext>
              </a:extLst>
            </p:cNvPr>
            <p:cNvSpPr/>
            <p:nvPr/>
          </p:nvSpPr>
          <p:spPr>
            <a:xfrm>
              <a:off x="5532972" y="6944545"/>
              <a:ext cx="2827718" cy="2641584"/>
            </a:xfrm>
            <a:prstGeom prst="pie">
              <a:avLst>
                <a:gd name="adj1" fmla="val 20030657"/>
                <a:gd name="adj2" fmla="val 9189591"/>
              </a:avLst>
            </a:prstGeom>
            <a:solidFill>
              <a:srgbClr val="5E6B74"/>
            </a:solidFill>
            <a:ln>
              <a:solidFill>
                <a:srgbClr val="5E6B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C13E20DF-5AB7-7F53-DB79-684AF5CD3F58}"/>
              </a:ext>
            </a:extLst>
          </p:cNvPr>
          <p:cNvSpPr txBox="1">
            <a:spLocks/>
          </p:cNvSpPr>
          <p:nvPr/>
        </p:nvSpPr>
        <p:spPr>
          <a:xfrm>
            <a:off x="7638690" y="7544701"/>
            <a:ext cx="2610628" cy="1147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51%</a:t>
            </a:r>
          </a:p>
        </p:txBody>
      </p:sp>
    </p:spTree>
    <p:extLst>
      <p:ext uri="{BB962C8B-B14F-4D97-AF65-F5344CB8AC3E}">
        <p14:creationId xmlns:p14="http://schemas.microsoft.com/office/powerpoint/2010/main" val="225360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>
            <a:extLst>
              <a:ext uri="{FF2B5EF4-FFF2-40B4-BE49-F238E27FC236}">
                <a16:creationId xmlns:a16="http://schemas.microsoft.com/office/drawing/2014/main" id="{229C6582-4598-388B-EF9E-32FD66EC81ED}"/>
              </a:ext>
            </a:extLst>
          </p:cNvPr>
          <p:cNvSpPr/>
          <p:nvPr/>
        </p:nvSpPr>
        <p:spPr>
          <a:xfrm>
            <a:off x="11559313" y="137851"/>
            <a:ext cx="1328610" cy="109039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1BEFD-4B57-4621-F956-A24ED734DEF7}"/>
              </a:ext>
            </a:extLst>
          </p:cNvPr>
          <p:cNvSpPr txBox="1"/>
          <p:nvPr/>
        </p:nvSpPr>
        <p:spPr>
          <a:xfrm>
            <a:off x="7401781" y="0"/>
            <a:ext cx="4920188" cy="7428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mn-MN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Ажилладаг</a:t>
            </a:r>
            <a:endParaRPr lang="en-US" sz="40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4AFF15-37E4-9F24-A923-5F75C3B34068}"/>
              </a:ext>
            </a:extLst>
          </p:cNvPr>
          <p:cNvGrpSpPr/>
          <p:nvPr/>
        </p:nvGrpSpPr>
        <p:grpSpPr>
          <a:xfrm>
            <a:off x="176450" y="2952683"/>
            <a:ext cx="4947273" cy="4247697"/>
            <a:chOff x="5346258" y="222525"/>
            <a:chExt cx="4947273" cy="400984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8C2B417-31B3-CD22-9FAB-9FCA5E400353}"/>
                </a:ext>
              </a:extLst>
            </p:cNvPr>
            <p:cNvSpPr/>
            <p:nvPr/>
          </p:nvSpPr>
          <p:spPr>
            <a:xfrm>
              <a:off x="5346258" y="222525"/>
              <a:ext cx="4947273" cy="400984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Graphic 11" descr="User with solid fill">
              <a:extLst>
                <a:ext uri="{FF2B5EF4-FFF2-40B4-BE49-F238E27FC236}">
                  <a16:creationId xmlns:a16="http://schemas.microsoft.com/office/drawing/2014/main" id="{D735493F-8EE3-642B-73E6-832972D56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65699" y="649039"/>
              <a:ext cx="1253589" cy="1253589"/>
            </a:xfrm>
            <a:prstGeom prst="rect">
              <a:avLst/>
            </a:prstGeom>
          </p:spPr>
        </p:pic>
        <p:pic>
          <p:nvPicPr>
            <p:cNvPr id="18" name="Graphic 17" descr="User with solid fill">
              <a:extLst>
                <a:ext uri="{FF2B5EF4-FFF2-40B4-BE49-F238E27FC236}">
                  <a16:creationId xmlns:a16="http://schemas.microsoft.com/office/drawing/2014/main" id="{CA049562-42CD-27FF-5E83-24B1117B8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20494" y="649039"/>
              <a:ext cx="1253589" cy="1253589"/>
            </a:xfrm>
            <a:prstGeom prst="rect">
              <a:avLst/>
            </a:prstGeom>
          </p:spPr>
        </p:pic>
        <p:pic>
          <p:nvPicPr>
            <p:cNvPr id="19" name="Graphic 18" descr="User with solid fill">
              <a:extLst>
                <a:ext uri="{FF2B5EF4-FFF2-40B4-BE49-F238E27FC236}">
                  <a16:creationId xmlns:a16="http://schemas.microsoft.com/office/drawing/2014/main" id="{C9150F32-C046-4BB6-5792-2539A00ED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65699" y="1659457"/>
              <a:ext cx="1253589" cy="1253589"/>
            </a:xfrm>
            <a:prstGeom prst="rect">
              <a:avLst/>
            </a:prstGeom>
          </p:spPr>
        </p:pic>
        <p:pic>
          <p:nvPicPr>
            <p:cNvPr id="20" name="Graphic 19" descr="User with solid fill">
              <a:extLst>
                <a:ext uri="{FF2B5EF4-FFF2-40B4-BE49-F238E27FC236}">
                  <a16:creationId xmlns:a16="http://schemas.microsoft.com/office/drawing/2014/main" id="{72DB75C5-5DDB-4DC9-0DDC-DA6F36DA5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20494" y="1659457"/>
              <a:ext cx="1253589" cy="1253589"/>
            </a:xfrm>
            <a:prstGeom prst="rect">
              <a:avLst/>
            </a:prstGeom>
          </p:spPr>
        </p:pic>
        <p:pic>
          <p:nvPicPr>
            <p:cNvPr id="21" name="Graphic 20" descr="User with solid fill">
              <a:extLst>
                <a:ext uri="{FF2B5EF4-FFF2-40B4-BE49-F238E27FC236}">
                  <a16:creationId xmlns:a16="http://schemas.microsoft.com/office/drawing/2014/main" id="{42300C64-8D16-01A7-5CA6-784CE1AE6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52983" y="649039"/>
              <a:ext cx="1253589" cy="1253589"/>
            </a:xfrm>
            <a:prstGeom prst="rect">
              <a:avLst/>
            </a:prstGeom>
          </p:spPr>
        </p:pic>
        <p:pic>
          <p:nvPicPr>
            <p:cNvPr id="22" name="Graphic 21" descr="User with solid fill">
              <a:extLst>
                <a:ext uri="{FF2B5EF4-FFF2-40B4-BE49-F238E27FC236}">
                  <a16:creationId xmlns:a16="http://schemas.microsoft.com/office/drawing/2014/main" id="{162AFD28-6B5F-C4E4-F247-97F9E6E41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07778" y="649039"/>
              <a:ext cx="1253589" cy="1253589"/>
            </a:xfrm>
            <a:prstGeom prst="rect">
              <a:avLst/>
            </a:prstGeom>
          </p:spPr>
        </p:pic>
        <p:pic>
          <p:nvPicPr>
            <p:cNvPr id="23" name="Graphic 22" descr="User with solid fill">
              <a:extLst>
                <a:ext uri="{FF2B5EF4-FFF2-40B4-BE49-F238E27FC236}">
                  <a16:creationId xmlns:a16="http://schemas.microsoft.com/office/drawing/2014/main" id="{5437A272-3C19-7C51-C814-EA728EB88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75289" y="1659457"/>
              <a:ext cx="1253589" cy="1253589"/>
            </a:xfrm>
            <a:prstGeom prst="rect">
              <a:avLst/>
            </a:prstGeom>
          </p:spPr>
        </p:pic>
        <p:pic>
          <p:nvPicPr>
            <p:cNvPr id="24" name="Graphic 23" descr="User with solid fill">
              <a:extLst>
                <a:ext uri="{FF2B5EF4-FFF2-40B4-BE49-F238E27FC236}">
                  <a16:creationId xmlns:a16="http://schemas.microsoft.com/office/drawing/2014/main" id="{6238B3EA-B903-89A6-8C7C-BFE5C2A37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30084" y="1659457"/>
              <a:ext cx="1253589" cy="125358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68EA64-EFA9-3632-78B2-25B1F87D89C1}"/>
                </a:ext>
              </a:extLst>
            </p:cNvPr>
            <p:cNvSpPr txBox="1"/>
            <p:nvPr/>
          </p:nvSpPr>
          <p:spPr>
            <a:xfrm>
              <a:off x="6124709" y="2807733"/>
              <a:ext cx="3697664" cy="9587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43 </a:t>
              </a:r>
              <a:r>
                <a:rPr lang="mn-MN" sz="60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Хүн </a:t>
              </a:r>
              <a:endParaRPr lang="en-US" sz="6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8E86D51D-1D7B-5844-05E6-F2334D472FF0}"/>
              </a:ext>
            </a:extLst>
          </p:cNvPr>
          <p:cNvSpPr/>
          <p:nvPr/>
        </p:nvSpPr>
        <p:spPr>
          <a:xfrm>
            <a:off x="6599296" y="676557"/>
            <a:ext cx="4947273" cy="4009841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52ACA666-5EC7-BE3A-7B4D-76A6CAE00668}"/>
              </a:ext>
            </a:extLst>
          </p:cNvPr>
          <p:cNvSpPr/>
          <p:nvPr/>
        </p:nvSpPr>
        <p:spPr>
          <a:xfrm>
            <a:off x="5406694" y="2336862"/>
            <a:ext cx="642968" cy="5318760"/>
          </a:xfrm>
          <a:prstGeom prst="rightBrace">
            <a:avLst>
              <a:gd name="adj1" fmla="val 68050"/>
              <a:gd name="adj2" fmla="val 48863"/>
            </a:avLst>
          </a:prstGeom>
          <a:noFill/>
          <a:ln w="76200">
            <a:solidFill>
              <a:srgbClr val="F9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Graphic 29" descr="User with solid fill">
            <a:extLst>
              <a:ext uri="{FF2B5EF4-FFF2-40B4-BE49-F238E27FC236}">
                <a16:creationId xmlns:a16="http://schemas.microsoft.com/office/drawing/2014/main" id="{123563FC-4B35-9704-E70C-ED2C14AF0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4228" y="1126935"/>
            <a:ext cx="1253589" cy="1253589"/>
          </a:xfrm>
          <a:prstGeom prst="rect">
            <a:avLst/>
          </a:prstGeom>
        </p:spPr>
      </p:pic>
      <p:pic>
        <p:nvPicPr>
          <p:cNvPr id="31" name="Graphic 30" descr="User with solid fill">
            <a:extLst>
              <a:ext uri="{FF2B5EF4-FFF2-40B4-BE49-F238E27FC236}">
                <a16:creationId xmlns:a16="http://schemas.microsoft.com/office/drawing/2014/main" id="{CBC84B56-E593-CA0D-0306-72FAECE22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9023" y="1126935"/>
            <a:ext cx="1253589" cy="125358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35897F3-9489-A92A-238D-1B737A8B7B48}"/>
              </a:ext>
            </a:extLst>
          </p:cNvPr>
          <p:cNvSpPr txBox="1"/>
          <p:nvPr/>
        </p:nvSpPr>
        <p:spPr>
          <a:xfrm>
            <a:off x="7984253" y="3339764"/>
            <a:ext cx="24459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77%</a:t>
            </a:r>
            <a:endParaRPr lang="en-US" sz="6000" dirty="0">
              <a:solidFill>
                <a:srgbClr val="002060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D9489C8-B633-42C3-41B5-90B1B1B23F81}"/>
              </a:ext>
            </a:extLst>
          </p:cNvPr>
          <p:cNvGrpSpPr/>
          <p:nvPr/>
        </p:nvGrpSpPr>
        <p:grpSpPr>
          <a:xfrm>
            <a:off x="12004794" y="3332242"/>
            <a:ext cx="4947273" cy="4009841"/>
            <a:chOff x="10853954" y="3343102"/>
            <a:chExt cx="4947273" cy="400984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89850C2-28C7-54B9-F8C4-A3EBE4803FD7}"/>
                </a:ext>
              </a:extLst>
            </p:cNvPr>
            <p:cNvSpPr/>
            <p:nvPr/>
          </p:nvSpPr>
          <p:spPr>
            <a:xfrm>
              <a:off x="10853954" y="3343102"/>
              <a:ext cx="4947273" cy="400984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2" name="Graphic 41" descr="User with solid fill">
              <a:extLst>
                <a:ext uri="{FF2B5EF4-FFF2-40B4-BE49-F238E27FC236}">
                  <a16:creationId xmlns:a16="http://schemas.microsoft.com/office/drawing/2014/main" id="{AFA43F64-4706-9B49-2BA6-54965E295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268886" y="3793480"/>
              <a:ext cx="1253589" cy="1253589"/>
            </a:xfrm>
            <a:prstGeom prst="rect">
              <a:avLst/>
            </a:prstGeom>
          </p:spPr>
        </p:pic>
        <p:pic>
          <p:nvPicPr>
            <p:cNvPr id="43" name="Graphic 42" descr="User with solid fill">
              <a:extLst>
                <a:ext uri="{FF2B5EF4-FFF2-40B4-BE49-F238E27FC236}">
                  <a16:creationId xmlns:a16="http://schemas.microsoft.com/office/drawing/2014/main" id="{D501A0F4-2770-E8ED-3E24-46BC05BE0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223681" y="3793480"/>
              <a:ext cx="1253589" cy="1253589"/>
            </a:xfrm>
            <a:prstGeom prst="rect">
              <a:avLst/>
            </a:prstGeom>
          </p:spPr>
        </p:pic>
        <p:pic>
          <p:nvPicPr>
            <p:cNvPr id="48" name="Graphic 47" descr="User with solid fill">
              <a:extLst>
                <a:ext uri="{FF2B5EF4-FFF2-40B4-BE49-F238E27FC236}">
                  <a16:creationId xmlns:a16="http://schemas.microsoft.com/office/drawing/2014/main" id="{E71FBB6F-B98B-1371-73A3-55A835C61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199022" y="4798323"/>
              <a:ext cx="1253589" cy="1253589"/>
            </a:xfrm>
            <a:prstGeom prst="rect">
              <a:avLst/>
            </a:prstGeom>
          </p:spPr>
        </p:pic>
        <p:pic>
          <p:nvPicPr>
            <p:cNvPr id="49" name="Graphic 48" descr="User with solid fill">
              <a:extLst>
                <a:ext uri="{FF2B5EF4-FFF2-40B4-BE49-F238E27FC236}">
                  <a16:creationId xmlns:a16="http://schemas.microsoft.com/office/drawing/2014/main" id="{EBEE918D-108A-87DB-2EA3-D4E473EAE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153817" y="4798323"/>
              <a:ext cx="1253589" cy="1253589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47B5A73-4F4E-2164-BDA3-5917B0B2AB02}"/>
                </a:ext>
              </a:extLst>
            </p:cNvPr>
            <p:cNvSpPr txBox="1"/>
            <p:nvPr/>
          </p:nvSpPr>
          <p:spPr>
            <a:xfrm>
              <a:off x="12162405" y="6009647"/>
              <a:ext cx="244591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19%</a:t>
              </a:r>
              <a:endParaRPr lang="en-US" sz="6000" dirty="0">
                <a:solidFill>
                  <a:srgbClr val="002060"/>
                </a:solidFill>
              </a:endParaRPr>
            </a:p>
          </p:txBody>
        </p:sp>
        <p:pic>
          <p:nvPicPr>
            <p:cNvPr id="51" name="Graphic 50" descr="User with solid fill">
              <a:extLst>
                <a:ext uri="{FF2B5EF4-FFF2-40B4-BE49-F238E27FC236}">
                  <a16:creationId xmlns:a16="http://schemas.microsoft.com/office/drawing/2014/main" id="{8CF88F5E-909C-DE19-F5F9-63A21C365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178476" y="3793480"/>
              <a:ext cx="1253589" cy="1253589"/>
            </a:xfrm>
            <a:prstGeom prst="rect">
              <a:avLst/>
            </a:prstGeom>
          </p:spPr>
        </p:pic>
        <p:pic>
          <p:nvPicPr>
            <p:cNvPr id="52" name="Graphic 51" descr="User with solid fill">
              <a:extLst>
                <a:ext uri="{FF2B5EF4-FFF2-40B4-BE49-F238E27FC236}">
                  <a16:creationId xmlns:a16="http://schemas.microsoft.com/office/drawing/2014/main" id="{417C3BC4-0BE8-FF07-4809-4AF5743C7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133271" y="3793480"/>
              <a:ext cx="1253589" cy="1253589"/>
            </a:xfrm>
            <a:prstGeom prst="rect">
              <a:avLst/>
            </a:prstGeom>
          </p:spPr>
        </p:pic>
        <p:pic>
          <p:nvPicPr>
            <p:cNvPr id="57" name="Graphic 56" descr="User with solid fill">
              <a:extLst>
                <a:ext uri="{FF2B5EF4-FFF2-40B4-BE49-F238E27FC236}">
                  <a16:creationId xmlns:a16="http://schemas.microsoft.com/office/drawing/2014/main" id="{84D65798-4FA4-3272-A936-A1831E142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254179" y="4798323"/>
              <a:ext cx="1253589" cy="1253589"/>
            </a:xfrm>
            <a:prstGeom prst="rect">
              <a:avLst/>
            </a:prstGeom>
          </p:spPr>
        </p:pic>
        <p:pic>
          <p:nvPicPr>
            <p:cNvPr id="58" name="Graphic 57" descr="User with solid fill">
              <a:extLst>
                <a:ext uri="{FF2B5EF4-FFF2-40B4-BE49-F238E27FC236}">
                  <a16:creationId xmlns:a16="http://schemas.microsoft.com/office/drawing/2014/main" id="{C6E616D2-F974-4255-B7C4-3B522F36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208974" y="4798323"/>
              <a:ext cx="1253589" cy="1253589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076631E-6517-CF53-F8A3-5975DFB16AC6}"/>
              </a:ext>
            </a:extLst>
          </p:cNvPr>
          <p:cNvGrpSpPr/>
          <p:nvPr/>
        </p:nvGrpSpPr>
        <p:grpSpPr>
          <a:xfrm>
            <a:off x="6658659" y="5691241"/>
            <a:ext cx="4947273" cy="4009841"/>
            <a:chOff x="6448421" y="5686121"/>
            <a:chExt cx="4947273" cy="400984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8493162-55BC-ED2F-679F-BF4CE2F38CF9}"/>
                </a:ext>
              </a:extLst>
            </p:cNvPr>
            <p:cNvGrpSpPr/>
            <p:nvPr/>
          </p:nvGrpSpPr>
          <p:grpSpPr>
            <a:xfrm>
              <a:off x="6448421" y="5686121"/>
              <a:ext cx="4947273" cy="4009841"/>
              <a:chOff x="10853954" y="3343102"/>
              <a:chExt cx="4947273" cy="4009841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372CAC4-B520-E1DE-93C7-1645B8CEB2E0}"/>
                  </a:ext>
                </a:extLst>
              </p:cNvPr>
              <p:cNvSpPr/>
              <p:nvPr/>
            </p:nvSpPr>
            <p:spPr>
              <a:xfrm>
                <a:off x="10853954" y="3343102"/>
                <a:ext cx="4947273" cy="4009841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2" name="Graphic 61" descr="User with solid fill">
                <a:extLst>
                  <a:ext uri="{FF2B5EF4-FFF2-40B4-BE49-F238E27FC236}">
                    <a16:creationId xmlns:a16="http://schemas.microsoft.com/office/drawing/2014/main" id="{813E515B-DB83-92C4-8B73-E584C4ABBA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268886" y="3793480"/>
                <a:ext cx="1253589" cy="1253589"/>
              </a:xfrm>
              <a:prstGeom prst="rect">
                <a:avLst/>
              </a:prstGeom>
            </p:spPr>
          </p:pic>
          <p:pic>
            <p:nvPicPr>
              <p:cNvPr id="63" name="Graphic 62" descr="User with solid fill">
                <a:extLst>
                  <a:ext uri="{FF2B5EF4-FFF2-40B4-BE49-F238E27FC236}">
                    <a16:creationId xmlns:a16="http://schemas.microsoft.com/office/drawing/2014/main" id="{EDD6592F-3752-1D4B-F37B-FE98CA3F8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223681" y="3793480"/>
                <a:ext cx="1253589" cy="1253589"/>
              </a:xfrm>
              <a:prstGeom prst="rect">
                <a:avLst/>
              </a:prstGeom>
            </p:spPr>
          </p:pic>
          <p:pic>
            <p:nvPicPr>
              <p:cNvPr id="65" name="Graphic 64" descr="User with solid fill">
                <a:extLst>
                  <a:ext uri="{FF2B5EF4-FFF2-40B4-BE49-F238E27FC236}">
                    <a16:creationId xmlns:a16="http://schemas.microsoft.com/office/drawing/2014/main" id="{1D54BE97-E169-94D0-1B11-A97CCD643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4153817" y="4798323"/>
                <a:ext cx="1253589" cy="1253589"/>
              </a:xfrm>
              <a:prstGeom prst="rect">
                <a:avLst/>
              </a:prstGeom>
            </p:spPr>
          </p:pic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E77F10E-B4D5-694B-0C3A-CF5E8AED6477}"/>
                  </a:ext>
                </a:extLst>
              </p:cNvPr>
              <p:cNvSpPr txBox="1"/>
              <p:nvPr/>
            </p:nvSpPr>
            <p:spPr>
              <a:xfrm>
                <a:off x="12515712" y="5994458"/>
                <a:ext cx="2445914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4%</a:t>
                </a:r>
                <a:endParaRPr lang="en-US" sz="6000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67" name="Graphic 66" descr="User with solid fill">
                <a:extLst>
                  <a:ext uri="{FF2B5EF4-FFF2-40B4-BE49-F238E27FC236}">
                    <a16:creationId xmlns:a16="http://schemas.microsoft.com/office/drawing/2014/main" id="{33D99491-4E6B-D816-FDFE-9F4EAF022D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3178476" y="3793480"/>
                <a:ext cx="1253589" cy="1253589"/>
              </a:xfrm>
              <a:prstGeom prst="rect">
                <a:avLst/>
              </a:prstGeom>
            </p:spPr>
          </p:pic>
          <p:pic>
            <p:nvPicPr>
              <p:cNvPr id="68" name="Graphic 67" descr="User with solid fill">
                <a:extLst>
                  <a:ext uri="{FF2B5EF4-FFF2-40B4-BE49-F238E27FC236}">
                    <a16:creationId xmlns:a16="http://schemas.microsoft.com/office/drawing/2014/main" id="{A7730DBC-518A-AD96-EB20-8D5E06E318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133271" y="3793480"/>
                <a:ext cx="1253589" cy="1253589"/>
              </a:xfrm>
              <a:prstGeom prst="rect">
                <a:avLst/>
              </a:prstGeom>
            </p:spPr>
          </p:pic>
          <p:pic>
            <p:nvPicPr>
              <p:cNvPr id="69" name="Graphic 68" descr="User with solid fill">
                <a:extLst>
                  <a:ext uri="{FF2B5EF4-FFF2-40B4-BE49-F238E27FC236}">
                    <a16:creationId xmlns:a16="http://schemas.microsoft.com/office/drawing/2014/main" id="{F0E5DBC1-B7D9-1298-E78C-DA2900ACC8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254179" y="4798323"/>
                <a:ext cx="1253589" cy="1253589"/>
              </a:xfrm>
              <a:prstGeom prst="rect">
                <a:avLst/>
              </a:prstGeom>
            </p:spPr>
          </p:pic>
          <p:pic>
            <p:nvPicPr>
              <p:cNvPr id="70" name="Graphic 69" descr="User with solid fill">
                <a:extLst>
                  <a:ext uri="{FF2B5EF4-FFF2-40B4-BE49-F238E27FC236}">
                    <a16:creationId xmlns:a16="http://schemas.microsoft.com/office/drawing/2014/main" id="{A9616389-10F9-1C9B-AD7E-D711A79724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208974" y="4798323"/>
                <a:ext cx="1253589" cy="1253589"/>
              </a:xfrm>
              <a:prstGeom prst="rect">
                <a:avLst/>
              </a:prstGeom>
            </p:spPr>
          </p:pic>
        </p:grpSp>
        <p:pic>
          <p:nvPicPr>
            <p:cNvPr id="71" name="Graphic 70" descr="User with solid fill">
              <a:extLst>
                <a:ext uri="{FF2B5EF4-FFF2-40B4-BE49-F238E27FC236}">
                  <a16:creationId xmlns:a16="http://schemas.microsoft.com/office/drawing/2014/main" id="{BD308393-632D-F0AD-FDCF-F4D216B67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78905" y="7136222"/>
              <a:ext cx="1253589" cy="1253589"/>
            </a:xfrm>
            <a:prstGeom prst="rect">
              <a:avLst/>
            </a:prstGeom>
          </p:spPr>
        </p:pic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6E0B4DC-5097-F64B-0B2F-7EBE71864524}"/>
              </a:ext>
            </a:extLst>
          </p:cNvPr>
          <p:cNvSpPr txBox="1"/>
          <p:nvPr/>
        </p:nvSpPr>
        <p:spPr>
          <a:xfrm>
            <a:off x="7804612" y="4969517"/>
            <a:ext cx="3112377" cy="6550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mn-MN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Оюутан</a:t>
            </a:r>
            <a:endParaRPr lang="en-US" sz="40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B70102E-B514-9E10-7464-58546038C47E}"/>
              </a:ext>
            </a:extLst>
          </p:cNvPr>
          <p:cNvSpPr txBox="1"/>
          <p:nvPr/>
        </p:nvSpPr>
        <p:spPr>
          <a:xfrm>
            <a:off x="12357673" y="2625167"/>
            <a:ext cx="4594394" cy="6550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mn-MN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Ажилладаггүй</a:t>
            </a:r>
            <a:endParaRPr lang="en-US" sz="40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90" name="Graphic 89" descr="Briefcase with solid fill">
            <a:extLst>
              <a:ext uri="{FF2B5EF4-FFF2-40B4-BE49-F238E27FC236}">
                <a16:creationId xmlns:a16="http://schemas.microsoft.com/office/drawing/2014/main" id="{515E5BCA-0E8D-0BCB-44BB-3CA3885A7E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84658" y="219272"/>
            <a:ext cx="902598" cy="902598"/>
          </a:xfrm>
          <a:prstGeom prst="rect">
            <a:avLst/>
          </a:prstGeom>
        </p:spPr>
      </p:pic>
      <p:pic>
        <p:nvPicPr>
          <p:cNvPr id="92" name="Graphic 91" descr="User with solid fill">
            <a:extLst>
              <a:ext uri="{FF2B5EF4-FFF2-40B4-BE49-F238E27FC236}">
                <a16:creationId xmlns:a16="http://schemas.microsoft.com/office/drawing/2014/main" id="{2174B4D6-E4EF-A455-5B4D-23D2A8425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14279" y="2204106"/>
            <a:ext cx="1253589" cy="1253589"/>
          </a:xfrm>
          <a:prstGeom prst="rect">
            <a:avLst/>
          </a:prstGeom>
        </p:spPr>
      </p:pic>
      <p:pic>
        <p:nvPicPr>
          <p:cNvPr id="93" name="Graphic 92" descr="User with solid fill">
            <a:extLst>
              <a:ext uri="{FF2B5EF4-FFF2-40B4-BE49-F238E27FC236}">
                <a16:creationId xmlns:a16="http://schemas.microsoft.com/office/drawing/2014/main" id="{B7883717-E8F3-9EED-8477-CB7B51EF98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69074" y="2204106"/>
            <a:ext cx="1253589" cy="1253589"/>
          </a:xfrm>
          <a:prstGeom prst="rect">
            <a:avLst/>
          </a:prstGeom>
        </p:spPr>
      </p:pic>
      <p:pic>
        <p:nvPicPr>
          <p:cNvPr id="94" name="Graphic 93" descr="User with solid fill">
            <a:extLst>
              <a:ext uri="{FF2B5EF4-FFF2-40B4-BE49-F238E27FC236}">
                <a16:creationId xmlns:a16="http://schemas.microsoft.com/office/drawing/2014/main" id="{77B197F6-AA93-C701-4A9C-5A2033CBD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53551" y="1127564"/>
            <a:ext cx="1253589" cy="1253589"/>
          </a:xfrm>
          <a:prstGeom prst="rect">
            <a:avLst/>
          </a:prstGeom>
        </p:spPr>
      </p:pic>
      <p:pic>
        <p:nvPicPr>
          <p:cNvPr id="95" name="Graphic 94" descr="User with solid fill">
            <a:extLst>
              <a:ext uri="{FF2B5EF4-FFF2-40B4-BE49-F238E27FC236}">
                <a16:creationId xmlns:a16="http://schemas.microsoft.com/office/drawing/2014/main" id="{C1D6DDFF-51CD-1748-B20D-A7D0E4F91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23869" y="2204106"/>
            <a:ext cx="1253589" cy="1253589"/>
          </a:xfrm>
          <a:prstGeom prst="rect">
            <a:avLst/>
          </a:prstGeom>
        </p:spPr>
      </p:pic>
      <p:pic>
        <p:nvPicPr>
          <p:cNvPr id="96" name="Graphic 95" descr="User with solid fill">
            <a:extLst>
              <a:ext uri="{FF2B5EF4-FFF2-40B4-BE49-F238E27FC236}">
                <a16:creationId xmlns:a16="http://schemas.microsoft.com/office/drawing/2014/main" id="{F27492A7-75C1-0036-26A8-E46F36B77E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8664" y="2204106"/>
            <a:ext cx="1253589" cy="1253589"/>
          </a:xfrm>
          <a:prstGeom prst="rect">
            <a:avLst/>
          </a:prstGeom>
        </p:spPr>
      </p:pic>
      <p:pic>
        <p:nvPicPr>
          <p:cNvPr id="97" name="Graphic 96" descr="User with solid fill">
            <a:extLst>
              <a:ext uri="{FF2B5EF4-FFF2-40B4-BE49-F238E27FC236}">
                <a16:creationId xmlns:a16="http://schemas.microsoft.com/office/drawing/2014/main" id="{EC5D7CF5-8BD4-854E-09A4-97C53896E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11287" y="1126934"/>
            <a:ext cx="1253589" cy="1253589"/>
          </a:xfrm>
          <a:prstGeom prst="rect">
            <a:avLst/>
          </a:prstGeom>
        </p:spPr>
      </p:pic>
      <p:sp>
        <p:nvSpPr>
          <p:cNvPr id="98" name="Oval 97">
            <a:extLst>
              <a:ext uri="{FF2B5EF4-FFF2-40B4-BE49-F238E27FC236}">
                <a16:creationId xmlns:a16="http://schemas.microsoft.com/office/drawing/2014/main" id="{19C1AD65-D694-DEDE-0C81-8EBFA4F02EDA}"/>
              </a:ext>
            </a:extLst>
          </p:cNvPr>
          <p:cNvSpPr/>
          <p:nvPr/>
        </p:nvSpPr>
        <p:spPr>
          <a:xfrm>
            <a:off x="10633394" y="1030752"/>
            <a:ext cx="265873" cy="19749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BDCBE61-33C1-7E1F-146A-8400C2B23E9F}"/>
              </a:ext>
            </a:extLst>
          </p:cNvPr>
          <p:cNvSpPr/>
          <p:nvPr/>
        </p:nvSpPr>
        <p:spPr>
          <a:xfrm>
            <a:off x="10925692" y="853654"/>
            <a:ext cx="265873" cy="19749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FC688E6-EDFE-A413-E941-3D4F24A724F9}"/>
              </a:ext>
            </a:extLst>
          </p:cNvPr>
          <p:cNvSpPr/>
          <p:nvPr/>
        </p:nvSpPr>
        <p:spPr>
          <a:xfrm>
            <a:off x="11277759" y="717014"/>
            <a:ext cx="265873" cy="19749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0FE69E4-3DCC-F966-007F-8E9C0888D7CE}"/>
              </a:ext>
            </a:extLst>
          </p:cNvPr>
          <p:cNvSpPr/>
          <p:nvPr/>
        </p:nvSpPr>
        <p:spPr>
          <a:xfrm>
            <a:off x="15910905" y="7604646"/>
            <a:ext cx="1328610" cy="109039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14D02D0-AE52-E54C-8E01-803CF09C4DD4}"/>
              </a:ext>
            </a:extLst>
          </p:cNvPr>
          <p:cNvSpPr/>
          <p:nvPr/>
        </p:nvSpPr>
        <p:spPr>
          <a:xfrm>
            <a:off x="15833325" y="7604646"/>
            <a:ext cx="265873" cy="19749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771E953-7F6C-D478-B16A-615BB3814DB1}"/>
              </a:ext>
            </a:extLst>
          </p:cNvPr>
          <p:cNvSpPr/>
          <p:nvPr/>
        </p:nvSpPr>
        <p:spPr>
          <a:xfrm>
            <a:off x="15555141" y="7407153"/>
            <a:ext cx="265873" cy="19749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CA2B387-C8D2-D85B-9043-DBF3C145EEB4}"/>
              </a:ext>
            </a:extLst>
          </p:cNvPr>
          <p:cNvSpPr/>
          <p:nvPr/>
        </p:nvSpPr>
        <p:spPr>
          <a:xfrm>
            <a:off x="15317032" y="7128702"/>
            <a:ext cx="265873" cy="19749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Graphic 108" descr="Home with solid fill">
            <a:extLst>
              <a:ext uri="{FF2B5EF4-FFF2-40B4-BE49-F238E27FC236}">
                <a16:creationId xmlns:a16="http://schemas.microsoft.com/office/drawing/2014/main" id="{821345F2-9DFC-0B17-1A49-4593E4FE7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103090" y="7604646"/>
            <a:ext cx="914400" cy="914400"/>
          </a:xfrm>
          <a:prstGeom prst="rect">
            <a:avLst/>
          </a:prstGeom>
        </p:spPr>
      </p:pic>
      <p:sp>
        <p:nvSpPr>
          <p:cNvPr id="110" name="Oval 109">
            <a:extLst>
              <a:ext uri="{FF2B5EF4-FFF2-40B4-BE49-F238E27FC236}">
                <a16:creationId xmlns:a16="http://schemas.microsoft.com/office/drawing/2014/main" id="{C01FF83C-0A6D-6150-5865-0035505163AC}"/>
              </a:ext>
            </a:extLst>
          </p:cNvPr>
          <p:cNvSpPr/>
          <p:nvPr/>
        </p:nvSpPr>
        <p:spPr>
          <a:xfrm>
            <a:off x="11798117" y="8252107"/>
            <a:ext cx="1328610" cy="109039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F35CD73-22B3-B537-20A0-CF13A276E633}"/>
              </a:ext>
            </a:extLst>
          </p:cNvPr>
          <p:cNvSpPr/>
          <p:nvPr/>
        </p:nvSpPr>
        <p:spPr>
          <a:xfrm>
            <a:off x="10660096" y="9130696"/>
            <a:ext cx="265873" cy="19749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CA22B7A6-BAED-6E39-1ED6-DF4894BB02DD}"/>
              </a:ext>
            </a:extLst>
          </p:cNvPr>
          <p:cNvSpPr/>
          <p:nvPr/>
        </p:nvSpPr>
        <p:spPr>
          <a:xfrm>
            <a:off x="11128263" y="9090239"/>
            <a:ext cx="265873" cy="19749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439757D3-8670-B572-7799-4466AFFAD7E9}"/>
              </a:ext>
            </a:extLst>
          </p:cNvPr>
          <p:cNvSpPr/>
          <p:nvPr/>
        </p:nvSpPr>
        <p:spPr>
          <a:xfrm>
            <a:off x="11586337" y="8991492"/>
            <a:ext cx="265873" cy="19749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Graphic 114" descr="Graduation cap with solid fill">
            <a:extLst>
              <a:ext uri="{FF2B5EF4-FFF2-40B4-BE49-F238E27FC236}">
                <a16:creationId xmlns:a16="http://schemas.microsoft.com/office/drawing/2014/main" id="{ACC4E996-3AFD-6B32-BD3A-86271543D0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005222" y="8319860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5F6917-36F8-F588-F976-C39C4084E43D}"/>
              </a:ext>
            </a:extLst>
          </p:cNvPr>
          <p:cNvSpPr txBox="1"/>
          <p:nvPr/>
        </p:nvSpPr>
        <p:spPr>
          <a:xfrm>
            <a:off x="1347442" y="1853657"/>
            <a:ext cx="369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mn-MN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ийт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3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7FD53B-71C9-956B-DE3C-DB9621B2AC7B}"/>
              </a:ext>
            </a:extLst>
          </p:cNvPr>
          <p:cNvSpPr txBox="1"/>
          <p:nvPr/>
        </p:nvSpPr>
        <p:spPr>
          <a:xfrm>
            <a:off x="303917" y="552925"/>
            <a:ext cx="17002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7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Судалгаан хамрагдсан хэрэглэгчдийн</a:t>
            </a:r>
            <a:endParaRPr lang="en-US" sz="7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596D2B-B2E2-4E50-BE85-31EAA1B363D0}"/>
              </a:ext>
            </a:extLst>
          </p:cNvPr>
          <p:cNvSpPr txBox="1"/>
          <p:nvPr/>
        </p:nvSpPr>
        <p:spPr>
          <a:xfrm>
            <a:off x="12987758" y="3047873"/>
            <a:ext cx="50301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25%</a:t>
            </a:r>
            <a:endParaRPr lang="en-US" sz="10800" dirty="0">
              <a:solidFill>
                <a:srgbClr val="002060"/>
              </a:solidFill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A0711E4-5B2E-3868-940E-8D525DBA8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26" y="4583998"/>
            <a:ext cx="2815673" cy="2815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57D07D-25F3-94C2-1116-8DC017FA3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537" y="4388268"/>
            <a:ext cx="4053876" cy="323761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B00DC87-13BE-564F-8AB1-51DFDF171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957" y="4890940"/>
            <a:ext cx="2384667" cy="23846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2A4AF4-8BED-BB41-96FD-33187D2651F6}"/>
              </a:ext>
            </a:extLst>
          </p:cNvPr>
          <p:cNvSpPr txBox="1"/>
          <p:nvPr/>
        </p:nvSpPr>
        <p:spPr>
          <a:xfrm>
            <a:off x="7185298" y="3129338"/>
            <a:ext cx="50301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10%</a:t>
            </a:r>
            <a:endParaRPr lang="en-US" sz="108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321421-AE11-E442-E5C2-04AF7C115D35}"/>
              </a:ext>
            </a:extLst>
          </p:cNvPr>
          <p:cNvSpPr txBox="1"/>
          <p:nvPr/>
        </p:nvSpPr>
        <p:spPr>
          <a:xfrm>
            <a:off x="1221856" y="3129339"/>
            <a:ext cx="50301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65%</a:t>
            </a:r>
            <a:endParaRPr lang="en-US" sz="10800" dirty="0">
              <a:solidFill>
                <a:srgbClr val="00206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2802A7-2293-8622-E7C5-FDF61AB185F5}"/>
              </a:ext>
            </a:extLst>
          </p:cNvPr>
          <p:cNvSpPr/>
          <p:nvPr/>
        </p:nvSpPr>
        <p:spPr>
          <a:xfrm>
            <a:off x="0" y="7109841"/>
            <a:ext cx="17610138" cy="366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66EF8F-E529-8C49-A3D4-47FF79816440}"/>
              </a:ext>
            </a:extLst>
          </p:cNvPr>
          <p:cNvSpPr txBox="1"/>
          <p:nvPr/>
        </p:nvSpPr>
        <p:spPr>
          <a:xfrm>
            <a:off x="603279" y="7641599"/>
            <a:ext cx="17113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6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хувь нь хувийн байшин, монгол гэр, болон орон сууцанд амьдардаг байна.</a:t>
            </a:r>
            <a:endParaRPr lang="en-US" sz="6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A1F33CF4-92CF-4A12-3801-6A2AA57BD597}"/>
              </a:ext>
            </a:extLst>
          </p:cNvPr>
          <p:cNvSpPr/>
          <p:nvPr/>
        </p:nvSpPr>
        <p:spPr>
          <a:xfrm rot="16200000">
            <a:off x="8621919" y="-8621919"/>
            <a:ext cx="366300" cy="17610138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7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BBBD0C-F87E-1258-BAF0-CFEE29E1C655}"/>
              </a:ext>
            </a:extLst>
          </p:cNvPr>
          <p:cNvSpPr/>
          <p:nvPr/>
        </p:nvSpPr>
        <p:spPr>
          <a:xfrm>
            <a:off x="653778" y="315514"/>
            <a:ext cx="16520160" cy="2061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latin typeface="Verdana" panose="020B0604030504040204" pitchFamily="34" charset="0"/>
                <a:ea typeface="Verdana" panose="020B0604030504040204" pitchFamily="34" charset="0"/>
              </a:rPr>
              <a:t>174 </a:t>
            </a:r>
            <a:r>
              <a:rPr lang="mn-MN" sz="1800" b="1">
                <a:latin typeface="Verdana" panose="020B0604030504040204" pitchFamily="34" charset="0"/>
                <a:ea typeface="Verdana" panose="020B0604030504040204" pitchFamily="34" charset="0"/>
              </a:rPr>
              <a:t>Хүн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7FD53B-71C9-956B-DE3C-DB9621B2AC7B}"/>
              </a:ext>
            </a:extLst>
          </p:cNvPr>
          <p:cNvSpPr txBox="1"/>
          <p:nvPr/>
        </p:nvSpPr>
        <p:spPr>
          <a:xfrm>
            <a:off x="76909" y="76130"/>
            <a:ext cx="17327880" cy="163121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5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Дулаалгын материал худалдан авахад дараах зүйлсийг голчлон анхаарч үздэг</a:t>
            </a:r>
            <a:r>
              <a:rPr lang="en-US" sz="5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mn-MN" sz="5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байна</a:t>
            </a:r>
            <a:endParaRPr lang="en-US" sz="5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A5C2B6-1606-82B7-060F-D9FBE2483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887" y="2265361"/>
            <a:ext cx="3266925" cy="3609755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F45DD6D6-476A-48B9-A662-E3E354575ABB}"/>
              </a:ext>
            </a:extLst>
          </p:cNvPr>
          <p:cNvGrpSpPr/>
          <p:nvPr/>
        </p:nvGrpSpPr>
        <p:grpSpPr>
          <a:xfrm>
            <a:off x="2630696" y="1781828"/>
            <a:ext cx="2408160" cy="2218544"/>
            <a:chOff x="2489990" y="2564990"/>
            <a:chExt cx="2408160" cy="2218544"/>
          </a:xfrm>
        </p:grpSpPr>
        <p:pic>
          <p:nvPicPr>
            <p:cNvPr id="28" name="Picture 27" descr="A picture containing clapperboard, clipart&#10;&#10;Description automatically generated">
              <a:extLst>
                <a:ext uri="{FF2B5EF4-FFF2-40B4-BE49-F238E27FC236}">
                  <a16:creationId xmlns:a16="http://schemas.microsoft.com/office/drawing/2014/main" id="{D47ED4A7-A85F-7142-4241-6EFE202CA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272" y="2564990"/>
              <a:ext cx="2218544" cy="2218544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7E714CF-63EB-C539-80C6-A9F058BB5A80}"/>
                </a:ext>
              </a:extLst>
            </p:cNvPr>
            <p:cNvSpPr/>
            <p:nvPr/>
          </p:nvSpPr>
          <p:spPr>
            <a:xfrm>
              <a:off x="2489990" y="2646273"/>
              <a:ext cx="2408160" cy="2061927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DCFEB0F-F1F9-930B-4308-1414B1BBFB5B}"/>
              </a:ext>
            </a:extLst>
          </p:cNvPr>
          <p:cNvGrpSpPr/>
          <p:nvPr/>
        </p:nvGrpSpPr>
        <p:grpSpPr>
          <a:xfrm>
            <a:off x="1273400" y="5456220"/>
            <a:ext cx="1941273" cy="1939055"/>
            <a:chOff x="1103204" y="5406429"/>
            <a:chExt cx="1941273" cy="1939055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E1921251-D92D-8BBA-907F-3982E7473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204" y="5406429"/>
              <a:ext cx="1939055" cy="1939055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CE547DA-45D9-11A7-D3A5-258AF544D07E}"/>
                </a:ext>
              </a:extLst>
            </p:cNvPr>
            <p:cNvSpPr/>
            <p:nvPr/>
          </p:nvSpPr>
          <p:spPr>
            <a:xfrm>
              <a:off x="1105421" y="5460673"/>
              <a:ext cx="1939056" cy="1801429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FCD281F-B502-4324-90BC-2A004C992D3C}"/>
              </a:ext>
            </a:extLst>
          </p:cNvPr>
          <p:cNvGrpSpPr/>
          <p:nvPr/>
        </p:nvGrpSpPr>
        <p:grpSpPr>
          <a:xfrm>
            <a:off x="6469851" y="6295213"/>
            <a:ext cx="2270998" cy="2087879"/>
            <a:chOff x="5739757" y="6706283"/>
            <a:chExt cx="2270998" cy="2087879"/>
          </a:xfrm>
        </p:grpSpPr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2D54E832-ED15-0EF0-59CC-839109423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109" y="6777075"/>
              <a:ext cx="1954295" cy="1954295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CE486C2-43E6-9B2B-E7F2-EE822C53398E}"/>
                </a:ext>
              </a:extLst>
            </p:cNvPr>
            <p:cNvSpPr/>
            <p:nvPr/>
          </p:nvSpPr>
          <p:spPr>
            <a:xfrm>
              <a:off x="5739757" y="6706283"/>
              <a:ext cx="2270998" cy="2087879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4E8A658-1CBE-A58B-64E6-63C51D8B9D50}"/>
              </a:ext>
            </a:extLst>
          </p:cNvPr>
          <p:cNvGrpSpPr/>
          <p:nvPr/>
        </p:nvGrpSpPr>
        <p:grpSpPr>
          <a:xfrm>
            <a:off x="12586991" y="6225226"/>
            <a:ext cx="2085530" cy="1884398"/>
            <a:chOff x="14655051" y="4687779"/>
            <a:chExt cx="2085530" cy="1884398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B83A5DBF-2F9A-E68A-2FF6-BC0469E45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3992" y="4687779"/>
              <a:ext cx="1786655" cy="1786655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A44E1BB-0827-0EBB-8296-B83CC735DE7F}"/>
                </a:ext>
              </a:extLst>
            </p:cNvPr>
            <p:cNvSpPr/>
            <p:nvPr/>
          </p:nvSpPr>
          <p:spPr>
            <a:xfrm>
              <a:off x="14655051" y="4783534"/>
              <a:ext cx="2085530" cy="178864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6BA1992-5D8C-9BDE-ED73-AFB51799FC5A}"/>
              </a:ext>
            </a:extLst>
          </p:cNvPr>
          <p:cNvGrpSpPr/>
          <p:nvPr/>
        </p:nvGrpSpPr>
        <p:grpSpPr>
          <a:xfrm>
            <a:off x="13746933" y="1946730"/>
            <a:ext cx="2270998" cy="2087879"/>
            <a:chOff x="12974368" y="2025680"/>
            <a:chExt cx="2270998" cy="2087879"/>
          </a:xfrm>
        </p:grpSpPr>
        <p:pic>
          <p:nvPicPr>
            <p:cNvPr id="30" name="Picture 29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DC21E2ED-2778-99D7-3F1C-DD40736F1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0907" y="2092471"/>
              <a:ext cx="1954295" cy="1954295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1C64C16-79BB-B2F0-7234-CA130265C06D}"/>
                </a:ext>
              </a:extLst>
            </p:cNvPr>
            <p:cNvSpPr/>
            <p:nvPr/>
          </p:nvSpPr>
          <p:spPr>
            <a:xfrm>
              <a:off x="12974368" y="2025680"/>
              <a:ext cx="2270998" cy="2087879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68BA1DF-23C3-F57F-15AD-1C4F58F736CD}"/>
              </a:ext>
            </a:extLst>
          </p:cNvPr>
          <p:cNvSpPr txBox="1"/>
          <p:nvPr/>
        </p:nvSpPr>
        <p:spPr>
          <a:xfrm>
            <a:off x="12700020" y="8794162"/>
            <a:ext cx="2121951" cy="86177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53%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072DA8-86DE-C24E-0077-EC5A15F40F98}"/>
              </a:ext>
            </a:extLst>
          </p:cNvPr>
          <p:cNvSpPr txBox="1"/>
          <p:nvPr/>
        </p:nvSpPr>
        <p:spPr>
          <a:xfrm>
            <a:off x="6849753" y="9096977"/>
            <a:ext cx="2121951" cy="86177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56180D-E838-E0D4-C398-A59B146B95EB}"/>
              </a:ext>
            </a:extLst>
          </p:cNvPr>
          <p:cNvSpPr txBox="1"/>
          <p:nvPr/>
        </p:nvSpPr>
        <p:spPr>
          <a:xfrm>
            <a:off x="1331015" y="7889413"/>
            <a:ext cx="2121951" cy="86177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36%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7E1D0B-B892-CA05-4426-B5DD0DC83B1A}"/>
              </a:ext>
            </a:extLst>
          </p:cNvPr>
          <p:cNvSpPr txBox="1"/>
          <p:nvPr/>
        </p:nvSpPr>
        <p:spPr>
          <a:xfrm>
            <a:off x="2773801" y="4591917"/>
            <a:ext cx="2121951" cy="86177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38%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1BC1FD-4480-C58D-11C5-B462F2667A8C}"/>
              </a:ext>
            </a:extLst>
          </p:cNvPr>
          <p:cNvSpPr txBox="1"/>
          <p:nvPr/>
        </p:nvSpPr>
        <p:spPr>
          <a:xfrm>
            <a:off x="14171041" y="5287872"/>
            <a:ext cx="2121951" cy="86177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2ED35D-AB7C-A81C-9704-3B01187D6C3D}"/>
              </a:ext>
            </a:extLst>
          </p:cNvPr>
          <p:cNvSpPr txBox="1"/>
          <p:nvPr/>
        </p:nvSpPr>
        <p:spPr>
          <a:xfrm>
            <a:off x="4289241" y="8327536"/>
            <a:ext cx="6923479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4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Үндэсний үйлдвэрлэл</a:t>
            </a:r>
            <a:endParaRPr lang="en-US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9DE01E-9C82-1507-3D28-8C519D77F9C5}"/>
              </a:ext>
            </a:extLst>
          </p:cNvPr>
          <p:cNvSpPr txBox="1"/>
          <p:nvPr/>
        </p:nvSpPr>
        <p:spPr>
          <a:xfrm>
            <a:off x="12494625" y="4009848"/>
            <a:ext cx="4683424" cy="132343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4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Байгалийн цэвэр бүтээгдэхүүн</a:t>
            </a:r>
            <a:endParaRPr lang="en-US" sz="4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C583E2-2AB9-8C22-B79D-923AF363856F}"/>
              </a:ext>
            </a:extLst>
          </p:cNvPr>
          <p:cNvSpPr txBox="1"/>
          <p:nvPr/>
        </p:nvSpPr>
        <p:spPr>
          <a:xfrm>
            <a:off x="11417812" y="8036936"/>
            <a:ext cx="4423888" cy="86177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4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Үнэ,чанар</a:t>
            </a:r>
            <a:endParaRPr lang="en-US" sz="4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727347-374B-A3BC-4392-5CF6B3B785ED}"/>
              </a:ext>
            </a:extLst>
          </p:cNvPr>
          <p:cNvSpPr txBox="1"/>
          <p:nvPr/>
        </p:nvSpPr>
        <p:spPr>
          <a:xfrm>
            <a:off x="-974148" y="7226073"/>
            <a:ext cx="6923479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4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Аюулгүй байдал</a:t>
            </a:r>
            <a:endParaRPr lang="en-US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2605FAA-F336-C342-3D00-AF9E2464B007}"/>
              </a:ext>
            </a:extLst>
          </p:cNvPr>
          <p:cNvSpPr txBox="1"/>
          <p:nvPr/>
        </p:nvSpPr>
        <p:spPr>
          <a:xfrm>
            <a:off x="321878" y="3879249"/>
            <a:ext cx="6923479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4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Орц, материал</a:t>
            </a:r>
            <a:endParaRPr lang="en-US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0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033F25C-43D0-8BEE-A8B1-E1A04F25166F}"/>
              </a:ext>
            </a:extLst>
          </p:cNvPr>
          <p:cNvSpPr txBox="1"/>
          <p:nvPr/>
        </p:nvSpPr>
        <p:spPr>
          <a:xfrm>
            <a:off x="137160" y="761322"/>
            <a:ext cx="17472978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mn-MN" sz="4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Судалгаанд оролцогчид </a:t>
            </a:r>
            <a:r>
              <a:rPr lang="en-US" sz="4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</a:t>
            </a:r>
            <a:r>
              <a:rPr lang="mn-MN" sz="4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Монгол Базальт ХК</a:t>
            </a:r>
            <a:r>
              <a:rPr lang="en-US" sz="4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’-</a:t>
            </a:r>
            <a:r>
              <a:rPr lang="mn-MN" sz="4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 чулуун хөвөн дулаалгын материалын талаарх мэдээллийг дараах сувгуудаас авсан байна.</a:t>
            </a:r>
            <a:endParaRPr lang="en-US" sz="4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95E01FF-EF04-2233-BE61-10A4AB7CE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0" y="4125036"/>
            <a:ext cx="2210942" cy="2210942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C99740E-13F1-DD00-D2ED-E948482E2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01" y="4419602"/>
            <a:ext cx="2210942" cy="221094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6247BDD-E362-8386-A015-91EE602CF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231" y="4224813"/>
            <a:ext cx="3000987" cy="27501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8FFB75-738E-789F-9FCC-3602234915F9}"/>
              </a:ext>
            </a:extLst>
          </p:cNvPr>
          <p:cNvSpPr txBox="1"/>
          <p:nvPr/>
        </p:nvSpPr>
        <p:spPr>
          <a:xfrm>
            <a:off x="4905657" y="6791203"/>
            <a:ext cx="389941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mn-MN" sz="3600" b="1" dirty="0">
                <a:solidFill>
                  <a:srgbClr val="002060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Зар сурталчилгаа</a:t>
            </a:r>
            <a:endParaRPr lang="en-US" sz="36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FC5B02-1556-4FB2-AE52-AF53988113E2}"/>
              </a:ext>
            </a:extLst>
          </p:cNvPr>
          <p:cNvSpPr txBox="1"/>
          <p:nvPr/>
        </p:nvSpPr>
        <p:spPr>
          <a:xfrm>
            <a:off x="11427" y="6802786"/>
            <a:ext cx="4569740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mn-MN" sz="3600" b="1" dirty="0">
                <a:solidFill>
                  <a:srgbClr val="002060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Компанийн фэйсбүүк хуудас болон сошиал сувгууд</a:t>
            </a:r>
            <a:endParaRPr lang="en-US" sz="36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0D8E8B-AF03-F4A8-075B-F08F0F9F7A3A}"/>
              </a:ext>
            </a:extLst>
          </p:cNvPr>
          <p:cNvSpPr txBox="1"/>
          <p:nvPr/>
        </p:nvSpPr>
        <p:spPr>
          <a:xfrm>
            <a:off x="9129561" y="6802786"/>
            <a:ext cx="3899412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mn-MN" sz="3600" b="1" dirty="0">
                <a:solidFill>
                  <a:srgbClr val="002060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Монгол Базальт ХК-н сургалтын төвөөс</a:t>
            </a:r>
            <a:endParaRPr lang="en-US" sz="36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03992F-7054-438A-193A-ACA1BD99D699}"/>
              </a:ext>
            </a:extLst>
          </p:cNvPr>
          <p:cNvSpPr txBox="1"/>
          <p:nvPr/>
        </p:nvSpPr>
        <p:spPr>
          <a:xfrm>
            <a:off x="13248823" y="6802786"/>
            <a:ext cx="4328544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mn-MN" sz="3600" b="1" dirty="0">
                <a:solidFill>
                  <a:srgbClr val="002060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Найз, нөхдөөс болон хорооноос сонсож мэдээлэл авсан</a:t>
            </a:r>
            <a:endParaRPr lang="en-US" sz="36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BAB94-75A8-E19A-0AA5-7F2C21C7743F}"/>
              </a:ext>
            </a:extLst>
          </p:cNvPr>
          <p:cNvSpPr txBox="1"/>
          <p:nvPr/>
        </p:nvSpPr>
        <p:spPr>
          <a:xfrm>
            <a:off x="5970912" y="3153352"/>
            <a:ext cx="246888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184A91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12%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A3B8AE-51D3-D902-27B8-E298DFB1DF03}"/>
              </a:ext>
            </a:extLst>
          </p:cNvPr>
          <p:cNvSpPr txBox="1"/>
          <p:nvPr/>
        </p:nvSpPr>
        <p:spPr>
          <a:xfrm>
            <a:off x="847299" y="3153352"/>
            <a:ext cx="246888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184A91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40%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D95239-C8F5-642A-1D72-5D627587A8CA}"/>
              </a:ext>
            </a:extLst>
          </p:cNvPr>
          <p:cNvSpPr txBox="1"/>
          <p:nvPr/>
        </p:nvSpPr>
        <p:spPr>
          <a:xfrm>
            <a:off x="9844827" y="3071198"/>
            <a:ext cx="246888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184A91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12%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E20487-4483-5F26-3054-E5EB055D1BD3}"/>
              </a:ext>
            </a:extLst>
          </p:cNvPr>
          <p:cNvSpPr txBox="1"/>
          <p:nvPr/>
        </p:nvSpPr>
        <p:spPr>
          <a:xfrm>
            <a:off x="14285612" y="3071198"/>
            <a:ext cx="246888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184A91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36%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57BFE7-9AD7-E30C-2D0A-0C3F8022F0DD}"/>
              </a:ext>
            </a:extLst>
          </p:cNvPr>
          <p:cNvSpPr/>
          <p:nvPr/>
        </p:nvSpPr>
        <p:spPr>
          <a:xfrm>
            <a:off x="-30480" y="-91289"/>
            <a:ext cx="320040" cy="259080"/>
          </a:xfrm>
          <a:prstGeom prst="ellipse">
            <a:avLst/>
          </a:prstGeom>
          <a:solidFill>
            <a:srgbClr val="F93333"/>
          </a:solidFill>
          <a:ln>
            <a:solidFill>
              <a:srgbClr val="F933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0626B5E-941D-17B8-7A40-C52391CFDCA9}"/>
              </a:ext>
            </a:extLst>
          </p:cNvPr>
          <p:cNvSpPr/>
          <p:nvPr/>
        </p:nvSpPr>
        <p:spPr>
          <a:xfrm>
            <a:off x="289560" y="104176"/>
            <a:ext cx="320040" cy="259080"/>
          </a:xfrm>
          <a:prstGeom prst="ellipse">
            <a:avLst/>
          </a:prstGeom>
          <a:solidFill>
            <a:srgbClr val="F93333"/>
          </a:solidFill>
          <a:ln>
            <a:solidFill>
              <a:srgbClr val="F933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A23E9A4-8679-AD9D-EDF8-5A323F3692A2}"/>
              </a:ext>
            </a:extLst>
          </p:cNvPr>
          <p:cNvSpPr/>
          <p:nvPr/>
        </p:nvSpPr>
        <p:spPr>
          <a:xfrm>
            <a:off x="683841" y="-30735"/>
            <a:ext cx="320040" cy="259080"/>
          </a:xfrm>
          <a:prstGeom prst="ellipse">
            <a:avLst/>
          </a:prstGeom>
          <a:solidFill>
            <a:srgbClr val="F93333"/>
          </a:solidFill>
          <a:ln>
            <a:solidFill>
              <a:srgbClr val="F933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F216951-80E0-64BE-0221-875DF507E807}"/>
              </a:ext>
            </a:extLst>
          </p:cNvPr>
          <p:cNvSpPr/>
          <p:nvPr/>
        </p:nvSpPr>
        <p:spPr>
          <a:xfrm>
            <a:off x="1003881" y="164730"/>
            <a:ext cx="320040" cy="259080"/>
          </a:xfrm>
          <a:prstGeom prst="ellipse">
            <a:avLst/>
          </a:prstGeom>
          <a:solidFill>
            <a:srgbClr val="F93333"/>
          </a:solidFill>
          <a:ln>
            <a:solidFill>
              <a:srgbClr val="F933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032965F-F404-A064-3E2E-738F2EE0E669}"/>
              </a:ext>
            </a:extLst>
          </p:cNvPr>
          <p:cNvSpPr/>
          <p:nvPr/>
        </p:nvSpPr>
        <p:spPr>
          <a:xfrm>
            <a:off x="1424724" y="121410"/>
            <a:ext cx="320040" cy="259080"/>
          </a:xfrm>
          <a:prstGeom prst="ellipse">
            <a:avLst/>
          </a:prstGeom>
          <a:solidFill>
            <a:srgbClr val="F93333"/>
          </a:solidFill>
          <a:ln>
            <a:solidFill>
              <a:srgbClr val="F933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8905485-0921-A243-EE7E-BD4B11850444}"/>
              </a:ext>
            </a:extLst>
          </p:cNvPr>
          <p:cNvSpPr/>
          <p:nvPr/>
        </p:nvSpPr>
        <p:spPr>
          <a:xfrm>
            <a:off x="1744764" y="316875"/>
            <a:ext cx="320040" cy="259080"/>
          </a:xfrm>
          <a:prstGeom prst="ellipse">
            <a:avLst/>
          </a:prstGeom>
          <a:solidFill>
            <a:srgbClr val="F93333"/>
          </a:solidFill>
          <a:ln>
            <a:solidFill>
              <a:srgbClr val="F933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EF76DE4-9A26-41B9-C0E7-0C382782B9DB}"/>
              </a:ext>
            </a:extLst>
          </p:cNvPr>
          <p:cNvSpPr/>
          <p:nvPr/>
        </p:nvSpPr>
        <p:spPr>
          <a:xfrm>
            <a:off x="2003844" y="-33239"/>
            <a:ext cx="320040" cy="259080"/>
          </a:xfrm>
          <a:prstGeom prst="ellipse">
            <a:avLst/>
          </a:prstGeom>
          <a:solidFill>
            <a:srgbClr val="F93333"/>
          </a:solidFill>
          <a:ln>
            <a:solidFill>
              <a:srgbClr val="F933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B79DFF-D934-6494-7B5B-749F8F3CE7AA}"/>
              </a:ext>
            </a:extLst>
          </p:cNvPr>
          <p:cNvSpPr/>
          <p:nvPr/>
        </p:nvSpPr>
        <p:spPr>
          <a:xfrm>
            <a:off x="2476683" y="104176"/>
            <a:ext cx="320040" cy="259080"/>
          </a:xfrm>
          <a:prstGeom prst="ellipse">
            <a:avLst/>
          </a:prstGeom>
          <a:solidFill>
            <a:srgbClr val="F93333"/>
          </a:solidFill>
          <a:ln>
            <a:solidFill>
              <a:srgbClr val="F933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5D49C9-8882-0CA5-4FCA-2D683837E162}"/>
              </a:ext>
            </a:extLst>
          </p:cNvPr>
          <p:cNvSpPr/>
          <p:nvPr/>
        </p:nvSpPr>
        <p:spPr>
          <a:xfrm>
            <a:off x="3038205" y="96301"/>
            <a:ext cx="320040" cy="259080"/>
          </a:xfrm>
          <a:prstGeom prst="ellipse">
            <a:avLst/>
          </a:prstGeom>
          <a:solidFill>
            <a:srgbClr val="F93333"/>
          </a:solidFill>
          <a:ln>
            <a:solidFill>
              <a:srgbClr val="F933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F6FDB0-1B8C-EDA2-1406-A5B5522846C3}"/>
              </a:ext>
            </a:extLst>
          </p:cNvPr>
          <p:cNvSpPr/>
          <p:nvPr/>
        </p:nvSpPr>
        <p:spPr>
          <a:xfrm>
            <a:off x="3528642" y="57795"/>
            <a:ext cx="320040" cy="259080"/>
          </a:xfrm>
          <a:prstGeom prst="ellipse">
            <a:avLst/>
          </a:prstGeom>
          <a:solidFill>
            <a:srgbClr val="F93333"/>
          </a:solidFill>
          <a:ln>
            <a:solidFill>
              <a:srgbClr val="F933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55F470-F5AC-3CFB-13E9-7B3F5D626969}"/>
              </a:ext>
            </a:extLst>
          </p:cNvPr>
          <p:cNvSpPr/>
          <p:nvPr/>
        </p:nvSpPr>
        <p:spPr>
          <a:xfrm>
            <a:off x="4040709" y="-109590"/>
            <a:ext cx="320040" cy="259080"/>
          </a:xfrm>
          <a:prstGeom prst="ellipse">
            <a:avLst/>
          </a:prstGeom>
          <a:solidFill>
            <a:srgbClr val="F93333"/>
          </a:solidFill>
          <a:ln>
            <a:solidFill>
              <a:srgbClr val="F933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968D6B-1D9A-E58F-F9A7-BED280958353}"/>
              </a:ext>
            </a:extLst>
          </p:cNvPr>
          <p:cNvSpPr/>
          <p:nvPr/>
        </p:nvSpPr>
        <p:spPr>
          <a:xfrm>
            <a:off x="3028410" y="423810"/>
            <a:ext cx="320040" cy="259080"/>
          </a:xfrm>
          <a:prstGeom prst="ellipse">
            <a:avLst/>
          </a:prstGeom>
          <a:solidFill>
            <a:srgbClr val="F93333"/>
          </a:solidFill>
          <a:ln>
            <a:solidFill>
              <a:srgbClr val="F933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7F647A-3634-3677-5FFA-4546C1F42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77" y="4995704"/>
            <a:ext cx="1658999" cy="1658999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DAAC9B7-5820-68AA-3413-A384002B55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496" y="4289075"/>
            <a:ext cx="2596759" cy="259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9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D15FA-B005-ADC5-104A-CC3BB8D1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2" y="207742"/>
            <a:ext cx="17409465" cy="1619551"/>
          </a:xfrm>
          <a:solidFill>
            <a:srgbClr val="F93333"/>
          </a:solidFill>
          <a:ln w="28575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mn-MN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</a:t>
            </a:r>
            <a:r>
              <a:rPr lang="mn-MN" sz="4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улуун хөвөн дулаалгын материалын давуу талыг дараах байдлаар сонгосон байна</a:t>
            </a:r>
            <a:endParaRPr lang="en-US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C6DAB083-9D3E-3C7C-5B59-65A494A547E4}"/>
              </a:ext>
            </a:extLst>
          </p:cNvPr>
          <p:cNvSpPr/>
          <p:nvPr/>
        </p:nvSpPr>
        <p:spPr>
          <a:xfrm>
            <a:off x="12182143" y="3836088"/>
            <a:ext cx="5212080" cy="1726231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3200" dirty="0">
                <a:latin typeface="Verdana" panose="020B0604030504040204" pitchFamily="34" charset="0"/>
                <a:ea typeface="Verdana" panose="020B0604030504040204" pitchFamily="34" charset="0"/>
              </a:rPr>
              <a:t>Эрүүл, тав тухтай орчин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2816B881-1E00-951B-E704-1BDA5BD49F19}"/>
              </a:ext>
            </a:extLst>
          </p:cNvPr>
          <p:cNvSpPr/>
          <p:nvPr/>
        </p:nvSpPr>
        <p:spPr>
          <a:xfrm>
            <a:off x="6294908" y="2727833"/>
            <a:ext cx="5471160" cy="1726231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3200" dirty="0">
                <a:latin typeface="Verdana" panose="020B0604030504040204" pitchFamily="34" charset="0"/>
                <a:ea typeface="Verdana" panose="020B0604030504040204" pitchFamily="34" charset="0"/>
              </a:rPr>
              <a:t>Эрчим хүчний хэрэглээ, хүлэмжийн хийн ялгарлыг бууруулна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ED5FCD90-5B32-6B9E-E3C7-3316D7EFFAA3}"/>
              </a:ext>
            </a:extLst>
          </p:cNvPr>
          <p:cNvSpPr/>
          <p:nvPr/>
        </p:nvSpPr>
        <p:spPr>
          <a:xfrm>
            <a:off x="643579" y="3836088"/>
            <a:ext cx="5212080" cy="1726231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mn-MN" sz="3200" dirty="0">
                <a:latin typeface="Verdana" panose="020B0604030504040204" pitchFamily="34" charset="0"/>
                <a:ea typeface="Verdana" panose="020B0604030504040204" pitchFamily="34" charset="0"/>
              </a:rPr>
              <a:t>Дулааны алдагдлыг бууруулна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B3E32FA7-1FB9-39D2-AC91-C329D066D4C9}"/>
              </a:ext>
            </a:extLst>
          </p:cNvPr>
          <p:cNvSpPr/>
          <p:nvPr/>
        </p:nvSpPr>
        <p:spPr>
          <a:xfrm>
            <a:off x="643579" y="6841597"/>
            <a:ext cx="5212080" cy="1726231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mn-MN" sz="3200" dirty="0">
                <a:latin typeface="Verdana" panose="020B0604030504040204" pitchFamily="34" charset="0"/>
                <a:ea typeface="Verdana" panose="020B0604030504040204" pitchFamily="34" charset="0"/>
              </a:rPr>
              <a:t>Галд шатахгүй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9F019C-E240-9383-4AF2-E4D14AC92CF5}"/>
              </a:ext>
            </a:extLst>
          </p:cNvPr>
          <p:cNvSpPr txBox="1"/>
          <p:nvPr/>
        </p:nvSpPr>
        <p:spPr>
          <a:xfrm>
            <a:off x="643579" y="5966314"/>
            <a:ext cx="1859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53%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5AA13B-D0F1-60FC-61CE-8E40242F04FB}"/>
              </a:ext>
            </a:extLst>
          </p:cNvPr>
          <p:cNvSpPr txBox="1"/>
          <p:nvPr/>
        </p:nvSpPr>
        <p:spPr>
          <a:xfrm>
            <a:off x="643579" y="3005090"/>
            <a:ext cx="1859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E2A62D-71AC-C18B-96C8-0E164994663F}"/>
              </a:ext>
            </a:extLst>
          </p:cNvPr>
          <p:cNvSpPr txBox="1"/>
          <p:nvPr/>
        </p:nvSpPr>
        <p:spPr>
          <a:xfrm>
            <a:off x="12205317" y="5977817"/>
            <a:ext cx="1859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30BCB8-C5F7-2FDC-7ADA-B839C0AA6990}"/>
              </a:ext>
            </a:extLst>
          </p:cNvPr>
          <p:cNvSpPr txBox="1"/>
          <p:nvPr/>
        </p:nvSpPr>
        <p:spPr>
          <a:xfrm>
            <a:off x="8347875" y="1896836"/>
            <a:ext cx="1859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800" b="1" dirty="0">
                <a:solidFill>
                  <a:srgbClr val="F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en-US" sz="4800" b="1" dirty="0">
                <a:solidFill>
                  <a:srgbClr val="F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D2728F-E397-A49B-18E9-2750343D523E}"/>
              </a:ext>
            </a:extLst>
          </p:cNvPr>
          <p:cNvSpPr txBox="1"/>
          <p:nvPr/>
        </p:nvSpPr>
        <p:spPr>
          <a:xfrm>
            <a:off x="12433917" y="3005090"/>
            <a:ext cx="1859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35%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FAEC9AEF-4014-D506-676D-F2FD3C70E509}"/>
              </a:ext>
            </a:extLst>
          </p:cNvPr>
          <p:cNvSpPr/>
          <p:nvPr/>
        </p:nvSpPr>
        <p:spPr>
          <a:xfrm>
            <a:off x="6271734" y="8103885"/>
            <a:ext cx="5471160" cy="1726231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3200" dirty="0">
                <a:latin typeface="Verdana" panose="020B0604030504040204" pitchFamily="34" charset="0"/>
                <a:ea typeface="Verdana" panose="020B0604030504040204" pitchFamily="34" charset="0"/>
              </a:rPr>
              <a:t>Чимээ тусгаарлаж, дуу чимээний бохирдлоос хамгаалдаг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96D84AA4-71A4-B279-C72B-528F6EC2E358}"/>
              </a:ext>
            </a:extLst>
          </p:cNvPr>
          <p:cNvSpPr/>
          <p:nvPr/>
        </p:nvSpPr>
        <p:spPr>
          <a:xfrm>
            <a:off x="6271734" y="5346339"/>
            <a:ext cx="5471160" cy="1726231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3200" dirty="0">
                <a:latin typeface="Verdana" panose="020B0604030504040204" pitchFamily="34" charset="0"/>
                <a:ea typeface="Verdana" panose="020B0604030504040204" pitchFamily="34" charset="0"/>
              </a:rPr>
              <a:t>Чулуун хөвөн дулаалга байшингийн зах зээлийн үнэлгээг нэмнэ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956C44C7-A45C-2E4F-6532-EB590839A4F1}"/>
              </a:ext>
            </a:extLst>
          </p:cNvPr>
          <p:cNvSpPr/>
          <p:nvPr/>
        </p:nvSpPr>
        <p:spPr>
          <a:xfrm>
            <a:off x="12182143" y="6742303"/>
            <a:ext cx="5212080" cy="1726231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3200" dirty="0">
                <a:latin typeface="Verdana" panose="020B0604030504040204" pitchFamily="34" charset="0"/>
                <a:ea typeface="Verdana" panose="020B0604030504040204" pitchFamily="34" charset="0"/>
              </a:rPr>
              <a:t>Насжилт, удаан эдэлгээ, өнгө үзэмж сайжирна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A951F-9F76-B2FE-E0E5-EE845523B581}"/>
              </a:ext>
            </a:extLst>
          </p:cNvPr>
          <p:cNvSpPr txBox="1"/>
          <p:nvPr/>
        </p:nvSpPr>
        <p:spPr>
          <a:xfrm>
            <a:off x="8144805" y="4594527"/>
            <a:ext cx="1859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7CE68-0145-3809-EB6B-5894374E0455}"/>
              </a:ext>
            </a:extLst>
          </p:cNvPr>
          <p:cNvSpPr txBox="1"/>
          <p:nvPr/>
        </p:nvSpPr>
        <p:spPr>
          <a:xfrm>
            <a:off x="8100847" y="7272888"/>
            <a:ext cx="1859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16%</a:t>
            </a:r>
          </a:p>
        </p:txBody>
      </p:sp>
    </p:spTree>
    <p:extLst>
      <p:ext uri="{BB962C8B-B14F-4D97-AF65-F5344CB8AC3E}">
        <p14:creationId xmlns:p14="http://schemas.microsoft.com/office/powerpoint/2010/main" val="49935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3F8CB9-60CD-D73F-5D7D-5E8D5C3BB64B}"/>
              </a:ext>
            </a:extLst>
          </p:cNvPr>
          <p:cNvSpPr/>
          <p:nvPr/>
        </p:nvSpPr>
        <p:spPr>
          <a:xfrm>
            <a:off x="0" y="1699391"/>
            <a:ext cx="17137698" cy="2148840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934289-7297-302D-D936-0D59018D202B}"/>
              </a:ext>
            </a:extLst>
          </p:cNvPr>
          <p:cNvSpPr txBox="1"/>
          <p:nvPr/>
        </p:nvSpPr>
        <p:spPr>
          <a:xfrm>
            <a:off x="1868341" y="2011956"/>
            <a:ext cx="13401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3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Хэрэглээний зардал буурсан. </a:t>
            </a:r>
            <a:r>
              <a:rPr lang="en-US" sz="3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mn-MN" sz="3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Түлээний зардал, цахилгааны зардал г.м</a:t>
            </a:r>
            <a:r>
              <a:rPr lang="en-US" sz="3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mn-MN" sz="3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BA267D-56A1-49AA-95F8-9A6C17562A79}"/>
              </a:ext>
            </a:extLst>
          </p:cNvPr>
          <p:cNvSpPr txBox="1"/>
          <p:nvPr/>
        </p:nvSpPr>
        <p:spPr>
          <a:xfrm>
            <a:off x="14905357" y="2319540"/>
            <a:ext cx="26212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Bahnschrift" panose="020B0502040204020203" pitchFamily="34" charset="0"/>
              </a:rPr>
              <a:t>54%</a:t>
            </a:r>
            <a:r>
              <a:rPr lang="mn-MN" sz="8800" b="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632918-37B9-EC59-B8D4-BE40C01C29F8}"/>
              </a:ext>
            </a:extLst>
          </p:cNvPr>
          <p:cNvSpPr/>
          <p:nvPr/>
        </p:nvSpPr>
        <p:spPr>
          <a:xfrm>
            <a:off x="4754880" y="4273339"/>
            <a:ext cx="12855258" cy="2448714"/>
          </a:xfrm>
          <a:prstGeom prst="rect">
            <a:avLst/>
          </a:prstGeom>
          <a:solidFill>
            <a:srgbClr val="F9333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8962F7B-F822-7887-8DC6-0EE58CADA4CF}"/>
              </a:ext>
            </a:extLst>
          </p:cNvPr>
          <p:cNvSpPr txBox="1"/>
          <p:nvPr/>
        </p:nvSpPr>
        <p:spPr>
          <a:xfrm>
            <a:off x="12541454" y="4124281"/>
            <a:ext cx="36745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Bahnschrift" panose="020B0502040204020203" pitchFamily="34" charset="0"/>
              </a:rPr>
              <a:t>35% </a:t>
            </a:r>
            <a:r>
              <a:rPr lang="mn-MN" sz="8000" b="1" dirty="0">
                <a:solidFill>
                  <a:schemeClr val="bg1"/>
                </a:solidFill>
                <a:latin typeface="Bahnschrift" panose="020B0502040204020203" pitchFamily="34" charset="0"/>
              </a:rPr>
              <a:t>нь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203F1DC-EA94-AE0C-1430-EEE47CB0BFAF}"/>
              </a:ext>
            </a:extLst>
          </p:cNvPr>
          <p:cNvSpPr/>
          <p:nvPr/>
        </p:nvSpPr>
        <p:spPr>
          <a:xfrm>
            <a:off x="-20209" y="7274746"/>
            <a:ext cx="17157907" cy="2148840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DAAA080-6ADF-3D7F-524A-50A0D531B6FF}"/>
              </a:ext>
            </a:extLst>
          </p:cNvPr>
          <p:cNvSpPr txBox="1"/>
          <p:nvPr/>
        </p:nvSpPr>
        <p:spPr>
          <a:xfrm>
            <a:off x="257546" y="7318113"/>
            <a:ext cx="139918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400">
                <a:latin typeface="Bahnschrift" panose="020B0502040204020203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lang="mn-MN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аллагаанд зарцуулдаг цаг багассан болон х</a:t>
            </a:r>
            <a:r>
              <a:rPr lang="mn-MN" sz="3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имийн гаралгүй, байгалийн цэвэр бүтээгдэхүүн хэрэглэж байгаа тул тав тух болон эрүүл орчин бий болсон</a:t>
            </a:r>
            <a:r>
              <a:rPr lang="mn-MN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хэмээн хариулсан хэрэглэгчдийн хувь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B63A118-67A4-1AFD-9A3B-D4EB87A6EBE6}"/>
              </a:ext>
            </a:extLst>
          </p:cNvPr>
          <p:cNvSpPr txBox="1"/>
          <p:nvPr/>
        </p:nvSpPr>
        <p:spPr>
          <a:xfrm>
            <a:off x="14249399" y="7564335"/>
            <a:ext cx="26269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Bahnschrift" panose="020B0502040204020203" pitchFamily="34" charset="0"/>
              </a:rPr>
              <a:t>34%</a:t>
            </a:r>
            <a:r>
              <a:rPr lang="mn-MN" sz="9600" b="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5E48D3-2DFD-2DC3-A5FE-D7D50C4933C6}"/>
              </a:ext>
            </a:extLst>
          </p:cNvPr>
          <p:cNvSpPr txBox="1"/>
          <p:nvPr/>
        </p:nvSpPr>
        <p:spPr>
          <a:xfrm>
            <a:off x="4966696" y="4414547"/>
            <a:ext cx="12437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Bahnschrift" panose="020B0502040204020203" pitchFamily="34" charset="0"/>
              </a:defRPr>
            </a:lvl1pPr>
          </a:lstStyle>
          <a:p>
            <a:r>
              <a:rPr lang="mn-MN" sz="4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Судалгаанд оролцогчдын                  дуу чимээний бохирдлоос хамгаалагдсан гэж хариулав.      </a:t>
            </a:r>
            <a:endParaRPr lang="en-US" sz="6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2" name="Picture 81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AEC42E8B-A200-ED34-4530-EC87B5730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4165">
            <a:off x="-33370" y="1996598"/>
            <a:ext cx="1600376" cy="1600376"/>
          </a:xfrm>
          <a:prstGeom prst="rect">
            <a:avLst/>
          </a:prstGeom>
        </p:spPr>
      </p:pic>
      <p:pic>
        <p:nvPicPr>
          <p:cNvPr id="4" name="Graphic 3" descr="Arrow Down outline">
            <a:extLst>
              <a:ext uri="{FF2B5EF4-FFF2-40B4-BE49-F238E27FC236}">
                <a16:creationId xmlns:a16="http://schemas.microsoft.com/office/drawing/2014/main" id="{F365F32B-38DB-A0F6-2086-00FFDCA62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428" y="2656787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DFBDB-17EB-C312-DE3B-CD45497E56A1}"/>
              </a:ext>
            </a:extLst>
          </p:cNvPr>
          <p:cNvSpPr txBox="1"/>
          <p:nvPr/>
        </p:nvSpPr>
        <p:spPr>
          <a:xfrm>
            <a:off x="81450" y="162814"/>
            <a:ext cx="171579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4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Монгол базальт ХК-д үйлдвэрлэсэн чулуун хөвөн дулаалгын материалаар байшин сууцаа дулаалснаар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306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3F8CB9-60CD-D73F-5D7D-5E8D5C3BB64B}"/>
              </a:ext>
            </a:extLst>
          </p:cNvPr>
          <p:cNvSpPr/>
          <p:nvPr/>
        </p:nvSpPr>
        <p:spPr>
          <a:xfrm>
            <a:off x="0" y="1699391"/>
            <a:ext cx="17137698" cy="2148840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934289-7297-302D-D936-0D59018D202B}"/>
              </a:ext>
            </a:extLst>
          </p:cNvPr>
          <p:cNvSpPr txBox="1"/>
          <p:nvPr/>
        </p:nvSpPr>
        <p:spPr>
          <a:xfrm>
            <a:off x="1890828" y="1762303"/>
            <a:ext cx="13401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mn-MN" dirty="0"/>
              <a:t>Хувь хүнийхээ хувьд эрчим хүчний хэрэглээ, хүлэмжийн хийн ялгарлыг бууруулахад хувь нэмэр оруулсан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BA267D-56A1-49AA-95F8-9A6C17562A79}"/>
              </a:ext>
            </a:extLst>
          </p:cNvPr>
          <p:cNvSpPr txBox="1"/>
          <p:nvPr/>
        </p:nvSpPr>
        <p:spPr>
          <a:xfrm>
            <a:off x="14688001" y="2008524"/>
            <a:ext cx="26212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Bahnschrift" panose="020B0502040204020203" pitchFamily="34" charset="0"/>
              </a:rPr>
              <a:t>21%</a:t>
            </a:r>
            <a:r>
              <a:rPr lang="mn-MN" sz="8800" b="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632918-37B9-EC59-B8D4-BE40C01C29F8}"/>
              </a:ext>
            </a:extLst>
          </p:cNvPr>
          <p:cNvSpPr/>
          <p:nvPr/>
        </p:nvSpPr>
        <p:spPr>
          <a:xfrm>
            <a:off x="4754880" y="4273339"/>
            <a:ext cx="12855258" cy="2448714"/>
          </a:xfrm>
          <a:prstGeom prst="rect">
            <a:avLst/>
          </a:prstGeom>
          <a:solidFill>
            <a:srgbClr val="1C9AA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8962F7B-F822-7887-8DC6-0EE58CADA4CF}"/>
              </a:ext>
            </a:extLst>
          </p:cNvPr>
          <p:cNvSpPr txBox="1"/>
          <p:nvPr/>
        </p:nvSpPr>
        <p:spPr>
          <a:xfrm>
            <a:off x="5053208" y="4654312"/>
            <a:ext cx="3619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Bahnschrift" panose="020B0502040204020203" pitchFamily="34" charset="0"/>
              </a:rPr>
              <a:t>35% 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203F1DC-EA94-AE0C-1430-EEE47CB0BFAF}"/>
              </a:ext>
            </a:extLst>
          </p:cNvPr>
          <p:cNvSpPr/>
          <p:nvPr/>
        </p:nvSpPr>
        <p:spPr>
          <a:xfrm>
            <a:off x="-20209" y="7213639"/>
            <a:ext cx="17157907" cy="214884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DAAA080-6ADF-3D7F-524A-50A0D531B6FF}"/>
              </a:ext>
            </a:extLst>
          </p:cNvPr>
          <p:cNvSpPr txBox="1"/>
          <p:nvPr/>
        </p:nvSpPr>
        <p:spPr>
          <a:xfrm>
            <a:off x="379467" y="7852666"/>
            <a:ext cx="12047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400">
                <a:latin typeface="Bahnschrift" panose="020B0502040204020203" pitchFamily="34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</a:t>
            </a:r>
            <a:r>
              <a:rPr lang="mn-MN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 нэгэн эерэг нөлөө мэдэгдээгүй</a:t>
            </a:r>
            <a:endParaRPr 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B63A118-67A4-1AFD-9A3B-D4EB87A6EBE6}"/>
              </a:ext>
            </a:extLst>
          </p:cNvPr>
          <p:cNvSpPr txBox="1"/>
          <p:nvPr/>
        </p:nvSpPr>
        <p:spPr>
          <a:xfrm>
            <a:off x="14612359" y="7421779"/>
            <a:ext cx="26269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Bahnschrift" panose="020B0502040204020203" pitchFamily="34" charset="0"/>
              </a:rPr>
              <a:t>14%</a:t>
            </a:r>
            <a:r>
              <a:rPr lang="mn-MN" sz="9600" b="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5E48D3-2DFD-2DC3-A5FE-D7D50C4933C6}"/>
              </a:ext>
            </a:extLst>
          </p:cNvPr>
          <p:cNvSpPr txBox="1"/>
          <p:nvPr/>
        </p:nvSpPr>
        <p:spPr>
          <a:xfrm>
            <a:off x="8168414" y="4435867"/>
            <a:ext cx="90709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Bahnschrift" panose="020B0502040204020203" pitchFamily="34" charset="0"/>
              </a:defRPr>
            </a:lvl1pPr>
          </a:lstStyle>
          <a:p>
            <a:r>
              <a:rPr lang="mn-MN" sz="4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Байшингийн өнгө үзэмж нэмэгдсэн</a:t>
            </a:r>
            <a:r>
              <a:rPr lang="en-US" sz="4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mn-MN" sz="4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мөн насжилт ихэссэн</a:t>
            </a:r>
            <a:endParaRPr lang="en-US" sz="16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6DFBDB-17EB-C312-DE3B-CD45497E56A1}"/>
              </a:ext>
            </a:extLst>
          </p:cNvPr>
          <p:cNvSpPr txBox="1"/>
          <p:nvPr/>
        </p:nvSpPr>
        <p:spPr>
          <a:xfrm>
            <a:off x="81450" y="162814"/>
            <a:ext cx="171579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4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Монгол базальт ХК-д үйлдвэрлэсэн чулуун хөвөн дулаалгын материалаар байшин сууцаа дулаалснаар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n-US" sz="4000" dirty="0"/>
          </a:p>
        </p:txBody>
      </p:sp>
      <p:pic>
        <p:nvPicPr>
          <p:cNvPr id="10" name="Graphic 9" descr="Lightbulb with solid fill">
            <a:extLst>
              <a:ext uri="{FF2B5EF4-FFF2-40B4-BE49-F238E27FC236}">
                <a16:creationId xmlns:a16="http://schemas.microsoft.com/office/drawing/2014/main" id="{D299ACA0-753B-FDA4-9D1F-EF347BF04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857" y="2038946"/>
            <a:ext cx="1544997" cy="130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78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511</Words>
  <Application>Microsoft Office PowerPoint</Application>
  <PresentationFormat>Custom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Bahnschrift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Чулуун хөвөн дулаалгын материалын давуу талыг дараах байдлаар сонгосон байна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Байгаль орчин, нийгэмдээ эерэг нөлөө үзүүлэхийн тулд ямар арга хэмжээ авбал зохилтой вэ?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Dulaanjargal Mendbayar</dc:creator>
  <cp:lastModifiedBy>Dulaanjargal Mendbayar</cp:lastModifiedBy>
  <cp:revision>5</cp:revision>
  <dcterms:created xsi:type="dcterms:W3CDTF">2023-02-20T01:03:02Z</dcterms:created>
  <dcterms:modified xsi:type="dcterms:W3CDTF">2023-03-02T14:55:51Z</dcterms:modified>
</cp:coreProperties>
</file>