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7" r:id="rId3"/>
    <p:sldId id="265" r:id="rId4"/>
    <p:sldId id="268" r:id="rId5"/>
    <p:sldId id="279" r:id="rId6"/>
    <p:sldId id="269" r:id="rId7"/>
    <p:sldId id="270" r:id="rId8"/>
    <p:sldId id="271" r:id="rId9"/>
    <p:sldId id="272" r:id="rId10"/>
    <p:sldId id="276" r:id="rId11"/>
    <p:sldId id="274" r:id="rId12"/>
    <p:sldId id="286" r:id="rId13"/>
    <p:sldId id="28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855A5-5100-4E5F-A051-8CC9A2EA9D9B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B341B-46D4-4420-8C9E-6DDAE2464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6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FAF58-4B75-47B3-85F7-24ACE4A49F3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FAF58-4B75-47B3-85F7-24ACE4A49F30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FAF58-4B75-47B3-85F7-24ACE4A49F30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FAF58-4B75-47B3-85F7-24ACE4A49F30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7.png"/><Relationship Id="rId5" Type="http://schemas.openxmlformats.org/officeDocument/2006/relationships/image" Target="../media/image26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microsoft.com/office/2007/relationships/hdphoto" Target="../media/hdphoto5.wdp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"/>
            <a:ext cx="9220200" cy="68556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6006" y="6178787"/>
            <a:ext cx="2048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ХАРХОРИН 2024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43089"/>
            <a:ext cx="908102" cy="10298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29000" y="527159"/>
            <a:ext cx="3091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ХАРХОРИН СУМЫН ЗАСАГ ДАРГЫН 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ТАМГЫН ГАЗАР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1" y="2653255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4300" algn="ctr"/>
            <a:r>
              <a:rPr lang="en-US" sz="2400" b="1" kern="12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2024 </a:t>
            </a:r>
            <a:r>
              <a:rPr lang="en-US" sz="2400" b="1" kern="12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ОНЫ </a:t>
            </a:r>
            <a:r>
              <a:rPr lang="mn-MN" sz="2400" b="1" kern="12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ОРОН </a:t>
            </a:r>
            <a:r>
              <a:rPr lang="mn-MN" sz="2400" b="1" kern="12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НУТГИЙН ХӨГЖЛИЙН САНГИЙН ХӨРӨНГӨӨР ХИЙГДСЭН</a:t>
            </a:r>
          </a:p>
          <a:p>
            <a:pPr marR="114300" algn="ctr"/>
            <a:r>
              <a:rPr lang="mn-MN" sz="2400" b="1" kern="12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БҮТЭЭ</a:t>
            </a:r>
            <a:r>
              <a:rPr lang="mn-MN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mn-MN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БАЙГУУЛАЛТЫН АЖИЛ</a:t>
            </a:r>
            <a:endParaRPr lang="en-US" sz="24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37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8729662" y="534871"/>
            <a:ext cx="4143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41002" y="534871"/>
            <a:ext cx="8086152" cy="0"/>
          </a:xfrm>
          <a:prstGeom prst="line">
            <a:avLst/>
          </a:prstGeom>
          <a:ln>
            <a:solidFill>
              <a:srgbClr val="002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r="29196"/>
          <a:stretch>
            <a:fillRect/>
          </a:stretch>
        </p:blipFill>
        <p:spPr>
          <a:xfrm>
            <a:off x="174173" y="1788681"/>
            <a:ext cx="312386" cy="393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4" b="51248"/>
          <a:stretch>
            <a:fillRect/>
          </a:stretch>
        </p:blipFill>
        <p:spPr>
          <a:xfrm flipH="1">
            <a:off x="3524207" y="4185068"/>
            <a:ext cx="2628377" cy="2567822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  <a14:imgEffect>
                      <a14:saturation sat="1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" r="380"/>
          <a:stretch>
            <a:fillRect/>
          </a:stretch>
        </p:blipFill>
        <p:spPr>
          <a:xfrm>
            <a:off x="731900" y="4190318"/>
            <a:ext cx="2620900" cy="2562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4526" y="1300860"/>
            <a:ext cx="5028357" cy="288420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ОНХС төсөв: </a:t>
            </a:r>
            <a:r>
              <a:rPr lang="mn-MN" sz="14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122,145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сая төгрөг</a:t>
            </a:r>
          </a:p>
          <a:p>
            <a:pPr algn="just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Малчдын ногоон тэжээл тарих талбайг</a:t>
            </a:r>
            <a:r>
              <a:rPr lang="en-US" sz="1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хашаажуулсан. </a:t>
            </a:r>
            <a:r>
              <a:rPr lang="mn-MN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 </a:t>
            </a:r>
            <a:r>
              <a:rPr lang="mn-MN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шон, 352 боодол тор, 151 боодол төмөр утсыг худалдан авч, тариалангийн талбайг бүрэн хашаажуулсан. </a:t>
            </a:r>
          </a:p>
          <a:p>
            <a:pPr algn="just"/>
            <a:endParaRPr lang="en-US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2024 онд малчдад </a:t>
            </a:r>
            <a:r>
              <a:rPr lang="en-US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47,8</a:t>
            </a:r>
            <a:r>
              <a:rPr lang="en-US" sz="1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тн тэжээлийн үрийн дэмжлэг үзүүлсэн. </a:t>
            </a:r>
            <a:r>
              <a:rPr lang="mn-MN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47,8 тн тэжээлийн үр /буудай-22тн, овъёос-25,8тн/-ийн дэмжлэг үзүүлснээр 360 га талбайд малчид багийн зохион байгуулалтад орж тариалалт хийсэн</a:t>
            </a:r>
            <a:r>
              <a:rPr lang="mn-MN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буудай-22тн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овъёос-25,8тн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996" y="739454"/>
            <a:ext cx="517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Ногоон тэжээл тариалах, талбай хаших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8727" y="80210"/>
            <a:ext cx="3989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Малын тоо толгойн албар татвар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/>
                    </a14:imgEffect>
                    <a14:imgEffect>
                      <a14:saturation sat="1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9" r="24459"/>
          <a:stretch>
            <a:fillRect/>
          </a:stretch>
        </p:blipFill>
        <p:spPr>
          <a:xfrm>
            <a:off x="6320465" y="4185068"/>
            <a:ext cx="2710947" cy="2561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7000"/>
                    </a14:imgEffect>
                    <a14:imgEffect>
                      <a14:saturation sat="1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06" b="7292"/>
          <a:stretch>
            <a:fillRect/>
          </a:stretch>
        </p:blipFill>
        <p:spPr>
          <a:xfrm>
            <a:off x="6234283" y="1300860"/>
            <a:ext cx="2822749" cy="2667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5234"/>
            <a:ext cx="859611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7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8729662" y="534871"/>
            <a:ext cx="4143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1002" y="534871"/>
            <a:ext cx="8086152" cy="0"/>
          </a:xfrm>
          <a:prstGeom prst="line">
            <a:avLst/>
          </a:prstGeom>
          <a:ln>
            <a:solidFill>
              <a:srgbClr val="002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r="29196"/>
          <a:stretch>
            <a:fillRect/>
          </a:stretch>
        </p:blipFill>
        <p:spPr>
          <a:xfrm>
            <a:off x="174173" y="1788681"/>
            <a:ext cx="312386" cy="393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7835" y="791767"/>
            <a:ext cx="5440479" cy="189333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mn-MN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4,5,6,7,8 дугаар багт Шивэртийн булаг, Шороотын булаг, Тэмээчийн булаг, Шүүжийн булаг, Улаан худаг, Их Арцтын булаг, Өвөр шанаган булаг, Эмгэншанд булаг нийт 8 булгийн эхийг хашиж хамгаалсан.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4" name="Content Placeholder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37" y="2754690"/>
            <a:ext cx="4100818" cy="410081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>
            <a:fillRect/>
          </a:stretch>
        </p:blipFill>
        <p:spPr bwMode="auto">
          <a:xfrm>
            <a:off x="654424" y="2754690"/>
            <a:ext cx="2336482" cy="410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554" y="4767072"/>
            <a:ext cx="2089038" cy="2089039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554" y="2754690"/>
            <a:ext cx="2089039" cy="20890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9967" y="1299116"/>
            <a:ext cx="2336481" cy="120032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Төсөв: </a:t>
            </a:r>
            <a:r>
              <a:rPr lang="mn-MN" sz="2000" b="1" dirty="0" smtClean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15.49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сая төгрөг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Хашсан булгын тоо: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8</a:t>
            </a:r>
            <a:endParaRPr lang="en-US" sz="1600" b="1" dirty="0">
              <a:solidFill>
                <a:srgbClr val="FF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375" y="567834"/>
            <a:ext cx="209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Булгийн эх хаших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8727" y="80210"/>
            <a:ext cx="3989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Малын тоо толгойн албар татвар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3101"/>
            <a:ext cx="859611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66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r="29196"/>
          <a:stretch>
            <a:fillRect/>
          </a:stretch>
        </p:blipFill>
        <p:spPr>
          <a:xfrm>
            <a:off x="174173" y="1788681"/>
            <a:ext cx="312386" cy="39303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3784" y="1143000"/>
            <a:ext cx="3538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ОНХСангийн 9 991 000 төгрөгийн хөрөнгө оруулалтаар 5метрийн </a:t>
            </a: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урттай, </a:t>
            </a:r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метрийн </a:t>
            </a: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өргөнтэй, төмөр бетон хавтан бүхий, 1м өндөртэй төмөр хайс хашлага бүхий 2 ширхэг гүүр </a:t>
            </a:r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барих ажил хийлээ.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8400" y="353531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mn-MN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Нарийн хүр багт гүүр барих ажил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D:\2024\AJIL ZURAG\20240508_134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24" y="3573904"/>
            <a:ext cx="3717690" cy="278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2024\AJIL ZURAG\20240508_135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23" y="805691"/>
            <a:ext cx="3567953" cy="26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551" y="34180"/>
            <a:ext cx="859611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0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r="29196"/>
          <a:stretch>
            <a:fillRect/>
          </a:stretch>
        </p:blipFill>
        <p:spPr>
          <a:xfrm>
            <a:off x="174173" y="1788681"/>
            <a:ext cx="312386" cy="39303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43000" y="1788681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ОНХСангийн 20 000 000 төгрөгийн хөрөнгө оруулалтаар шал, хана, тааз, цонх, хаалга, гадна фасад засварын ажлыг хийж гүйцэтгэлээ. 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7400" y="353531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mn-MN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Орхон багийн төвийн засварын ажил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D:\2024\onhs zurag\a08c304d-7b88-454a-aaaa-97b2fed7e7c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1" b="28387"/>
          <a:stretch/>
        </p:blipFill>
        <p:spPr bwMode="auto">
          <a:xfrm rot="16200000">
            <a:off x="5488248" y="2634433"/>
            <a:ext cx="1901307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2024\AJIL ZURAG\20240626_1235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94"/>
          <a:stretch/>
        </p:blipFill>
        <p:spPr bwMode="auto">
          <a:xfrm>
            <a:off x="4267200" y="1600200"/>
            <a:ext cx="4363964" cy="22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183" y="0"/>
            <a:ext cx="859611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74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641002" y="509390"/>
            <a:ext cx="8086152" cy="0"/>
          </a:xfrm>
          <a:prstGeom prst="line">
            <a:avLst/>
          </a:prstGeom>
          <a:ln>
            <a:solidFill>
              <a:srgbClr val="002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27154" y="502419"/>
            <a:ext cx="4143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9621" y="52301"/>
            <a:ext cx="8274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mn-MN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рон нутгийн хөгжлийн сангийн хөнгөөр хийгдсэн</a:t>
            </a:r>
          </a:p>
          <a:p>
            <a:pPr algn="ctr"/>
            <a:r>
              <a:rPr lang="mn-MN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төсөл арга хэмжээ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35833"/>
              </p:ext>
            </p:extLst>
          </p:nvPr>
        </p:nvGraphicFramePr>
        <p:xfrm>
          <a:off x="990599" y="781132"/>
          <a:ext cx="7772400" cy="5856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4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4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8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3006">
                <a:tc>
                  <a:txBody>
                    <a:bodyPr/>
                    <a:lstStyle/>
                    <a:p>
                      <a:pPr algn="l" fontAlgn="b"/>
                      <a:endParaRPr lang="mn-M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Төсөл арга хэмжээний нэр</a:t>
                      </a:r>
                      <a:endParaRPr lang="mn-M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Төсөвт өртөг мян.төг</a:t>
                      </a:r>
                      <a:endParaRPr lang="mn-M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Гэрээ хийсэн дүн мян.төг</a:t>
                      </a:r>
                      <a:endParaRPr lang="mn-M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Гүйцэтгэгч</a:t>
                      </a:r>
                      <a:endParaRPr lang="mn-M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Хэрэгжилтийн хувь </a:t>
                      </a:r>
                      <a:endParaRPr lang="mn-M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68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Өмнөх оноос шилжсэн хөрөнгө </a:t>
                      </a:r>
                      <a:r>
                        <a:rPr lang="mn-MN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оруулалт</a:t>
                      </a:r>
                      <a:endParaRPr lang="mn-MN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Малын чанар сайжруулах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22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Нийтийн эзэмшлийн камержуулалт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16112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15870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Цагаан сан сервис ХХК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Багийн төвийн засвар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Б.Лхагвадорж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Гудамжны зам сайжруулах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Т.Мөнгөнхуяг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Гүүр барих /4-р баг Баянгол/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4995.6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4995.6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Р.Эрдэнэбадрах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682">
                <a:tc gridSpan="2">
                  <a:txBody>
                    <a:bodyPr/>
                    <a:lstStyle/>
                    <a:p>
                      <a:pPr algn="l" fontAlgn="b"/>
                      <a:r>
                        <a:rPr lang="mn-MN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Шинээр эхэлсэн төсөл арга хэмжээ</a:t>
                      </a:r>
                      <a:endParaRPr lang="mn-M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23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Орхон голын урд, гацааны зам засвар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Т.Мөнгөнхуяг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45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Цэцэрлэгийн хүүхдийн тоглоом нэмэгдүүлэх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160000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147594.5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Их хаан групп ХХК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Гэрэлтүүлэг 1,2,3,7-р баг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112000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107803.055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Оджи од ХХК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45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Хог хаягдлыг ландфилын аргаар булшлах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131303.8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144900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Девсофт ХХК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545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Ухаалаг худгийн цахим төхөөрөмж суурилуулах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25000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20900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Ирмүүнбармат ХХК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1682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Малын тоо толгойн албан татавараар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545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Хадлангийн талбай хаших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65400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62338.4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Төгс бүтээгч констракшн ХХК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623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Бэлчээрийн хортон мэрэгчидтэй тэмцэх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Шим ХХК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1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Булгийн эх хаших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16000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15490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Ө.Тевшинбаяр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545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Малчдад зориулсан сургалт, сурталчилгаа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1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Малын тэжээлийн ургамал тариалах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59807.5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Бат Ундарга Хэт ХХК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1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mn-MN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Нийт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700811.4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659699.055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86.</a:t>
                      </a:r>
                      <a:r>
                        <a:rPr lang="mn-MN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9" marR="7869" marT="7869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16" y="-14178"/>
            <a:ext cx="855790" cy="679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3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60085" y="695984"/>
            <a:ext cx="728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Боловсролын байгууллагын сургалтын орчин, сурах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нөхцөлийг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сайжруула</a:t>
            </a:r>
            <a:r>
              <a:rPr lang="mn-MN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ажил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5779" y="575334"/>
            <a:ext cx="8086152" cy="0"/>
          </a:xfrm>
          <a:prstGeom prst="line">
            <a:avLst/>
          </a:prstGeom>
          <a:ln>
            <a:solidFill>
              <a:srgbClr val="002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66800" y="1462964"/>
            <a:ext cx="3352800" cy="2708434"/>
          </a:xfrm>
          <a:prstGeom prst="rect">
            <a:avLst/>
          </a:prstGeom>
          <a:solidFill>
            <a:schemeClr val="bg1">
              <a:lumMod val="95000"/>
              <a:alpha val="6549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Орон нутгийн хөгжлийн сан: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147,6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сая</a:t>
            </a:r>
            <a:r>
              <a:rPr kumimoji="0" lang="mn-MN" altLang="en-US" sz="16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төгрөгийн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санхүүжилтээр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хүүхдийн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цэцэрлэгт гадна талбайн тоглоом, хүүхдийн нас сэтгэхүйн онцлогт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тохирсон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</a:t>
            </a:r>
            <a:r>
              <a:rPr lang="mn-MN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технологоор баяжуулсан, суурь мэдлэг олгох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тоглоом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хэрэглэгдэхүүн тоног төхөөрөмжөөр хангалаа.</a:t>
            </a:r>
          </a:p>
        </p:txBody>
      </p:sp>
      <p:pic>
        <p:nvPicPr>
          <p:cNvPr id="1027" name="Picture 3" descr="D:\2024\onhs zurag\29ff4ded-2406-416c-9d84-c8497161201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10" y="3909471"/>
            <a:ext cx="3789187" cy="284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2024\onhs zurag\fa484aaa-7cf7-47d8-a21b-e7e1eb7f10c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14" y="1414120"/>
            <a:ext cx="4002515" cy="300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96" y="3682680"/>
            <a:ext cx="3944937" cy="29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0"/>
            <a:ext cx="859611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02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r="29196"/>
          <a:stretch>
            <a:fillRect/>
          </a:stretch>
        </p:blipFill>
        <p:spPr>
          <a:xfrm>
            <a:off x="174173" y="1788681"/>
            <a:ext cx="312386" cy="393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38" r="7195"/>
          <a:stretch>
            <a:fillRect/>
          </a:stretch>
        </p:blipFill>
        <p:spPr>
          <a:xfrm>
            <a:off x="5351355" y="1777941"/>
            <a:ext cx="3617015" cy="3298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00200" y="203246"/>
            <a:ext cx="716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ОРХОН ГОЛЫН УРД БОЛОН ГАЦААНЫ ЗАМ ЗАСВАРЫН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</a:t>
            </a:r>
            <a:r>
              <a:rPr lang="mn-M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</a:t>
            </a:r>
            <a:endParaRPr lang="mn-MN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1488" y="1319500"/>
            <a:ext cx="33557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Орхоны </a:t>
            </a: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гүүрнээс Агуйтын ам, Салхитын гацаанд , Уртын ам, Ухны гацаа Их нарийн , Өлөөс Ихрийн судаг хүртэл, Ар модны ам, Дэлийн ам, Лүйтийн ам зэрэг нийт голын урд хойд талд 8 км шороон замыг засварлаж иргэдийн аюулгүй зорчих нөхцөлийг бүрдүүлж ажиллалаа.</a:t>
            </a:r>
          </a:p>
          <a:p>
            <a:pPr algn="ctr"/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51355" y="1134834"/>
            <a:ext cx="3533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Гацааны замын засвар</a:t>
            </a:r>
          </a:p>
        </p:txBody>
      </p:sp>
      <p:pic>
        <p:nvPicPr>
          <p:cNvPr id="11" name="Picture 4" descr="мод, уул ба манан нарын зураг байж магад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/>
                    </a14:imgEffect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5473"/>
            <a:ext cx="3463988" cy="326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867600" cy="68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0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r="29196"/>
          <a:stretch>
            <a:fillRect/>
          </a:stretch>
        </p:blipFill>
        <p:spPr>
          <a:xfrm>
            <a:off x="174173" y="1788681"/>
            <a:ext cx="312386" cy="39303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37274" y="875070"/>
            <a:ext cx="35919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Вангийн Овоо баг Өлийн 6</a:t>
            </a:r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7,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9,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дугаар </a:t>
            </a: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гудамж, Эрдэнэтолгой баг </a:t>
            </a:r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цагаан </a:t>
            </a: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худгийн </a:t>
            </a:r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орчмын зам талбайд хайрга асгаж тэгшлэн аюулгүй зорчих боломж бүрдүүлж ажиллалаа.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260133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Гэр хорооллын замын засвар</a:t>
            </a:r>
          </a:p>
        </p:txBody>
      </p:sp>
      <p:pic>
        <p:nvPicPr>
          <p:cNvPr id="5122" name="Picture 2" descr="D:\2024\onhs zurag\461188243_511844958277313_291170112860343588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130430"/>
            <a:ext cx="3441413" cy="45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Тайлбар байхгү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  <a14:imgEffect>
                      <a14:saturation sat="10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42" y="3428999"/>
            <a:ext cx="3233658" cy="312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859611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0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r="29196"/>
          <a:stretch>
            <a:fillRect/>
          </a:stretch>
        </p:blipFill>
        <p:spPr>
          <a:xfrm>
            <a:off x="174173" y="1788681"/>
            <a:ext cx="312386" cy="39303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729662" y="534871"/>
            <a:ext cx="4143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43510" y="523729"/>
            <a:ext cx="8086152" cy="0"/>
          </a:xfrm>
          <a:prstGeom prst="line">
            <a:avLst/>
          </a:prstGeom>
          <a:ln>
            <a:solidFill>
              <a:srgbClr val="002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66801" y="599913"/>
            <a:ext cx="746760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Сумын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төвд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гэрэлт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цамхаг</a:t>
            </a:r>
            <a:r>
              <a:rPr lang="mn-MN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шанх багт 1 гэрэлт цамхаг угтах үдэх хаалгыг гэрэлтүүлэгтэй болгох ажил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Тайлбар байхгү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961" y="2731475"/>
            <a:ext cx="2676797" cy="393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азрын зураг ба бичвэр нарын зураг байж мага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r="8177"/>
          <a:stretch>
            <a:fillRect/>
          </a:stretch>
        </p:blipFill>
        <p:spPr bwMode="auto">
          <a:xfrm>
            <a:off x="777415" y="1309910"/>
            <a:ext cx="5089985" cy="536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50313" y="1115255"/>
            <a:ext cx="2884070" cy="13849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ОНХС төсөв: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107.8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сая төгрөг</a:t>
            </a:r>
          </a:p>
          <a:p>
            <a:pPr algn="just"/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Гэрэлт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цамхгийн тоо: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2024\onhs zurag\449124867_26133909809556279_53618931118865014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48" y="2739831"/>
            <a:ext cx="2947725" cy="39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715" y="33234"/>
            <a:ext cx="859611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1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r="29196"/>
          <a:stretch>
            <a:fillRect/>
          </a:stretch>
        </p:blipFill>
        <p:spPr>
          <a:xfrm>
            <a:off x="144630" y="1674896"/>
            <a:ext cx="312386" cy="39303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41002" y="509390"/>
            <a:ext cx="8086152" cy="0"/>
          </a:xfrm>
          <a:prstGeom prst="line">
            <a:avLst/>
          </a:prstGeom>
          <a:ln>
            <a:solidFill>
              <a:srgbClr val="002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27154" y="502419"/>
            <a:ext cx="4143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64931" y="500181"/>
            <a:ext cx="7469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Сумын төвийн олон жилийн хур нэгдсэн хогийн цэгийг ландфилын аргаар цэгцэлж,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цэвэрлэх</a:t>
            </a:r>
            <a:r>
              <a:rPr lang="mn-MN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камержуулах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</a:t>
            </a:r>
            <a:r>
              <a:rPr lang="mn-MN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6353" y="1301902"/>
            <a:ext cx="2916157" cy="310854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mn-MN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ОНХС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төсөв: </a:t>
            </a:r>
          </a:p>
          <a:p>
            <a:r>
              <a:rPr lang="mn-MN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mn-MN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60,8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сая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Хогийн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цэгийн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 талбайд тархсан бүх хог хаягдлыг хумьж цэгцлэн булшилж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метр урт шороон далан бүхий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8.5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 талбайтай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метр гүнтэй,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ширхэг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карьер</a:t>
            </a:r>
            <a:r>
              <a:rPr lang="mn-MN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байгууллаа.</a:t>
            </a:r>
          </a:p>
          <a:p>
            <a:pPr algn="just"/>
            <a:r>
              <a:rPr lang="mn-MN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mn-MN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 </a:t>
            </a:r>
            <a:r>
              <a:rPr lang="mn-MN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задгай хог хаях байдлыг таслан зогсоох, зөрчлийг эзэнжүүлж, хариуцлага тооцож байхаар </a:t>
            </a:r>
            <a:r>
              <a:rPr lang="mn-MN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5ш камер сууртлуулах ажлыг хийлээ.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13328"/>
            <a:ext cx="2569511" cy="21291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92275"/>
            <a:ext cx="2377155" cy="2094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369" y="3733800"/>
            <a:ext cx="2339954" cy="2196639"/>
          </a:xfrm>
          <a:prstGeom prst="rect">
            <a:avLst/>
          </a:prstGeom>
        </p:spPr>
      </p:pic>
      <p:pic>
        <p:nvPicPr>
          <p:cNvPr id="1026" name="Picture 2" descr="D:\2024\onhs zurag\19a3d92d-d2da-4921-bf5d-055c643683e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06" y="3733799"/>
            <a:ext cx="2473106" cy="21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7791" y="23378"/>
            <a:ext cx="859611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0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729662" y="534871"/>
            <a:ext cx="4143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1002" y="534871"/>
            <a:ext cx="8086152" cy="0"/>
          </a:xfrm>
          <a:prstGeom prst="line">
            <a:avLst/>
          </a:prstGeom>
          <a:ln>
            <a:solidFill>
              <a:srgbClr val="002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01774" y="694543"/>
            <a:ext cx="473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цагаар ажиллах ухаалаг ундны усан хангамж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01"/>
          <p:cNvSpPr>
            <a:spLocks noEditPoints="1"/>
          </p:cNvSpPr>
          <p:nvPr/>
        </p:nvSpPr>
        <p:spPr bwMode="auto">
          <a:xfrm>
            <a:off x="8691394" y="83133"/>
            <a:ext cx="414338" cy="324813"/>
          </a:xfrm>
          <a:custGeom>
            <a:avLst/>
            <a:gdLst>
              <a:gd name="T0" fmla="*/ 329 w 794"/>
              <a:gd name="T1" fmla="*/ 0 h 460"/>
              <a:gd name="T2" fmla="*/ 212 w 794"/>
              <a:gd name="T3" fmla="*/ 39 h 460"/>
              <a:gd name="T4" fmla="*/ 3 w 794"/>
              <a:gd name="T5" fmla="*/ 211 h 460"/>
              <a:gd name="T6" fmla="*/ 13 w 794"/>
              <a:gd name="T7" fmla="*/ 212 h 460"/>
              <a:gd name="T8" fmla="*/ 283 w 794"/>
              <a:gd name="T9" fmla="*/ 32 h 460"/>
              <a:gd name="T10" fmla="*/ 280 w 794"/>
              <a:gd name="T11" fmla="*/ 244 h 460"/>
              <a:gd name="T12" fmla="*/ 241 w 794"/>
              <a:gd name="T13" fmla="*/ 270 h 460"/>
              <a:gd name="T14" fmla="*/ 450 w 794"/>
              <a:gd name="T15" fmla="*/ 182 h 460"/>
              <a:gd name="T16" fmla="*/ 492 w 794"/>
              <a:gd name="T17" fmla="*/ 261 h 460"/>
              <a:gd name="T18" fmla="*/ 371 w 794"/>
              <a:gd name="T19" fmla="*/ 324 h 460"/>
              <a:gd name="T20" fmla="*/ 369 w 794"/>
              <a:gd name="T21" fmla="*/ 326 h 460"/>
              <a:gd name="T22" fmla="*/ 274 w 794"/>
              <a:gd name="T23" fmla="*/ 409 h 460"/>
              <a:gd name="T24" fmla="*/ 74 w 794"/>
              <a:gd name="T25" fmla="*/ 431 h 460"/>
              <a:gd name="T26" fmla="*/ 81 w 794"/>
              <a:gd name="T27" fmla="*/ 438 h 460"/>
              <a:gd name="T28" fmla="*/ 310 w 794"/>
              <a:gd name="T29" fmla="*/ 406 h 460"/>
              <a:gd name="T30" fmla="*/ 354 w 794"/>
              <a:gd name="T31" fmla="*/ 436 h 460"/>
              <a:gd name="T32" fmla="*/ 386 w 794"/>
              <a:gd name="T33" fmla="*/ 428 h 460"/>
              <a:gd name="T34" fmla="*/ 431 w 794"/>
              <a:gd name="T35" fmla="*/ 460 h 460"/>
              <a:gd name="T36" fmla="*/ 485 w 794"/>
              <a:gd name="T37" fmla="*/ 410 h 460"/>
              <a:gd name="T38" fmla="*/ 530 w 794"/>
              <a:gd name="T39" fmla="*/ 442 h 460"/>
              <a:gd name="T40" fmla="*/ 611 w 794"/>
              <a:gd name="T41" fmla="*/ 337 h 460"/>
              <a:gd name="T42" fmla="*/ 794 w 794"/>
              <a:gd name="T43" fmla="*/ 288 h 460"/>
              <a:gd name="T44" fmla="*/ 745 w 794"/>
              <a:gd name="T45" fmla="*/ 0 h 460"/>
              <a:gd name="T46" fmla="*/ 780 w 794"/>
              <a:gd name="T47" fmla="*/ 82 h 460"/>
              <a:gd name="T48" fmla="*/ 294 w 794"/>
              <a:gd name="T49" fmla="*/ 134 h 460"/>
              <a:gd name="T50" fmla="*/ 329 w 794"/>
              <a:gd name="T51" fmla="*/ 14 h 460"/>
              <a:gd name="T52" fmla="*/ 780 w 794"/>
              <a:gd name="T53" fmla="*/ 49 h 460"/>
              <a:gd name="T54" fmla="*/ 294 w 794"/>
              <a:gd name="T55" fmla="*/ 68 h 460"/>
              <a:gd name="T56" fmla="*/ 329 w 794"/>
              <a:gd name="T57" fmla="*/ 14 h 460"/>
              <a:gd name="T58" fmla="*/ 321 w 794"/>
              <a:gd name="T59" fmla="*/ 396 h 460"/>
              <a:gd name="T60" fmla="*/ 378 w 794"/>
              <a:gd name="T61" fmla="*/ 337 h 460"/>
              <a:gd name="T62" fmla="*/ 383 w 794"/>
              <a:gd name="T63" fmla="*/ 403 h 460"/>
              <a:gd name="T64" fmla="*/ 461 w 794"/>
              <a:gd name="T65" fmla="*/ 428 h 460"/>
              <a:gd name="T66" fmla="*/ 400 w 794"/>
              <a:gd name="T67" fmla="*/ 424 h 460"/>
              <a:gd name="T68" fmla="*/ 432 w 794"/>
              <a:gd name="T69" fmla="*/ 337 h 460"/>
              <a:gd name="T70" fmla="*/ 488 w 794"/>
              <a:gd name="T71" fmla="*/ 374 h 460"/>
              <a:gd name="T72" fmla="*/ 461 w 794"/>
              <a:gd name="T73" fmla="*/ 428 h 460"/>
              <a:gd name="T74" fmla="*/ 515 w 794"/>
              <a:gd name="T75" fmla="*/ 425 h 460"/>
              <a:gd name="T76" fmla="*/ 522 w 794"/>
              <a:gd name="T77" fmla="*/ 337 h 460"/>
              <a:gd name="T78" fmla="*/ 560 w 794"/>
              <a:gd name="T79" fmla="*/ 410 h 460"/>
              <a:gd name="T80" fmla="*/ 398 w 794"/>
              <a:gd name="T81" fmla="*/ 323 h 460"/>
              <a:gd name="T82" fmla="*/ 500 w 794"/>
              <a:gd name="T83" fmla="*/ 273 h 460"/>
              <a:gd name="T84" fmla="*/ 445 w 794"/>
              <a:gd name="T85" fmla="*/ 169 h 460"/>
              <a:gd name="T86" fmla="*/ 294 w 794"/>
              <a:gd name="T87" fmla="*/ 148 h 460"/>
              <a:gd name="T88" fmla="*/ 780 w 794"/>
              <a:gd name="T89" fmla="*/ 288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94" h="460">
                <a:moveTo>
                  <a:pt x="745" y="0"/>
                </a:moveTo>
                <a:cubicBezTo>
                  <a:pt x="329" y="0"/>
                  <a:pt x="329" y="0"/>
                  <a:pt x="329" y="0"/>
                </a:cubicBezTo>
                <a:cubicBezTo>
                  <a:pt x="313" y="0"/>
                  <a:pt x="299" y="7"/>
                  <a:pt x="290" y="20"/>
                </a:cubicBezTo>
                <a:cubicBezTo>
                  <a:pt x="278" y="14"/>
                  <a:pt x="248" y="8"/>
                  <a:pt x="212" y="39"/>
                </a:cubicBezTo>
                <a:cubicBezTo>
                  <a:pt x="168" y="77"/>
                  <a:pt x="6" y="200"/>
                  <a:pt x="4" y="201"/>
                </a:cubicBezTo>
                <a:cubicBezTo>
                  <a:pt x="1" y="204"/>
                  <a:pt x="0" y="208"/>
                  <a:pt x="3" y="211"/>
                </a:cubicBezTo>
                <a:cubicBezTo>
                  <a:pt x="4" y="213"/>
                  <a:pt x="6" y="214"/>
                  <a:pt x="8" y="214"/>
                </a:cubicBezTo>
                <a:cubicBezTo>
                  <a:pt x="10" y="214"/>
                  <a:pt x="11" y="213"/>
                  <a:pt x="13" y="212"/>
                </a:cubicBezTo>
                <a:cubicBezTo>
                  <a:pt x="14" y="211"/>
                  <a:pt x="177" y="88"/>
                  <a:pt x="221" y="50"/>
                </a:cubicBezTo>
                <a:cubicBezTo>
                  <a:pt x="251" y="24"/>
                  <a:pt x="274" y="28"/>
                  <a:pt x="283" y="32"/>
                </a:cubicBezTo>
                <a:cubicBezTo>
                  <a:pt x="281" y="37"/>
                  <a:pt x="280" y="43"/>
                  <a:pt x="280" y="49"/>
                </a:cubicBezTo>
                <a:cubicBezTo>
                  <a:pt x="280" y="244"/>
                  <a:pt x="280" y="244"/>
                  <a:pt x="280" y="244"/>
                </a:cubicBezTo>
                <a:cubicBezTo>
                  <a:pt x="260" y="253"/>
                  <a:pt x="246" y="259"/>
                  <a:pt x="245" y="260"/>
                </a:cubicBezTo>
                <a:cubicBezTo>
                  <a:pt x="241" y="262"/>
                  <a:pt x="240" y="266"/>
                  <a:pt x="241" y="270"/>
                </a:cubicBezTo>
                <a:cubicBezTo>
                  <a:pt x="243" y="273"/>
                  <a:pt x="247" y="275"/>
                  <a:pt x="251" y="273"/>
                </a:cubicBezTo>
                <a:cubicBezTo>
                  <a:pt x="252" y="272"/>
                  <a:pt x="410" y="198"/>
                  <a:pt x="450" y="182"/>
                </a:cubicBezTo>
                <a:cubicBezTo>
                  <a:pt x="479" y="170"/>
                  <a:pt x="498" y="184"/>
                  <a:pt x="507" y="201"/>
                </a:cubicBezTo>
                <a:cubicBezTo>
                  <a:pt x="516" y="221"/>
                  <a:pt x="514" y="248"/>
                  <a:pt x="492" y="261"/>
                </a:cubicBezTo>
                <a:cubicBezTo>
                  <a:pt x="482" y="267"/>
                  <a:pt x="464" y="275"/>
                  <a:pt x="444" y="285"/>
                </a:cubicBezTo>
                <a:cubicBezTo>
                  <a:pt x="411" y="300"/>
                  <a:pt x="381" y="315"/>
                  <a:pt x="371" y="324"/>
                </a:cubicBezTo>
                <a:cubicBezTo>
                  <a:pt x="371" y="324"/>
                  <a:pt x="370" y="324"/>
                  <a:pt x="370" y="325"/>
                </a:cubicBezTo>
                <a:cubicBezTo>
                  <a:pt x="370" y="325"/>
                  <a:pt x="369" y="325"/>
                  <a:pt x="369" y="326"/>
                </a:cubicBezTo>
                <a:cubicBezTo>
                  <a:pt x="366" y="329"/>
                  <a:pt x="361" y="334"/>
                  <a:pt x="356" y="340"/>
                </a:cubicBezTo>
                <a:cubicBezTo>
                  <a:pt x="336" y="363"/>
                  <a:pt x="303" y="401"/>
                  <a:pt x="274" y="409"/>
                </a:cubicBezTo>
                <a:cubicBezTo>
                  <a:pt x="236" y="419"/>
                  <a:pt x="82" y="424"/>
                  <a:pt x="80" y="424"/>
                </a:cubicBezTo>
                <a:cubicBezTo>
                  <a:pt x="76" y="424"/>
                  <a:pt x="73" y="428"/>
                  <a:pt x="74" y="431"/>
                </a:cubicBezTo>
                <a:cubicBezTo>
                  <a:pt x="74" y="435"/>
                  <a:pt x="77" y="438"/>
                  <a:pt x="81" y="438"/>
                </a:cubicBezTo>
                <a:cubicBezTo>
                  <a:pt x="81" y="438"/>
                  <a:pt x="81" y="438"/>
                  <a:pt x="81" y="438"/>
                </a:cubicBezTo>
                <a:cubicBezTo>
                  <a:pt x="87" y="438"/>
                  <a:pt x="238" y="433"/>
                  <a:pt x="278" y="422"/>
                </a:cubicBezTo>
                <a:cubicBezTo>
                  <a:pt x="289" y="419"/>
                  <a:pt x="299" y="413"/>
                  <a:pt x="310" y="406"/>
                </a:cubicBezTo>
                <a:cubicBezTo>
                  <a:pt x="314" y="416"/>
                  <a:pt x="322" y="425"/>
                  <a:pt x="333" y="431"/>
                </a:cubicBezTo>
                <a:cubicBezTo>
                  <a:pt x="339" y="434"/>
                  <a:pt x="347" y="436"/>
                  <a:pt x="354" y="436"/>
                </a:cubicBezTo>
                <a:cubicBezTo>
                  <a:pt x="365" y="436"/>
                  <a:pt x="376" y="431"/>
                  <a:pt x="385" y="423"/>
                </a:cubicBezTo>
                <a:cubicBezTo>
                  <a:pt x="386" y="425"/>
                  <a:pt x="386" y="426"/>
                  <a:pt x="386" y="428"/>
                </a:cubicBezTo>
                <a:cubicBezTo>
                  <a:pt x="391" y="440"/>
                  <a:pt x="399" y="450"/>
                  <a:pt x="410" y="455"/>
                </a:cubicBezTo>
                <a:cubicBezTo>
                  <a:pt x="417" y="459"/>
                  <a:pt x="424" y="460"/>
                  <a:pt x="431" y="460"/>
                </a:cubicBezTo>
                <a:cubicBezTo>
                  <a:pt x="449" y="460"/>
                  <a:pt x="465" y="451"/>
                  <a:pt x="474" y="434"/>
                </a:cubicBezTo>
                <a:cubicBezTo>
                  <a:pt x="485" y="410"/>
                  <a:pt x="485" y="410"/>
                  <a:pt x="485" y="410"/>
                </a:cubicBezTo>
                <a:cubicBezTo>
                  <a:pt x="489" y="421"/>
                  <a:pt x="497" y="431"/>
                  <a:pt x="509" y="437"/>
                </a:cubicBezTo>
                <a:cubicBezTo>
                  <a:pt x="516" y="440"/>
                  <a:pt x="523" y="442"/>
                  <a:pt x="530" y="442"/>
                </a:cubicBezTo>
                <a:cubicBezTo>
                  <a:pt x="547" y="442"/>
                  <a:pt x="564" y="432"/>
                  <a:pt x="572" y="416"/>
                </a:cubicBezTo>
                <a:cubicBezTo>
                  <a:pt x="611" y="337"/>
                  <a:pt x="611" y="337"/>
                  <a:pt x="611" y="337"/>
                </a:cubicBezTo>
                <a:cubicBezTo>
                  <a:pt x="745" y="337"/>
                  <a:pt x="745" y="337"/>
                  <a:pt x="745" y="337"/>
                </a:cubicBezTo>
                <a:cubicBezTo>
                  <a:pt x="772" y="337"/>
                  <a:pt x="794" y="315"/>
                  <a:pt x="794" y="288"/>
                </a:cubicBezTo>
                <a:cubicBezTo>
                  <a:pt x="794" y="49"/>
                  <a:pt x="794" y="49"/>
                  <a:pt x="794" y="49"/>
                </a:cubicBezTo>
                <a:cubicBezTo>
                  <a:pt x="794" y="22"/>
                  <a:pt x="772" y="0"/>
                  <a:pt x="745" y="0"/>
                </a:cubicBezTo>
                <a:close/>
                <a:moveTo>
                  <a:pt x="294" y="82"/>
                </a:moveTo>
                <a:cubicBezTo>
                  <a:pt x="780" y="82"/>
                  <a:pt x="780" y="82"/>
                  <a:pt x="780" y="82"/>
                </a:cubicBezTo>
                <a:cubicBezTo>
                  <a:pt x="780" y="134"/>
                  <a:pt x="780" y="134"/>
                  <a:pt x="780" y="134"/>
                </a:cubicBezTo>
                <a:cubicBezTo>
                  <a:pt x="294" y="134"/>
                  <a:pt x="294" y="134"/>
                  <a:pt x="294" y="134"/>
                </a:cubicBezTo>
                <a:lnTo>
                  <a:pt x="294" y="82"/>
                </a:lnTo>
                <a:close/>
                <a:moveTo>
                  <a:pt x="329" y="14"/>
                </a:moveTo>
                <a:cubicBezTo>
                  <a:pt x="745" y="14"/>
                  <a:pt x="745" y="14"/>
                  <a:pt x="745" y="14"/>
                </a:cubicBezTo>
                <a:cubicBezTo>
                  <a:pt x="765" y="14"/>
                  <a:pt x="780" y="29"/>
                  <a:pt x="780" y="49"/>
                </a:cubicBezTo>
                <a:cubicBezTo>
                  <a:pt x="780" y="68"/>
                  <a:pt x="780" y="68"/>
                  <a:pt x="780" y="68"/>
                </a:cubicBezTo>
                <a:cubicBezTo>
                  <a:pt x="294" y="68"/>
                  <a:pt x="294" y="68"/>
                  <a:pt x="294" y="68"/>
                </a:cubicBezTo>
                <a:cubicBezTo>
                  <a:pt x="294" y="49"/>
                  <a:pt x="294" y="49"/>
                  <a:pt x="294" y="49"/>
                </a:cubicBezTo>
                <a:cubicBezTo>
                  <a:pt x="294" y="29"/>
                  <a:pt x="310" y="14"/>
                  <a:pt x="329" y="14"/>
                </a:cubicBezTo>
                <a:close/>
                <a:moveTo>
                  <a:pt x="339" y="418"/>
                </a:moveTo>
                <a:cubicBezTo>
                  <a:pt x="330" y="414"/>
                  <a:pt x="324" y="406"/>
                  <a:pt x="321" y="396"/>
                </a:cubicBezTo>
                <a:cubicBezTo>
                  <a:pt x="338" y="382"/>
                  <a:pt x="354" y="364"/>
                  <a:pt x="366" y="350"/>
                </a:cubicBezTo>
                <a:cubicBezTo>
                  <a:pt x="371" y="345"/>
                  <a:pt x="375" y="340"/>
                  <a:pt x="378" y="337"/>
                </a:cubicBezTo>
                <a:cubicBezTo>
                  <a:pt x="416" y="337"/>
                  <a:pt x="416" y="337"/>
                  <a:pt x="416" y="337"/>
                </a:cubicBezTo>
                <a:cubicBezTo>
                  <a:pt x="383" y="403"/>
                  <a:pt x="383" y="403"/>
                  <a:pt x="383" y="403"/>
                </a:cubicBezTo>
                <a:cubicBezTo>
                  <a:pt x="375" y="420"/>
                  <a:pt x="355" y="426"/>
                  <a:pt x="339" y="418"/>
                </a:cubicBezTo>
                <a:close/>
                <a:moveTo>
                  <a:pt x="461" y="428"/>
                </a:moveTo>
                <a:cubicBezTo>
                  <a:pt x="453" y="444"/>
                  <a:pt x="433" y="451"/>
                  <a:pt x="416" y="443"/>
                </a:cubicBezTo>
                <a:cubicBezTo>
                  <a:pt x="409" y="439"/>
                  <a:pt x="403" y="432"/>
                  <a:pt x="400" y="424"/>
                </a:cubicBezTo>
                <a:cubicBezTo>
                  <a:pt x="397" y="415"/>
                  <a:pt x="398" y="406"/>
                  <a:pt x="401" y="398"/>
                </a:cubicBezTo>
                <a:cubicBezTo>
                  <a:pt x="432" y="337"/>
                  <a:pt x="432" y="337"/>
                  <a:pt x="432" y="337"/>
                </a:cubicBezTo>
                <a:cubicBezTo>
                  <a:pt x="506" y="337"/>
                  <a:pt x="506" y="337"/>
                  <a:pt x="506" y="337"/>
                </a:cubicBezTo>
                <a:cubicBezTo>
                  <a:pt x="488" y="374"/>
                  <a:pt x="488" y="374"/>
                  <a:pt x="488" y="374"/>
                </a:cubicBezTo>
                <a:cubicBezTo>
                  <a:pt x="488" y="374"/>
                  <a:pt x="488" y="374"/>
                  <a:pt x="488" y="374"/>
                </a:cubicBezTo>
                <a:lnTo>
                  <a:pt x="461" y="428"/>
                </a:lnTo>
                <a:close/>
                <a:moveTo>
                  <a:pt x="560" y="410"/>
                </a:moveTo>
                <a:cubicBezTo>
                  <a:pt x="552" y="426"/>
                  <a:pt x="532" y="433"/>
                  <a:pt x="515" y="425"/>
                </a:cubicBezTo>
                <a:cubicBezTo>
                  <a:pt x="499" y="416"/>
                  <a:pt x="492" y="397"/>
                  <a:pt x="500" y="380"/>
                </a:cubicBezTo>
                <a:cubicBezTo>
                  <a:pt x="522" y="337"/>
                  <a:pt x="522" y="337"/>
                  <a:pt x="522" y="337"/>
                </a:cubicBezTo>
                <a:cubicBezTo>
                  <a:pt x="596" y="337"/>
                  <a:pt x="596" y="337"/>
                  <a:pt x="596" y="337"/>
                </a:cubicBezTo>
                <a:lnTo>
                  <a:pt x="560" y="410"/>
                </a:lnTo>
                <a:close/>
                <a:moveTo>
                  <a:pt x="745" y="323"/>
                </a:moveTo>
                <a:cubicBezTo>
                  <a:pt x="398" y="323"/>
                  <a:pt x="398" y="323"/>
                  <a:pt x="398" y="323"/>
                </a:cubicBezTo>
                <a:cubicBezTo>
                  <a:pt x="412" y="315"/>
                  <a:pt x="432" y="306"/>
                  <a:pt x="450" y="297"/>
                </a:cubicBezTo>
                <a:cubicBezTo>
                  <a:pt x="470" y="288"/>
                  <a:pt x="489" y="279"/>
                  <a:pt x="500" y="273"/>
                </a:cubicBezTo>
                <a:cubicBezTo>
                  <a:pt x="529" y="255"/>
                  <a:pt x="531" y="220"/>
                  <a:pt x="519" y="195"/>
                </a:cubicBezTo>
                <a:cubicBezTo>
                  <a:pt x="509" y="174"/>
                  <a:pt x="483" y="154"/>
                  <a:pt x="445" y="169"/>
                </a:cubicBezTo>
                <a:cubicBezTo>
                  <a:pt x="419" y="179"/>
                  <a:pt x="345" y="214"/>
                  <a:pt x="294" y="237"/>
                </a:cubicBezTo>
                <a:cubicBezTo>
                  <a:pt x="294" y="148"/>
                  <a:pt x="294" y="148"/>
                  <a:pt x="294" y="148"/>
                </a:cubicBezTo>
                <a:cubicBezTo>
                  <a:pt x="780" y="148"/>
                  <a:pt x="780" y="148"/>
                  <a:pt x="780" y="148"/>
                </a:cubicBezTo>
                <a:cubicBezTo>
                  <a:pt x="780" y="288"/>
                  <a:pt x="780" y="288"/>
                  <a:pt x="780" y="288"/>
                </a:cubicBezTo>
                <a:cubicBezTo>
                  <a:pt x="780" y="307"/>
                  <a:pt x="765" y="323"/>
                  <a:pt x="745" y="32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  <a14:imgEffect>
                      <a14:colorTemperature colorTemp="6501"/>
                    </a14:imgEffect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18" y="1293492"/>
            <a:ext cx="3657774" cy="36145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12054" y="5233575"/>
            <a:ext cx="3643526" cy="89255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ОНХС Төсөв: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0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mn-MN" sz="20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сая төгрөг </a:t>
            </a:r>
          </a:p>
          <a:p>
            <a:pPr algn="just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онд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ухаалаг</a:t>
            </a:r>
            <a:r>
              <a:rPr lang="en-US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худгийг ашиглалтад оруулав.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9052" y="1371600"/>
            <a:ext cx="3821548" cy="13849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mn-MN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Орон </a:t>
            </a:r>
            <a:r>
              <a:rPr lang="mn-MN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нутгийн хөгжлийн сангийн төсвийн хөрөнгө </a:t>
            </a:r>
            <a:r>
              <a:rPr lang="mn-MN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оруулалтаар автомат горимтой 24 цагаар ажиллах 2 </a:t>
            </a:r>
            <a:r>
              <a:rPr lang="mn-MN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худгийг ухаалаг болголоо. /Вангийн овоо баг од хорооны худаг, Ганган орхон баг 25 айлын баруун талын худаг/.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2024\onhs zurag\450397112_26249419668005292_496393852738485784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77" y="3055918"/>
            <a:ext cx="4384386" cy="197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214" y="0"/>
            <a:ext cx="859611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18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8729662" y="534871"/>
            <a:ext cx="4143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1002" y="534871"/>
            <a:ext cx="8086152" cy="0"/>
          </a:xfrm>
          <a:prstGeom prst="line">
            <a:avLst/>
          </a:prstGeom>
          <a:ln>
            <a:solidFill>
              <a:srgbClr val="002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05152" y="1347025"/>
            <a:ext cx="4267200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ОНХС төсөв: 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сая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₮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Байгаль хамгаалах </a:t>
            </a:r>
            <a:r>
              <a:rPr lang="mn-MN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сангийн 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45,5</a:t>
            </a:r>
            <a:r>
              <a:rPr lang="mn-MN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сая ₮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Улсын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төсөв: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100.7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сая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₮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C:\Users\Ochroo\Desktop\339994703_770577921245278_4662360241620248987_n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12" y="2114732"/>
            <a:ext cx="3231692" cy="305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D:\2023\ONHS TAILAN\b05fe21e-50be-4160-b251-f531ca0474d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48" y="4362777"/>
            <a:ext cx="3113280" cy="252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Ochroo\Desktop\341122554_3405267749724332_6417820688498415065_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14676" r="5451" b="6732"/>
          <a:stretch/>
        </p:blipFill>
        <p:spPr bwMode="auto">
          <a:xfrm>
            <a:off x="946123" y="2362200"/>
            <a:ext cx="4785258" cy="391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0511" y="617783"/>
            <a:ext cx="480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Бэлчээрийн хортон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мэрэгчидтэй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тэмцэх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5448" y="1106210"/>
            <a:ext cx="3021420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Талбайн хэмжээ: Хөдөөгийн 5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багийн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17,5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мянган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8727" y="80210"/>
            <a:ext cx="3989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Малын тоо толгойн албар татвар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624" y="-3595"/>
            <a:ext cx="859611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86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7089</TotalTime>
  <Words>695</Words>
  <Application>Microsoft Office PowerPoint</Application>
  <PresentationFormat>On-screen Show (4:3)</PresentationFormat>
  <Paragraphs>169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Mongolian Baiti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Ochroo</dc:creator>
  <cp:lastModifiedBy>acer</cp:lastModifiedBy>
  <cp:revision>90</cp:revision>
  <dcterms:created xsi:type="dcterms:W3CDTF">2006-08-16T00:00:00Z</dcterms:created>
  <dcterms:modified xsi:type="dcterms:W3CDTF">2025-02-20T06:13:11Z</dcterms:modified>
</cp:coreProperties>
</file>