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9260800" cy="51206400"/>
  <p:notesSz cx="6858000" cy="9144000"/>
  <p:defaultTextStyle>
    <a:defPPr>
      <a:defRPr lang="en-US"/>
    </a:defPPr>
    <a:lvl1pPr marL="0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1pPr>
    <a:lvl2pPr marL="1931213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2pPr>
    <a:lvl3pPr marL="3862426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3pPr>
    <a:lvl4pPr marL="5793638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4pPr>
    <a:lvl5pPr marL="7724851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5pPr>
    <a:lvl6pPr marL="9656064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6pPr>
    <a:lvl7pPr marL="11587277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7pPr>
    <a:lvl8pPr marL="13518490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8pPr>
    <a:lvl9pPr marL="15449702" algn="l" defTabSz="3862426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1E64"/>
    <a:srgbClr val="8A1A57"/>
    <a:srgbClr val="9C4A69"/>
    <a:srgbClr val="A74F71"/>
    <a:srgbClr val="B96A89"/>
    <a:srgbClr val="911B5C"/>
    <a:srgbClr val="9E1E64"/>
    <a:srgbClr val="A06564"/>
    <a:srgbClr val="E16594"/>
    <a:srgbClr val="EA9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" d="100"/>
          <a:sy n="10" d="100"/>
        </p:scale>
        <p:origin x="2116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99264608053028E-2"/>
          <c:y val="2.5792207312114155E-2"/>
          <c:w val="0.81362833678048307"/>
          <c:h val="0.868804850097963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A3-4D53-A73A-848C39B438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A3-4D53-A73A-848C39B438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DA3-4D53-A73A-848C39B43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857600"/>
        <c:axId val="2050856512"/>
      </c:barChart>
      <c:catAx>
        <c:axId val="205085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0856512"/>
        <c:crosses val="autoZero"/>
        <c:auto val="1"/>
        <c:lblAlgn val="ctr"/>
        <c:lblOffset val="100"/>
        <c:noMultiLvlLbl val="0"/>
      </c:catAx>
      <c:valAx>
        <c:axId val="2050856512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085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8380311"/>
            <a:ext cx="24871680" cy="17827413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26895217"/>
            <a:ext cx="21945600" cy="12363023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8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2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2726267"/>
            <a:ext cx="6309360" cy="433950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2726267"/>
            <a:ext cx="18562320" cy="433950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7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1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12766055"/>
            <a:ext cx="25237440" cy="21300436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34268002"/>
            <a:ext cx="25237440" cy="11201396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13631334"/>
            <a:ext cx="12435840" cy="32489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13631334"/>
            <a:ext cx="12435840" cy="32489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2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726278"/>
            <a:ext cx="25237440" cy="9897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12552684"/>
            <a:ext cx="12378688" cy="6151876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8704560"/>
            <a:ext cx="12378688" cy="275115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12552684"/>
            <a:ext cx="12439651" cy="6151876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8704560"/>
            <a:ext cx="12439651" cy="275115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2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7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9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3413760"/>
            <a:ext cx="9437370" cy="1194816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7372785"/>
            <a:ext cx="14813280" cy="36389733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5361920"/>
            <a:ext cx="9437370" cy="28459857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8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3413760"/>
            <a:ext cx="9437370" cy="1194816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7372785"/>
            <a:ext cx="14813280" cy="36389733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5361920"/>
            <a:ext cx="9437370" cy="28459857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3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2726278"/>
            <a:ext cx="25237440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13631334"/>
            <a:ext cx="25237440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47460758"/>
            <a:ext cx="658368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1C57E-CAB7-4B83-B662-C35DAD64B62F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47460758"/>
            <a:ext cx="987552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47460758"/>
            <a:ext cx="658368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B4EA9-58A5-4D61-9392-1A24398B0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0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9260800" cy="4572000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198" y="392654"/>
            <a:ext cx="3107445" cy="25218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718" y="3371486"/>
            <a:ext cx="7471954" cy="746346"/>
          </a:xfrm>
          <a:prstGeom prst="rect">
            <a:avLst/>
          </a:prstGeom>
          <a:noFill/>
        </p:spPr>
        <p:txBody>
          <a:bodyPr wrap="none" lIns="68568" tIns="34284" rIns="68568" bIns="34284" rtlCol="0">
            <a:noAutofit/>
          </a:bodyPr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ICASE </a:t>
            </a:r>
            <a:r>
              <a:rPr lang="en-US" sz="4401" b="1" dirty="0" smtClean="0">
                <a:solidFill>
                  <a:schemeClr val="bg1"/>
                </a:solidFill>
              </a:rPr>
              <a:t>2025</a:t>
            </a:r>
            <a:endParaRPr lang="en-US" sz="4401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860785" y="392654"/>
            <a:ext cx="2743200" cy="2743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1" dirty="0"/>
              <a:t>YOUR LOGO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5181600" y="392655"/>
            <a:ext cx="20701983" cy="2224918"/>
          </a:xfrm>
        </p:spPr>
        <p:txBody>
          <a:bodyPr>
            <a:noAutofit/>
          </a:bodyPr>
          <a:lstStyle/>
          <a:p>
            <a:r>
              <a:rPr lang="en-US" sz="8001" b="1" dirty="0">
                <a:solidFill>
                  <a:schemeClr val="bg1"/>
                </a:solidFill>
              </a:rPr>
              <a:t>INTERNATIONAL CONFERENCE ON APPLIED SCIENCES AND ENGINEERING</a:t>
            </a:r>
          </a:p>
        </p:txBody>
      </p:sp>
      <p:sp>
        <p:nvSpPr>
          <p:cNvPr id="9" name="Text Box 123"/>
          <p:cNvSpPr txBox="1">
            <a:spLocks noChangeArrowheads="1"/>
          </p:cNvSpPr>
          <p:nvPr/>
        </p:nvSpPr>
        <p:spPr bwMode="auto">
          <a:xfrm>
            <a:off x="5568643" y="2361794"/>
            <a:ext cx="20314940" cy="2210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5706" tIns="137160" rIns="205706" bIns="137160" anchor="ctr" anchorCtr="0">
            <a:norm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Author, MD</a:t>
            </a:r>
            <a:r>
              <a:rPr lang="en-US" sz="480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Author, PhD</a:t>
            </a:r>
            <a:r>
              <a:rPr lang="en-US" sz="480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Author, MD, PhD</a:t>
            </a:r>
            <a:r>
              <a:rPr lang="en-US" sz="480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</a:p>
          <a:p>
            <a:pPr algn="ctr" eaLnBrk="1" hangingPunct="1"/>
            <a:r>
              <a:rPr lang="en-US" sz="480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Organiztion, </a:t>
            </a:r>
            <a:r>
              <a:rPr lang="en-US" sz="480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Organiztion</a:t>
            </a:r>
          </a:p>
        </p:txBody>
      </p:sp>
      <p:sp>
        <p:nvSpPr>
          <p:cNvPr id="12" name="Text Box 192"/>
          <p:cNvSpPr txBox="1">
            <a:spLocks noChangeArrowheads="1"/>
          </p:cNvSpPr>
          <p:nvPr/>
        </p:nvSpPr>
        <p:spPr bwMode="auto">
          <a:xfrm>
            <a:off x="10401300" y="6011713"/>
            <a:ext cx="18202685" cy="10092774"/>
          </a:xfrm>
          <a:prstGeom prst="rect">
            <a:avLst/>
          </a:prstGeom>
          <a:noFill/>
          <a:ln w="12700">
            <a:solidFill>
              <a:schemeClr val="accent6">
                <a:lumMod val="20000"/>
                <a:lumOff val="80000"/>
              </a:schemeClr>
            </a:solidFill>
            <a:prstDash val="dash"/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Remember, the section headers you see here are just examples that we often see on posters. Feel free to change them, move them around, resize them, whatever suits your needs.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Some other common headings we see: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Research Question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Background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Hypothesis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Procedure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Case Study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Data &amp; Analysis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Summary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01300" y="5401636"/>
            <a:ext cx="18202685" cy="685800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1" b="1" dirty="0" smtClean="0">
                <a:solidFill>
                  <a:schemeClr val="bg1"/>
                </a:solidFill>
              </a:rPr>
              <a:t>1. Methods </a:t>
            </a:r>
            <a:r>
              <a:rPr lang="en-US" sz="4401" b="1" dirty="0">
                <a:solidFill>
                  <a:schemeClr val="bg1"/>
                </a:solidFill>
              </a:rPr>
              <a:t>And Materials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9600" y="5401636"/>
            <a:ext cx="9144000" cy="685800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Introduction</a:t>
            </a:r>
            <a:endParaRPr lang="en-US" sz="4401" b="1" dirty="0">
              <a:solidFill>
                <a:schemeClr val="bg1"/>
              </a:solidFill>
            </a:endParaRPr>
          </a:p>
        </p:txBody>
      </p:sp>
      <p:sp>
        <p:nvSpPr>
          <p:cNvPr id="15" name="Text Box 190"/>
          <p:cNvSpPr txBox="1">
            <a:spLocks noChangeArrowheads="1"/>
          </p:cNvSpPr>
          <p:nvPr/>
        </p:nvSpPr>
        <p:spPr bwMode="auto">
          <a:xfrm>
            <a:off x="609600" y="6087435"/>
            <a:ext cx="9144000" cy="10094976"/>
          </a:xfrm>
          <a:prstGeom prst="rect">
            <a:avLst/>
          </a:prstGeom>
          <a:noFill/>
          <a:ln w="12700">
            <a:solidFill>
              <a:schemeClr val="accent6">
                <a:lumMod val="20000"/>
                <a:lumOff val="80000"/>
              </a:schemeClr>
            </a:solidFill>
            <a:prstDash val="dash"/>
          </a:ln>
          <a:effectLst/>
        </p:spPr>
        <p:txBody>
          <a:bodyPr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+mn-lt"/>
              </a:rPr>
              <a:t>T</a:t>
            </a:r>
            <a:r>
              <a:rPr lang="en-US" sz="3200" dirty="0" smtClean="0">
                <a:latin typeface="+mn-lt"/>
              </a:rPr>
              <a:t>his </a:t>
            </a:r>
            <a:r>
              <a:rPr lang="en-US" sz="3200" dirty="0">
                <a:latin typeface="+mn-lt"/>
              </a:rPr>
              <a:t>template to assist in preparation of </a:t>
            </a:r>
            <a:r>
              <a:rPr lang="en-US" sz="3200" dirty="0" smtClean="0">
                <a:latin typeface="+mn-lt"/>
              </a:rPr>
              <a:t>scientific </a:t>
            </a:r>
            <a:r>
              <a:rPr lang="en-US" sz="3200" dirty="0">
                <a:latin typeface="+mn-lt"/>
              </a:rPr>
              <a:t>research poster. The dimensions are set to </a:t>
            </a:r>
            <a:r>
              <a:rPr lang="en-US" sz="3200" dirty="0" smtClean="0">
                <a:latin typeface="+mn-lt"/>
              </a:rPr>
              <a:t>31” </a:t>
            </a:r>
            <a:r>
              <a:rPr lang="en-US" sz="3200" dirty="0">
                <a:latin typeface="+mn-lt"/>
              </a:rPr>
              <a:t>high by </a:t>
            </a:r>
            <a:r>
              <a:rPr lang="en-US" sz="3200" dirty="0" smtClean="0">
                <a:latin typeface="+mn-lt"/>
              </a:rPr>
              <a:t>56” </a:t>
            </a:r>
            <a:r>
              <a:rPr lang="en-US" sz="3200" dirty="0">
                <a:latin typeface="+mn-lt"/>
              </a:rPr>
              <a:t>wide and the layout is for use as a </a:t>
            </a:r>
            <a:r>
              <a:rPr lang="en-US" sz="3200" dirty="0" smtClean="0">
                <a:latin typeface="+mn-lt"/>
              </a:rPr>
              <a:t>Two-Fold </a:t>
            </a:r>
            <a:r>
              <a:rPr lang="en-US" sz="3200" dirty="0">
                <a:latin typeface="+mn-lt"/>
              </a:rPr>
              <a:t>poster</a:t>
            </a:r>
            <a:r>
              <a:rPr lang="en-US" sz="3200" dirty="0" smtClean="0">
                <a:latin typeface="+mn-lt"/>
              </a:rPr>
              <a:t>. </a:t>
            </a:r>
            <a:endParaRPr lang="en-US" sz="3200" dirty="0">
              <a:latin typeface="+mn-lt"/>
            </a:endParaRPr>
          </a:p>
          <a:p>
            <a:pPr eaLnBrk="1" hangingPunct="1"/>
            <a:endParaRPr lang="en-US" sz="3200" dirty="0">
              <a:latin typeface="+mn-lt"/>
            </a:endParaRPr>
          </a:p>
        </p:txBody>
      </p:sp>
      <p:sp>
        <p:nvSpPr>
          <p:cNvPr id="16" name="Text Box 194"/>
          <p:cNvSpPr txBox="1">
            <a:spLocks noChangeArrowheads="1"/>
          </p:cNvSpPr>
          <p:nvPr/>
        </p:nvSpPr>
        <p:spPr bwMode="auto">
          <a:xfrm>
            <a:off x="10401299" y="29646727"/>
            <a:ext cx="18202685" cy="8650224"/>
          </a:xfrm>
          <a:prstGeom prst="rect">
            <a:avLst/>
          </a:prstGeom>
          <a:noFill/>
          <a:ln w="12700">
            <a:solidFill>
              <a:schemeClr val="accent6">
                <a:lumMod val="20000"/>
                <a:lumOff val="80000"/>
              </a:schemeClr>
            </a:solidFill>
            <a:prstDash val="dash"/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 on </a:t>
            </a:r>
            <a:r>
              <a:rPr lang="en-US" sz="3200" dirty="0" smtClean="0">
                <a:latin typeface="Calibri" pitchFamily="34" charset="0"/>
              </a:rPr>
              <a:t>a </a:t>
            </a:r>
            <a:r>
              <a:rPr lang="en-US" sz="3200" dirty="0">
                <a:latin typeface="Calibri" pitchFamily="34" charset="0"/>
              </a:rPr>
              <a:t>poster.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sz="3200" b="1" dirty="0">
                <a:latin typeface="Calibri" pitchFamily="34" charset="0"/>
              </a:rPr>
              <a:t>Review</a:t>
            </a:r>
            <a:r>
              <a:rPr lang="en-US" sz="3200" dirty="0">
                <a:latin typeface="Calibri" pitchFamily="34" charset="0"/>
              </a:rPr>
              <a:t>, </a:t>
            </a:r>
            <a:r>
              <a:rPr lang="en-US" sz="3200" b="1" dirty="0">
                <a:latin typeface="Calibri" pitchFamily="34" charset="0"/>
              </a:rPr>
              <a:t>Spelling</a:t>
            </a:r>
            <a:r>
              <a:rPr lang="en-US" sz="3200" dirty="0">
                <a:latin typeface="Calibri" pitchFamily="34" charset="0"/>
              </a:rPr>
              <a:t>, or press F7.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01300" y="28960927"/>
            <a:ext cx="18202684" cy="685800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Results</a:t>
            </a:r>
            <a:endParaRPr lang="en-US" sz="4401" b="1" dirty="0">
              <a:solidFill>
                <a:schemeClr val="bg1"/>
              </a:solidFill>
            </a:endParaRPr>
          </a:p>
        </p:txBody>
      </p:sp>
      <p:graphicFrame>
        <p:nvGraphicFramePr>
          <p:cNvPr id="18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317536"/>
              </p:ext>
            </p:extLst>
          </p:nvPr>
        </p:nvGraphicFramePr>
        <p:xfrm>
          <a:off x="10401298" y="39501753"/>
          <a:ext cx="7467601" cy="55542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6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6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6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68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77125">
                <a:tc>
                  <a:txBody>
                    <a:bodyPr/>
                    <a:lstStyle/>
                    <a:p>
                      <a:endParaRPr lang="en-US" sz="27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  <a:endParaRPr lang="en-US" sz="27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  <a:endParaRPr lang="en-US" sz="27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  <a:endParaRPr lang="en-US" sz="27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125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800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790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4001</a:t>
                      </a:r>
                    </a:p>
                  </a:txBody>
                  <a:tcPr marL="121920" marR="12192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7125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356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856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290</a:t>
                      </a:r>
                    </a:p>
                  </a:txBody>
                  <a:tcPr marL="121920" marR="12192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7125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228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134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238</a:t>
                      </a:r>
                    </a:p>
                  </a:txBody>
                  <a:tcPr marL="121920" marR="12192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7125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954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875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976</a:t>
                      </a:r>
                    </a:p>
                  </a:txBody>
                  <a:tcPr marL="121920" marR="12192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7125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324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325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301</a:t>
                      </a:r>
                    </a:p>
                  </a:txBody>
                  <a:tcPr marL="121920" marR="12192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77125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199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137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186</a:t>
                      </a:r>
                    </a:p>
                  </a:txBody>
                  <a:tcPr marL="121920" marR="12192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9" name="Text Box 180"/>
          <p:cNvSpPr txBox="1">
            <a:spLocks noChangeArrowheads="1"/>
          </p:cNvSpPr>
          <p:nvPr/>
        </p:nvSpPr>
        <p:spPr bwMode="auto">
          <a:xfrm>
            <a:off x="10398458" y="38914903"/>
            <a:ext cx="3736640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Calibri" pitchFamily="34" charset="0"/>
              </a:rPr>
              <a:t>Table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685940138"/>
              </p:ext>
            </p:extLst>
          </p:nvPr>
        </p:nvGraphicFramePr>
        <p:xfrm>
          <a:off x="18682743" y="39645843"/>
          <a:ext cx="992124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180"/>
          <p:cNvSpPr txBox="1">
            <a:spLocks noChangeArrowheads="1"/>
          </p:cNvSpPr>
          <p:nvPr/>
        </p:nvSpPr>
        <p:spPr bwMode="auto">
          <a:xfrm>
            <a:off x="19056063" y="38899371"/>
            <a:ext cx="3756710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Calibri" pitchFamily="34" charset="0"/>
              </a:rPr>
              <a:t>Chart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22" name="Text Box 180"/>
          <p:cNvSpPr txBox="1">
            <a:spLocks noChangeArrowheads="1"/>
          </p:cNvSpPr>
          <p:nvPr/>
        </p:nvSpPr>
        <p:spPr bwMode="auto">
          <a:xfrm>
            <a:off x="20240602" y="12466795"/>
            <a:ext cx="3847824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Calibri" pitchFamily="34" charset="0"/>
              </a:rPr>
              <a:t>Figure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9566" y="9333488"/>
            <a:ext cx="4479819" cy="30164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Text Box 191"/>
          <p:cNvSpPr txBox="1">
            <a:spLocks noChangeArrowheads="1"/>
          </p:cNvSpPr>
          <p:nvPr/>
        </p:nvSpPr>
        <p:spPr bwMode="auto">
          <a:xfrm>
            <a:off x="609600" y="17480337"/>
            <a:ext cx="9144000" cy="10936224"/>
          </a:xfrm>
          <a:prstGeom prst="rect">
            <a:avLst/>
          </a:prstGeom>
          <a:noFill/>
          <a:ln w="12700">
            <a:solidFill>
              <a:schemeClr val="accent6">
                <a:lumMod val="20000"/>
                <a:lumOff val="80000"/>
              </a:schemeClr>
            </a:solidFill>
            <a:prstDash val="dash"/>
          </a:ln>
          <a:effectLst/>
        </p:spPr>
        <p:txBody>
          <a:bodyPr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 on </a:t>
            </a:r>
            <a:r>
              <a:rPr lang="en-US" sz="3200" dirty="0" smtClean="0">
                <a:latin typeface="Calibri" pitchFamily="34" charset="0"/>
              </a:rPr>
              <a:t>a </a:t>
            </a:r>
            <a:r>
              <a:rPr lang="en-US" sz="3200" dirty="0">
                <a:latin typeface="Calibri" pitchFamily="34" charset="0"/>
              </a:rPr>
              <a:t>poster.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9600" y="16794536"/>
            <a:ext cx="9144000" cy="685800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Discussion</a:t>
            </a:r>
            <a:endParaRPr lang="en-US" sz="4401" b="1" dirty="0">
              <a:solidFill>
                <a:schemeClr val="bg1"/>
              </a:solidFill>
            </a:endParaRPr>
          </a:p>
        </p:txBody>
      </p:sp>
      <p:sp>
        <p:nvSpPr>
          <p:cNvPr id="26" name="Text Box 193"/>
          <p:cNvSpPr txBox="1">
            <a:spLocks noChangeArrowheads="1"/>
          </p:cNvSpPr>
          <p:nvPr/>
        </p:nvSpPr>
        <p:spPr bwMode="auto">
          <a:xfrm>
            <a:off x="609600" y="29646729"/>
            <a:ext cx="9144000" cy="8648475"/>
          </a:xfrm>
          <a:prstGeom prst="rect">
            <a:avLst/>
          </a:prstGeom>
          <a:noFill/>
          <a:ln w="12700">
            <a:solidFill>
              <a:schemeClr val="accent6">
                <a:lumMod val="20000"/>
                <a:lumOff val="80000"/>
              </a:schemeClr>
            </a:solidFill>
            <a:prstDash val="dash"/>
          </a:ln>
          <a:effectLst/>
        </p:spPr>
        <p:txBody>
          <a:bodyPr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 on </a:t>
            </a:r>
            <a:r>
              <a:rPr lang="en-US" sz="3200" dirty="0" smtClean="0">
                <a:latin typeface="Calibri" pitchFamily="34" charset="0"/>
              </a:rPr>
              <a:t>a </a:t>
            </a:r>
            <a:r>
              <a:rPr lang="en-US" sz="3200" dirty="0">
                <a:latin typeface="Calibri" pitchFamily="34" charset="0"/>
              </a:rPr>
              <a:t>poster.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9600" y="28960927"/>
            <a:ext cx="9144000" cy="685800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Conclusions</a:t>
            </a:r>
            <a:endParaRPr lang="en-US" sz="4401" b="1" dirty="0">
              <a:solidFill>
                <a:schemeClr val="bg1"/>
              </a:solidFill>
            </a:endParaRPr>
          </a:p>
        </p:txBody>
      </p:sp>
      <p:sp>
        <p:nvSpPr>
          <p:cNvPr id="28" name="Text Box 193"/>
          <p:cNvSpPr txBox="1">
            <a:spLocks noChangeArrowheads="1"/>
          </p:cNvSpPr>
          <p:nvPr/>
        </p:nvSpPr>
        <p:spPr bwMode="auto">
          <a:xfrm>
            <a:off x="609600" y="39667029"/>
            <a:ext cx="8801100" cy="8156032"/>
          </a:xfrm>
          <a:prstGeom prst="rect">
            <a:avLst/>
          </a:prstGeom>
          <a:noFill/>
          <a:ln w="12700">
            <a:solidFill>
              <a:schemeClr val="accent6">
                <a:lumMod val="20000"/>
                <a:lumOff val="80000"/>
              </a:schemeClr>
            </a:solidFill>
            <a:prstDash val="dash"/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algn="just" eaLnBrk="1" hangingPunct="1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</a:rPr>
              <a:t>X</a:t>
            </a:r>
            <a:r>
              <a:rPr lang="en-US" sz="3200" dirty="0">
                <a:latin typeface="Calibri" pitchFamily="34" charset="0"/>
              </a:rPr>
              <a:t>. </a:t>
            </a:r>
            <a:r>
              <a:rPr lang="en-US" sz="3200" dirty="0" err="1">
                <a:latin typeface="Calibri" pitchFamily="34" charset="0"/>
              </a:rPr>
              <a:t>Xie</a:t>
            </a:r>
            <a:r>
              <a:rPr lang="en-US" sz="3200" dirty="0">
                <a:latin typeface="Calibri" pitchFamily="34" charset="0"/>
              </a:rPr>
              <a:t> and M. </a:t>
            </a:r>
            <a:r>
              <a:rPr lang="en-US" sz="3200" dirty="0" err="1">
                <a:latin typeface="Calibri" pitchFamily="34" charset="0"/>
              </a:rPr>
              <a:t>Mirmehdi</a:t>
            </a:r>
            <a:r>
              <a:rPr lang="en-US" sz="3200" dirty="0">
                <a:latin typeface="Calibri" pitchFamily="34" charset="0"/>
              </a:rPr>
              <a:t>, RAGS: Region-aided geometric snake, IEEE Transactions on Image Processing, 13 (2004), pp. 640-652. https://doi.org/10.1109/TIP.2004.826124  </a:t>
            </a:r>
            <a:endParaRPr lang="en-US" sz="3200" dirty="0" smtClean="0">
              <a:latin typeface="Calibri" pitchFamily="34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</a:rPr>
              <a:t>M</a:t>
            </a:r>
            <a:r>
              <a:rPr lang="en-US" sz="3200" dirty="0">
                <a:latin typeface="Calibri" pitchFamily="34" charset="0"/>
              </a:rPr>
              <a:t>. De </a:t>
            </a:r>
            <a:r>
              <a:rPr lang="en-US" sz="3200" dirty="0" err="1">
                <a:latin typeface="Calibri" pitchFamily="34" charset="0"/>
              </a:rPr>
              <a:t>Menech</a:t>
            </a:r>
            <a:r>
              <a:rPr lang="en-US" sz="3200" dirty="0">
                <a:latin typeface="Calibri" pitchFamily="34" charset="0"/>
              </a:rPr>
              <a:t>, Modeling of droplet breakup in a microfluidic t-shaped junction with a phase-field model, Physical Review E, 73 (2006), 031505. </a:t>
            </a:r>
            <a:endParaRPr lang="en-US" sz="3200" dirty="0" smtClean="0">
              <a:latin typeface="Calibri" pitchFamily="34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endParaRPr lang="en-US" sz="3200" dirty="0">
              <a:latin typeface="Calibri" pitchFamily="34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endParaRPr lang="en-US" sz="3200" dirty="0" smtClean="0">
              <a:latin typeface="Calibri" pitchFamily="34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endParaRPr lang="en-US" sz="3200" dirty="0">
              <a:latin typeface="Calibri" pitchFamily="34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endParaRPr lang="en-US" sz="3200" dirty="0" smtClean="0">
              <a:latin typeface="Calibri" pitchFamily="34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endParaRPr lang="en-US" sz="3200" dirty="0">
              <a:latin typeface="Calibri" pitchFamily="34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endParaRPr lang="en-US" sz="3200" dirty="0" smtClean="0">
              <a:latin typeface="Calibri" pitchFamily="34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endParaRPr lang="en-US" sz="3200" dirty="0">
              <a:latin typeface="Calibri" pitchFamily="34" charset="0"/>
            </a:endParaRPr>
          </a:p>
          <a:p>
            <a:pPr algn="just" eaLnBrk="1" hangingPunct="1"/>
            <a:endParaRPr lang="en-US" sz="3200" dirty="0" smtClean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9600" y="38981227"/>
            <a:ext cx="9144000" cy="685800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References</a:t>
            </a:r>
            <a:endParaRPr lang="en-US" sz="4401" b="1" dirty="0">
              <a:solidFill>
                <a:schemeClr val="bg1"/>
              </a:solidFill>
            </a:endParaRPr>
          </a:p>
        </p:txBody>
      </p:sp>
      <p:sp>
        <p:nvSpPr>
          <p:cNvPr id="32" name="Text Box 192"/>
          <p:cNvSpPr txBox="1">
            <a:spLocks noChangeArrowheads="1"/>
          </p:cNvSpPr>
          <p:nvPr/>
        </p:nvSpPr>
        <p:spPr bwMode="auto">
          <a:xfrm>
            <a:off x="10401299" y="17406221"/>
            <a:ext cx="18202685" cy="10938772"/>
          </a:xfrm>
          <a:prstGeom prst="rect">
            <a:avLst/>
          </a:prstGeom>
          <a:noFill/>
          <a:ln w="12700">
            <a:solidFill>
              <a:schemeClr val="accent6">
                <a:lumMod val="20000"/>
                <a:lumOff val="80000"/>
              </a:schemeClr>
            </a:solidFill>
            <a:prstDash val="dash"/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Remember, the section headers you see here are just examples that we often see on posters. Feel free to change them, move them around, resize them, whatever suits your needs.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Some other common headings we see: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Research Question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Background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Hypothesis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Procedure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Case Study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Data &amp; Analysis</a:t>
            </a:r>
          </a:p>
          <a:p>
            <a:pPr marL="457243" indent="-457243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Summary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401299" y="16796144"/>
            <a:ext cx="18202685" cy="685800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2. Methods </a:t>
            </a:r>
            <a:r>
              <a:rPr lang="en-US" sz="4401" b="1" dirty="0">
                <a:solidFill>
                  <a:schemeClr val="bg1"/>
                </a:solidFill>
              </a:rPr>
              <a:t>And Materials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0" y="48445697"/>
            <a:ext cx="29260800" cy="2760704"/>
          </a:xfrm>
          <a:prstGeom prst="rect">
            <a:avLst/>
          </a:prstGeom>
          <a:solidFill>
            <a:srgbClr val="A01E64"/>
          </a:solidFill>
          <a:ln w="635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sz="4401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68403" y="49709390"/>
            <a:ext cx="7530056" cy="1619632"/>
          </a:xfrm>
          <a:prstGeom prst="rect">
            <a:avLst/>
          </a:prstGeom>
          <a:noFill/>
        </p:spPr>
        <p:txBody>
          <a:bodyPr wrap="square" lIns="91440" tIns="91440" rIns="91440" bIns="91440" rtlCol="0"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&lt;your name&gt;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&lt;your organization&gt;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Email: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68403" y="48918300"/>
            <a:ext cx="7530056" cy="676790"/>
          </a:xfrm>
          <a:prstGeom prst="rect">
            <a:avLst/>
          </a:prstGeom>
          <a:noFill/>
        </p:spPr>
        <p:txBody>
          <a:bodyPr wrap="none" lIns="68568" tIns="34284" rIns="68568" bIns="34284" rtlCol="0">
            <a:noAutofit/>
          </a:bodyPr>
          <a:lstStyle/>
          <a:p>
            <a:pPr algn="ctr"/>
            <a:r>
              <a:rPr lang="en-US" sz="4401" b="1" dirty="0">
                <a:solidFill>
                  <a:schemeClr val="bg1"/>
                </a:solidFill>
              </a:rPr>
              <a:t>Contact Information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60055" y="50579237"/>
            <a:ext cx="3834581" cy="746346"/>
          </a:xfrm>
          <a:prstGeom prst="rect">
            <a:avLst/>
          </a:prstGeom>
          <a:noFill/>
        </p:spPr>
        <p:txBody>
          <a:bodyPr wrap="none" lIns="68568" tIns="34284" rIns="68568" bIns="34284" rtlCol="0">
            <a:no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www.icase.mn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45" y="48610943"/>
            <a:ext cx="1968294" cy="1968294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10398458" y="48746414"/>
            <a:ext cx="18205525" cy="659254"/>
          </a:xfrm>
          <a:prstGeom prst="rect">
            <a:avLst/>
          </a:prstGeom>
          <a:noFill/>
        </p:spPr>
        <p:txBody>
          <a:bodyPr wrap="none" lIns="68568" tIns="34284" rIns="68568" bIns="34284" rtlCol="0">
            <a:noAutofit/>
          </a:bodyPr>
          <a:lstStyle/>
          <a:p>
            <a:pPr algn="ctr"/>
            <a:r>
              <a:rPr lang="en-US" sz="4401" b="1" dirty="0" smtClean="0">
                <a:solidFill>
                  <a:schemeClr val="bg1"/>
                </a:solidFill>
              </a:rPr>
              <a:t>Acknowledgment</a:t>
            </a:r>
            <a:endParaRPr lang="en-US" sz="4401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2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739</Words>
  <Application>Microsoft Office PowerPoint</Application>
  <PresentationFormat>Custom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INTERNATIONAL CONFERENCE ON APPLIED SCIENCES AND ENGINEERING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ON APPLIED SCIENCES AND ENGINEERING</dc:title>
  <dc:creator>Ariunaa</dc:creator>
  <cp:lastModifiedBy>Ariunaa</cp:lastModifiedBy>
  <cp:revision>9</cp:revision>
  <dcterms:created xsi:type="dcterms:W3CDTF">2023-03-24T13:51:09Z</dcterms:created>
  <dcterms:modified xsi:type="dcterms:W3CDTF">2025-05-28T13:55:32Z</dcterms:modified>
</cp:coreProperties>
</file>